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embeddedFontLst>
    <p:embeddedFont>
      <p:font typeface="Abril Fatface" panose="020B0604020202020204" charset="0"/>
      <p:regular r:id="rId41"/>
    </p:embeddedFont>
    <p:embeddedFont>
      <p:font typeface="Balthazar" panose="020B0604020202020204" charset="0"/>
      <p:regular r:id="rId42"/>
    </p:embeddedFont>
    <p:embeddedFont>
      <p:font typeface="Comic Sans MS" panose="030F0702030302020204" pitchFamily="66" charset="0"/>
      <p:regular r:id="rId43"/>
      <p:bold r:id="rId44"/>
      <p:italic r:id="rId45"/>
      <p:boldItalic r:id="rId4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5A4F26C-DF04-4416-96FA-C5238B333F64}">
  <a:tblStyle styleId="{05A4F26C-DF04-4416-96FA-C5238B333F64}"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36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2.fntdata"/><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3.fntdata"/><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imdetermined.org/"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dpi.wi.gov/sped/laws-procedures-bulletins/procedures/sample" TargetMode="External"/><Relationship Id="rId4" Type="http://schemas.openxmlformats.org/officeDocument/2006/relationships/hyperlink" Target="https://dpi.wi.gov/sped/college-and-career-ready-ieps/learning-resources"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dpi.wi.gov/sped/college-and-career-ready-ieps/5-step-process/step2"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dpi.wi.gov/sped/college-and-career-ready-ieps/5-step-process/step2"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dpi.wi.gov/sped/college-and-career-ready-ieps/learning-resources/5-beliefs/family-community-engagement"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dpi.wi.gov/sped/college-and-career-ready-ieps/5-step-process/step3"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dpi.wi.gov/sped/college-and-career-ready-ieps/5-step-process/step3"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dpi.wi.gov/sped/college-and-career-ready-ieps/5-step-process/step3"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dpi.wi.gov/sped/college-and-career-ready-ieps/5-step-process/step4"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dpi.wi.gov/sped/college-and-career-ready-ieps/5-step-process/step4"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dpi.wi.gov/sped/college-and-career-ready-ieps/5-step-process/step4"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dpi.wi.gov/sped/college-and-career-ready-ieps/5-step-process/step4"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4b240a3ae_0_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
        <p:nvSpPr>
          <p:cNvPr id="62" name="Google Shape;62;g74b240a3ae_0_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3" name="Google Shape;63;g74b240a3ae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This slide deck was developed as a sample resource as part of the April 2020 webinar, Parent Friendly and Productive IEP Virtual IEP Meetings.</a:t>
            </a:r>
            <a:endParaRPr/>
          </a:p>
          <a:p>
            <a:pPr marL="0" lvl="0" indent="0" algn="l" rtl="0">
              <a:lnSpc>
                <a:spcPct val="100000"/>
              </a:lnSpc>
              <a:spcBef>
                <a:spcPts val="0"/>
              </a:spcBef>
              <a:spcAft>
                <a:spcPts val="0"/>
              </a:spcAft>
              <a:buSzPts val="1400"/>
              <a:buNone/>
            </a:pPr>
            <a:r>
              <a:rPr lang="en-US"/>
              <a:t>During the webinar, guest speakers from schools shared how they use a slide deck to go through the IEP and engage students and families.</a:t>
            </a:r>
            <a:endParaRPr/>
          </a:p>
          <a:p>
            <a:pPr marL="0" lvl="0" indent="0" algn="l" rtl="0">
              <a:lnSpc>
                <a:spcPct val="100000"/>
              </a:lnSpc>
              <a:spcBef>
                <a:spcPts val="0"/>
              </a:spcBef>
              <a:spcAft>
                <a:spcPts val="0"/>
              </a:spcAft>
              <a:buSzPts val="1400"/>
              <a:buNone/>
            </a:pPr>
            <a:r>
              <a:rPr lang="en-US"/>
              <a:t>This slide deck is a sample slide deck that follows the WI DPI I-4 linking form.  The slide deck was developed based on resources for self-directed IEP meetings such as resources from I’m Determined </a:t>
            </a:r>
            <a:r>
              <a:rPr lang="en-US" sz="1100" u="sng">
                <a:solidFill>
                  <a:schemeClr val="hlink"/>
                </a:solidFill>
                <a:hlinkClick r:id="rId3"/>
              </a:rPr>
              <a:t>https://www.imdetermined.org/</a:t>
            </a:r>
            <a:r>
              <a:rPr lang="en-US"/>
              <a:t>.  The expectation is that school staff would assist students with obtaining and putting information in the slide deck.  It may be that some students would fill in parts of the information and educators and families others parts of the information and review the information with the student in advance.  Although the slide deck was drafted for students to present information in an IEP meeting, the slide deck can be modified for families to enter information, school staff, or all IEP members including the student.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The slide deck may be used for the following:</a:t>
            </a:r>
            <a:endParaRPr/>
          </a:p>
          <a:p>
            <a:pPr marL="457200" lvl="0" indent="-317500" algn="l" rtl="0">
              <a:lnSpc>
                <a:spcPct val="100000"/>
              </a:lnSpc>
              <a:spcBef>
                <a:spcPts val="0"/>
              </a:spcBef>
              <a:spcAft>
                <a:spcPts val="0"/>
              </a:spcAft>
              <a:buSzPts val="1400"/>
              <a:buChar char="●"/>
            </a:pPr>
            <a:r>
              <a:rPr lang="en-US"/>
              <a:t>To help students, families, or staff prepare ideas for an IEP meeting</a:t>
            </a:r>
            <a:endParaRPr/>
          </a:p>
          <a:p>
            <a:pPr marL="457200" lvl="0" indent="-317500" algn="l" rtl="0">
              <a:lnSpc>
                <a:spcPct val="100000"/>
              </a:lnSpc>
              <a:spcBef>
                <a:spcPts val="0"/>
              </a:spcBef>
              <a:spcAft>
                <a:spcPts val="0"/>
              </a:spcAft>
              <a:buSzPts val="1400"/>
              <a:buChar char="●"/>
            </a:pPr>
            <a:r>
              <a:rPr lang="en-US"/>
              <a:t>For IEP teams to share initial ideas (e.g. draft) to engage in rich discussion during an IEP meeting</a:t>
            </a:r>
            <a:endParaRPr/>
          </a:p>
          <a:p>
            <a:pPr marL="457200" lvl="0" indent="-317500" algn="l" rtl="0">
              <a:lnSpc>
                <a:spcPct val="100000"/>
              </a:lnSpc>
              <a:spcBef>
                <a:spcPts val="0"/>
              </a:spcBef>
              <a:spcAft>
                <a:spcPts val="0"/>
              </a:spcAft>
              <a:buSzPts val="1400"/>
              <a:buChar char="●"/>
            </a:pPr>
            <a:r>
              <a:rPr lang="en-US"/>
              <a:t>As a note-taking sheet during an IEP meeting (i.e. notes may be written outlining general ideas discussed by the team, but specific wording and more detailed documentation of required information must be documented in the actual IEP).</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US"/>
              <a:t>The slide deck should NOT be used for:</a:t>
            </a:r>
            <a:endParaRPr/>
          </a:p>
          <a:p>
            <a:pPr marL="457200" lvl="0" indent="-317500" algn="l" rtl="0">
              <a:lnSpc>
                <a:spcPct val="100000"/>
              </a:lnSpc>
              <a:spcBef>
                <a:spcPts val="0"/>
              </a:spcBef>
              <a:spcAft>
                <a:spcPts val="0"/>
              </a:spcAft>
              <a:buSzPts val="1400"/>
              <a:buChar char="●"/>
            </a:pPr>
            <a:r>
              <a:rPr lang="en-US"/>
              <a:t>The final IEP</a:t>
            </a:r>
            <a:endParaRPr/>
          </a:p>
          <a:p>
            <a:pPr marL="457200" lvl="0" indent="-317500" algn="l" rtl="0">
              <a:lnSpc>
                <a:spcPct val="100000"/>
              </a:lnSpc>
              <a:spcBef>
                <a:spcPts val="0"/>
              </a:spcBef>
              <a:spcAft>
                <a:spcPts val="0"/>
              </a:spcAft>
              <a:buSzPts val="1400"/>
              <a:buChar char="●"/>
            </a:pPr>
            <a:r>
              <a:rPr lang="en-US"/>
              <a:t>Replacing additional special education and IEP required forms and processes</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US"/>
              <a:t>The purpose of the slide deck should be made clear to students and families prior to use.</a:t>
            </a:r>
            <a:endParaRPr/>
          </a:p>
          <a:p>
            <a:pPr marL="0" lvl="0" indent="0" algn="l" rtl="0">
              <a:lnSpc>
                <a:spcPct val="100000"/>
              </a:lnSpc>
              <a:spcBef>
                <a:spcPts val="0"/>
              </a:spcBef>
              <a:spcAft>
                <a:spcPts val="0"/>
              </a:spcAft>
              <a:buNone/>
            </a:pPr>
            <a:endParaRPr/>
          </a:p>
          <a:p>
            <a:pPr marL="0" lvl="0" indent="0" algn="l" rtl="0">
              <a:lnSpc>
                <a:spcPct val="115000"/>
              </a:lnSpc>
              <a:spcBef>
                <a:spcPts val="360"/>
              </a:spcBef>
              <a:spcAft>
                <a:spcPts val="0"/>
              </a:spcAft>
              <a:buClr>
                <a:schemeClr val="dk1"/>
              </a:buClr>
              <a:buSzPts val="1100"/>
              <a:buFont typeface="Arial"/>
              <a:buNone/>
            </a:pPr>
            <a:r>
              <a:rPr lang="en-US">
                <a:solidFill>
                  <a:schemeClr val="dk2"/>
                </a:solidFill>
              </a:rPr>
              <a:t>Additional Resources for IEP Development can be Found at WI DPI CCR IEP Learning Resources Web Pag</a:t>
            </a:r>
            <a:r>
              <a:rPr lang="en-US">
                <a:solidFill>
                  <a:srgbClr val="000000"/>
                </a:solidFill>
              </a:rPr>
              <a:t>e</a:t>
            </a:r>
            <a:endParaRPr>
              <a:solidFill>
                <a:srgbClr val="000000"/>
              </a:solidFill>
            </a:endParaRPr>
          </a:p>
          <a:p>
            <a:pPr marL="0" lvl="0" indent="0" algn="l" rtl="0">
              <a:lnSpc>
                <a:spcPct val="115000"/>
              </a:lnSpc>
              <a:spcBef>
                <a:spcPts val="360"/>
              </a:spcBef>
              <a:spcAft>
                <a:spcPts val="0"/>
              </a:spcAft>
              <a:buNone/>
            </a:pPr>
            <a:r>
              <a:rPr lang="en-US" u="sng">
                <a:solidFill>
                  <a:srgbClr val="000000"/>
                </a:solidFill>
                <a:hlinkClick r:id="rId4"/>
              </a:rPr>
              <a:t>https://dpi.wi.gov/sped/college-and-career-ready-ieps/learning-resources</a:t>
            </a:r>
            <a:r>
              <a:rPr lang="en-US">
                <a:solidFill>
                  <a:srgbClr val="000000"/>
                </a:solidFill>
              </a:rPr>
              <a:t> </a:t>
            </a:r>
            <a:endParaRPr>
              <a:solidFill>
                <a:srgbClr val="000000"/>
              </a:solidFill>
            </a:endParaRPr>
          </a:p>
          <a:p>
            <a:pPr marL="0" lvl="0" indent="0" algn="l" rtl="0">
              <a:lnSpc>
                <a:spcPct val="115000"/>
              </a:lnSpc>
              <a:spcBef>
                <a:spcPts val="360"/>
              </a:spcBef>
              <a:spcAft>
                <a:spcPts val="0"/>
              </a:spcAft>
              <a:buClr>
                <a:schemeClr val="dk1"/>
              </a:buClr>
              <a:buSzPts val="1100"/>
              <a:buFont typeface="Arial"/>
              <a:buNone/>
            </a:pPr>
            <a:r>
              <a:rPr lang="en-US">
                <a:solidFill>
                  <a:srgbClr val="000000"/>
                </a:solidFill>
              </a:rPr>
              <a:t>Additional Resources on IEP Compliance Requirements and Forms can be found at: </a:t>
            </a:r>
            <a:r>
              <a:rPr lang="en-US" sz="1100" u="sng">
                <a:solidFill>
                  <a:schemeClr val="hlink"/>
                </a:solidFill>
                <a:hlinkClick r:id="rId5"/>
              </a:rPr>
              <a:t>https://dpi.wi.gov/sped/laws-procedures-bulletins/procedures/sample</a:t>
            </a:r>
            <a:r>
              <a:rPr lang="en-US">
                <a:solidFill>
                  <a:srgbClr val="000000"/>
                </a:solidFill>
              </a:rPr>
              <a:t> </a:t>
            </a:r>
            <a:endParaRPr>
              <a:solidFill>
                <a:srgbClr val="000000"/>
              </a:solidFill>
            </a:endParaRPr>
          </a:p>
          <a:p>
            <a:pPr marL="0" lvl="0" indent="0" algn="l" rtl="0">
              <a:lnSpc>
                <a:spcPct val="100000"/>
              </a:lnSpc>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This should include strengths as well as needs.  The topics are some areas of functional skills.  Students, family members, and educators may think of others.</a:t>
            </a:r>
            <a:endParaRPr/>
          </a:p>
        </p:txBody>
      </p:sp>
      <p:sp>
        <p:nvSpPr>
          <p:cNvPr id="120" name="Google Shape;12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This could be in relation to an IEP goal, a specific disability-related need in the IEP, a subject or content area, extra-curricular, or any other school / education related progress.</a:t>
            </a:r>
            <a:endParaRPr/>
          </a:p>
        </p:txBody>
      </p:sp>
      <p:sp>
        <p:nvSpPr>
          <p:cNvPr id="126" name="Google Shape;126;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32" name="Google Shape;13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Other areas can be included</a:t>
            </a:r>
            <a:endParaRPr/>
          </a:p>
        </p:txBody>
      </p:sp>
      <p:sp>
        <p:nvSpPr>
          <p:cNvPr id="138" name="Google Shape;138;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44" name="Google Shape;144;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This is included to help address if behavior impedes learning or learning of others to help the team discuss other supports the student may need.</a:t>
            </a:r>
            <a:endParaRPr/>
          </a:p>
          <a:p>
            <a:pPr marL="0" lvl="0" indent="0" algn="l" rtl="0">
              <a:lnSpc>
                <a:spcPct val="100000"/>
              </a:lnSpc>
              <a:spcBef>
                <a:spcPts val="360"/>
              </a:spcBef>
              <a:spcAft>
                <a:spcPts val="0"/>
              </a:spcAft>
              <a:buSzPts val="1400"/>
              <a:buNone/>
            </a:pPr>
            <a:r>
              <a:rPr lang="en-US"/>
              <a:t>The student should be asked to reflect on their behavior (e.g. specific behaviors they display at school) and talk about how it helps them progress or does not help them or other progress.  </a:t>
            </a:r>
            <a:endParaRPr/>
          </a:p>
        </p:txBody>
      </p:sp>
      <p:sp>
        <p:nvSpPr>
          <p:cNvPr id="150" name="Google Shape;15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The student lists ways adults help them.  This can assist later with discussion of accommodations and supports. </a:t>
            </a:r>
            <a:endParaRPr/>
          </a:p>
        </p:txBody>
      </p:sp>
      <p:sp>
        <p:nvSpPr>
          <p:cNvPr id="156" name="Google Shape;156;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These can help inform discussion of supplementary aids and services.</a:t>
            </a:r>
            <a:endParaRPr/>
          </a:p>
        </p:txBody>
      </p:sp>
      <p:sp>
        <p:nvSpPr>
          <p:cNvPr id="162" name="Google Shape;162;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68" name="Google Shape;168;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74" name="Google Shape;174;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
        <p:nvSpPr>
          <p:cNvPr id="68" name="Google Shape;6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9" name="Google Shape;6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Functional performance may also impact social relationships, access to extracurricular activities, etc.  </a:t>
            </a:r>
            <a:endParaRPr/>
          </a:p>
          <a:p>
            <a:pPr marL="0" lvl="0" indent="0" algn="l" rtl="0">
              <a:lnSpc>
                <a:spcPct val="100000"/>
              </a:lnSpc>
              <a:spcBef>
                <a:spcPts val="360"/>
              </a:spcBef>
              <a:spcAft>
                <a:spcPts val="0"/>
              </a:spcAft>
              <a:buSzPts val="1400"/>
              <a:buNone/>
            </a:pPr>
            <a:r>
              <a:rPr lang="en-US"/>
              <a:t>Access can mean the ability to get/receive or have the opportunity to be exposed to things that other students are able to receive such as accessing academic content, courses, assistance, extra-curricular activities, school resources, specific types of books, or difficulty accessing physical environments of the school or school community.  Access can also be thought of difficulty “understanding” a content area, topic, skill, or relationships with others.  </a:t>
            </a:r>
            <a:endParaRPr/>
          </a:p>
          <a:p>
            <a:pPr marL="0" lvl="0" indent="0" algn="l" rtl="0">
              <a:lnSpc>
                <a:spcPct val="100000"/>
              </a:lnSpc>
              <a:spcBef>
                <a:spcPts val="360"/>
              </a:spcBef>
              <a:spcAft>
                <a:spcPts val="0"/>
              </a:spcAft>
              <a:buSzPts val="1400"/>
              <a:buNone/>
            </a:pPr>
            <a:r>
              <a:rPr lang="en-US"/>
              <a:t>Engagement can mean the ability to stay on task, complete school assignments independently, having interest in school subject areas, understanding specific academic content areas or skills, or difficulty in relationships.  </a:t>
            </a:r>
            <a:endParaRPr/>
          </a:p>
          <a:p>
            <a:pPr marL="0" lvl="0" indent="0" algn="l" rtl="0">
              <a:lnSpc>
                <a:spcPct val="100000"/>
              </a:lnSpc>
              <a:spcBef>
                <a:spcPts val="360"/>
              </a:spcBef>
              <a:spcAft>
                <a:spcPts val="0"/>
              </a:spcAft>
              <a:buSzPts val="1400"/>
              <a:buNone/>
            </a:pPr>
            <a:r>
              <a:rPr lang="en-US"/>
              <a:t>Progress can mean difficulty making progress in a specific content area, content area standard(s), functional skill area, or relationship.</a:t>
            </a:r>
            <a:endParaRPr/>
          </a:p>
          <a:p>
            <a:pPr marL="0" lvl="0" indent="0" algn="l" rtl="0">
              <a:lnSpc>
                <a:spcPct val="100000"/>
              </a:lnSpc>
              <a:spcBef>
                <a:spcPts val="360"/>
              </a:spcBef>
              <a:spcAft>
                <a:spcPts val="0"/>
              </a:spcAft>
              <a:buSzPts val="1400"/>
              <a:buNone/>
            </a:pPr>
            <a:r>
              <a:rPr lang="en-US"/>
              <a:t>This slide can be adapted to combine access, engagement, and progress as these terms at times can be for the same area (e.g. a student may have difficulty with all three; access, engagement, and progress in reading fluently.</a:t>
            </a:r>
            <a:endParaRPr/>
          </a:p>
        </p:txBody>
      </p:sp>
      <p:sp>
        <p:nvSpPr>
          <p:cNvPr id="180" name="Google Shape;180;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74b240a3ae_0_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86" name="Google Shape;186;g74b240a3ae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The student can have multiple sentence starters for identification of disability-related needs.  More information on identifying disability-related needs through root cause analysis can be found on the CCR IEP Learning Resources web page: </a:t>
            </a:r>
            <a:r>
              <a:rPr lang="en-US" sz="1100" u="sng">
                <a:solidFill>
                  <a:srgbClr val="0000FF"/>
                </a:solidFill>
                <a:hlinkClick r:id="rId3"/>
              </a:rPr>
              <a:t>https://dpi.wi.gov/sped/college-and-career-ready-ieps/5-step-process/step2</a:t>
            </a:r>
            <a:r>
              <a:rPr lang="en-US">
                <a:solidFill>
                  <a:srgbClr val="0000FF"/>
                </a:solidFill>
              </a:rPr>
              <a:t>.</a:t>
            </a:r>
            <a:endParaRPr>
              <a:solidFill>
                <a:srgbClr val="0000FF"/>
              </a:solidFill>
            </a:endParaRPr>
          </a:p>
          <a:p>
            <a:pPr marL="0" lvl="0" indent="0" algn="l" rtl="0">
              <a:lnSpc>
                <a:spcPct val="100000"/>
              </a:lnSpc>
              <a:spcBef>
                <a:spcPts val="360"/>
              </a:spcBef>
              <a:spcAft>
                <a:spcPts val="0"/>
              </a:spcAft>
              <a:buSzPts val="1400"/>
              <a:buNone/>
            </a:pPr>
            <a:endParaRPr/>
          </a:p>
          <a:p>
            <a:pPr marL="0" lvl="0" indent="0" algn="l" rtl="0">
              <a:lnSpc>
                <a:spcPct val="100000"/>
              </a:lnSpc>
              <a:spcBef>
                <a:spcPts val="360"/>
              </a:spcBef>
              <a:spcAft>
                <a:spcPts val="0"/>
              </a:spcAft>
              <a:buSzPts val="1400"/>
              <a:buNone/>
            </a:pPr>
            <a:r>
              <a:rPr lang="en-US"/>
              <a:t>The sentence starter may help the student and team identify “why” a student is having difficulty in various aspects of school.</a:t>
            </a:r>
            <a:endParaRPr/>
          </a:p>
        </p:txBody>
      </p:sp>
      <p:sp>
        <p:nvSpPr>
          <p:cNvPr id="192" name="Google Shape;192;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74f7eba71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400"/>
              <a:buFont typeface="Arial"/>
              <a:buNone/>
            </a:pPr>
            <a:r>
              <a:rPr lang="en-US"/>
              <a:t>The student can have multiple sentence starters for summarizing disability-related needs.  More information on summarizing disability-related needs through root cause analysis can be found on the CCR IEP Learning Resources web page: </a:t>
            </a:r>
            <a:r>
              <a:rPr lang="en-US" sz="1100" u="sng">
                <a:solidFill>
                  <a:srgbClr val="0000FF"/>
                </a:solidFill>
                <a:hlinkClick r:id="rId3"/>
              </a:rPr>
              <a:t>https://dpi.wi.gov/sped/college-and-career-ready-ieps/5-step-process/step2</a:t>
            </a:r>
            <a:r>
              <a:rPr lang="en-US">
                <a:solidFill>
                  <a:srgbClr val="0000FF"/>
                </a:solidFill>
              </a:rPr>
              <a:t>.</a:t>
            </a:r>
            <a:endParaRPr>
              <a:solidFill>
                <a:srgbClr val="0000FF"/>
              </a:solidFill>
            </a:endParaRPr>
          </a:p>
          <a:p>
            <a:pPr marL="0" lvl="0" indent="0" algn="l" rtl="0">
              <a:lnSpc>
                <a:spcPct val="100000"/>
              </a:lnSpc>
              <a:spcBef>
                <a:spcPts val="360"/>
              </a:spcBef>
              <a:spcAft>
                <a:spcPts val="0"/>
              </a:spcAft>
              <a:buSzPts val="1400"/>
              <a:buNone/>
            </a:pPr>
            <a:endParaRPr/>
          </a:p>
          <a:p>
            <a:pPr marL="0" lvl="0" indent="0" algn="l" rtl="0">
              <a:lnSpc>
                <a:spcPct val="100000"/>
              </a:lnSpc>
              <a:spcBef>
                <a:spcPts val="360"/>
              </a:spcBef>
              <a:spcAft>
                <a:spcPts val="0"/>
              </a:spcAft>
              <a:buSzPts val="1400"/>
              <a:buNone/>
            </a:pPr>
            <a:r>
              <a:rPr lang="en-US"/>
              <a:t>Disability-related needs are “why” a student is having difficulty accessing, engaging in, or making progress in grade level academic curriculum, instruction, environments, or activities.  </a:t>
            </a:r>
            <a:endParaRPr/>
          </a:p>
          <a:p>
            <a:pPr marL="0" lvl="0" indent="0" algn="l" rtl="0">
              <a:lnSpc>
                <a:spcPct val="100000"/>
              </a:lnSpc>
              <a:spcBef>
                <a:spcPts val="360"/>
              </a:spcBef>
              <a:spcAft>
                <a:spcPts val="0"/>
              </a:spcAft>
              <a:buSzPts val="1400"/>
              <a:buNone/>
            </a:pPr>
            <a:endParaRPr/>
          </a:p>
          <a:p>
            <a:pPr marL="0" lvl="0" indent="0" algn="l" rtl="0">
              <a:lnSpc>
                <a:spcPct val="100000"/>
              </a:lnSpc>
              <a:spcBef>
                <a:spcPts val="360"/>
              </a:spcBef>
              <a:spcAft>
                <a:spcPts val="0"/>
              </a:spcAft>
              <a:buSzPts val="1400"/>
              <a:buNone/>
            </a:pPr>
            <a:r>
              <a:rPr lang="en-US"/>
              <a:t>An IEP goal and/or service must address each disability-related need listed by the IEP Team. </a:t>
            </a:r>
            <a:endParaRPr/>
          </a:p>
          <a:p>
            <a:pPr marL="0" lvl="0" indent="0" algn="l" rtl="0">
              <a:lnSpc>
                <a:spcPct val="100000"/>
              </a:lnSpc>
              <a:spcBef>
                <a:spcPts val="360"/>
              </a:spcBef>
              <a:spcAft>
                <a:spcPts val="0"/>
              </a:spcAft>
              <a:buSzPts val="1400"/>
              <a:buNone/>
            </a:pPr>
            <a:endParaRPr/>
          </a:p>
        </p:txBody>
      </p:sp>
      <p:sp>
        <p:nvSpPr>
          <p:cNvPr id="198" name="Google Shape;198;g74f7eba716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More information on family engagement and the IEP can be found on the CCR IEP Family and Community Engagement web page: </a:t>
            </a:r>
            <a:r>
              <a:rPr lang="en-US" sz="1100" u="sng">
                <a:solidFill>
                  <a:srgbClr val="0000FF"/>
                </a:solidFill>
                <a:hlinkClick r:id="rId3"/>
              </a:rPr>
              <a:t>https://dpi.wi.gov/sped/college-and-career-ready-ieps/learning-resources/5-beliefs/family-community-engagement</a:t>
            </a:r>
            <a:r>
              <a:rPr lang="en-US">
                <a:solidFill>
                  <a:srgbClr val="0000FF"/>
                </a:solidFill>
              </a:rPr>
              <a:t> </a:t>
            </a:r>
            <a:endParaRPr>
              <a:solidFill>
                <a:srgbClr val="0000FF"/>
              </a:solidFill>
            </a:endParaRPr>
          </a:p>
        </p:txBody>
      </p:sp>
      <p:sp>
        <p:nvSpPr>
          <p:cNvPr id="204" name="Google Shape;204;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10" name="Google Shape;210;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The subject listed are example areas of need.  </a:t>
            </a:r>
            <a:endParaRPr/>
          </a:p>
          <a:p>
            <a:pPr marL="0" lvl="0" indent="0" algn="l" rtl="0">
              <a:lnSpc>
                <a:spcPct val="100000"/>
              </a:lnSpc>
              <a:spcBef>
                <a:spcPts val="360"/>
              </a:spcBef>
              <a:spcAft>
                <a:spcPts val="0"/>
              </a:spcAft>
              <a:buSzPts val="1400"/>
              <a:buNone/>
            </a:pPr>
            <a:endParaRPr/>
          </a:p>
          <a:p>
            <a:pPr marL="0" lvl="0" indent="0" algn="l" rtl="0">
              <a:lnSpc>
                <a:spcPct val="100000"/>
              </a:lnSpc>
              <a:spcBef>
                <a:spcPts val="360"/>
              </a:spcBef>
              <a:spcAft>
                <a:spcPts val="0"/>
              </a:spcAft>
              <a:buSzPts val="1400"/>
              <a:buNone/>
            </a:pPr>
            <a:r>
              <a:rPr lang="en-US"/>
              <a:t>Goals MUST be based on a student’s identified disability-related needs.</a:t>
            </a:r>
            <a:endParaRPr/>
          </a:p>
          <a:p>
            <a:pPr marL="0" lvl="0" indent="0" algn="l" rtl="0">
              <a:lnSpc>
                <a:spcPct val="100000"/>
              </a:lnSpc>
              <a:spcBef>
                <a:spcPts val="360"/>
              </a:spcBef>
              <a:spcAft>
                <a:spcPts val="0"/>
              </a:spcAft>
              <a:buSzPts val="1400"/>
              <a:buNone/>
            </a:pPr>
            <a:r>
              <a:rPr lang="en-US"/>
              <a:t>Disability-related needs can include disability-related needs identified by the IEP team that may not be commonly linked to the student’s disability impairment area (i.e. disability-related needs can be needs identified beyond what is listed in Wisconsin’s special education evaluation criteria for the student’s identified impairment area).</a:t>
            </a:r>
            <a:endParaRPr/>
          </a:p>
          <a:p>
            <a:pPr marL="0" lvl="0" indent="0" algn="l" rtl="0">
              <a:lnSpc>
                <a:spcPct val="100000"/>
              </a:lnSpc>
              <a:spcBef>
                <a:spcPts val="360"/>
              </a:spcBef>
              <a:spcAft>
                <a:spcPts val="0"/>
              </a:spcAft>
              <a:buSzPts val="1400"/>
              <a:buNone/>
            </a:pPr>
            <a:endParaRPr/>
          </a:p>
          <a:p>
            <a:pPr marL="0" lvl="0" indent="0" algn="l" rtl="0">
              <a:spcBef>
                <a:spcPts val="360"/>
              </a:spcBef>
              <a:spcAft>
                <a:spcPts val="0"/>
              </a:spcAft>
              <a:buClr>
                <a:schemeClr val="dk1"/>
              </a:buClr>
              <a:buSzPts val="1400"/>
              <a:buFont typeface="Arial"/>
              <a:buNone/>
            </a:pPr>
            <a:r>
              <a:rPr lang="en-US"/>
              <a:t>More information on developing IEP Goals can be found on the CCR IEP Learning Resources web page: </a:t>
            </a:r>
            <a:r>
              <a:rPr lang="en-US" sz="1100" u="sng">
                <a:solidFill>
                  <a:schemeClr val="hlink"/>
                </a:solidFill>
                <a:hlinkClick r:id="rId3"/>
              </a:rPr>
              <a:t>https://dpi.wi.gov/sped/college-and-career-ready-ieps/5-step-process/step3</a:t>
            </a:r>
            <a:r>
              <a:rPr lang="en-US"/>
              <a:t> </a:t>
            </a:r>
            <a:endParaRPr/>
          </a:p>
        </p:txBody>
      </p:sp>
      <p:sp>
        <p:nvSpPr>
          <p:cNvPr id="217" name="Google Shape;217;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SzPts val="1400"/>
              <a:buNone/>
            </a:pPr>
            <a:r>
              <a:rPr lang="en-US"/>
              <a:t>The subject listed are example areas of need.  </a:t>
            </a:r>
            <a:endParaRPr/>
          </a:p>
          <a:p>
            <a:pPr marL="0" lvl="0" indent="0" algn="l" rtl="0">
              <a:spcBef>
                <a:spcPts val="360"/>
              </a:spcBef>
              <a:spcAft>
                <a:spcPts val="0"/>
              </a:spcAft>
              <a:buSzPts val="1400"/>
              <a:buNone/>
            </a:pPr>
            <a:r>
              <a:rPr lang="en-US"/>
              <a:t>Goals MUST be based on a student’s identified disability-related needs.</a:t>
            </a:r>
            <a:endParaRPr/>
          </a:p>
          <a:p>
            <a:pPr marL="0" lvl="0" indent="0" algn="l" rtl="0">
              <a:spcBef>
                <a:spcPts val="360"/>
              </a:spcBef>
              <a:spcAft>
                <a:spcPts val="0"/>
              </a:spcAft>
              <a:buClr>
                <a:schemeClr val="dk1"/>
              </a:buClr>
              <a:buSzPts val="1400"/>
              <a:buFont typeface="Arial"/>
              <a:buNone/>
            </a:pPr>
            <a:r>
              <a:rPr lang="en-US"/>
              <a:t>Disability-related needs can include disability-related needs identified by the IEP team that may not be commonly linked to the student’s disability impairment area (i.e. evaluation criteria for identification of impairment area).</a:t>
            </a:r>
            <a:endParaRPr/>
          </a:p>
          <a:p>
            <a:pPr marL="0" lvl="0" indent="0" algn="l" rtl="0">
              <a:lnSpc>
                <a:spcPct val="100000"/>
              </a:lnSpc>
              <a:spcBef>
                <a:spcPts val="360"/>
              </a:spcBef>
              <a:spcAft>
                <a:spcPts val="0"/>
              </a:spcAft>
              <a:buSzPts val="1400"/>
              <a:buNone/>
            </a:pPr>
            <a:endParaRPr/>
          </a:p>
          <a:p>
            <a:pPr marL="0" lvl="0" indent="0" algn="l" rtl="0">
              <a:spcBef>
                <a:spcPts val="360"/>
              </a:spcBef>
              <a:spcAft>
                <a:spcPts val="0"/>
              </a:spcAft>
              <a:buClr>
                <a:schemeClr val="dk1"/>
              </a:buClr>
              <a:buSzPts val="1400"/>
              <a:buFont typeface="Arial"/>
              <a:buNone/>
            </a:pPr>
            <a:r>
              <a:rPr lang="en-US"/>
              <a:t>More information on developing IEP Goals can be found on the CCR IEP Learning Resources web page: </a:t>
            </a:r>
            <a:r>
              <a:rPr lang="en-US" sz="1100" u="sng">
                <a:solidFill>
                  <a:srgbClr val="0000FF"/>
                </a:solidFill>
                <a:hlinkClick r:id="rId3"/>
              </a:rPr>
              <a:t>https://dpi.wi.gov/sped/college-and-career-ready-ieps/5-step-process/step3</a:t>
            </a:r>
            <a:r>
              <a:rPr lang="en-US">
                <a:solidFill>
                  <a:srgbClr val="0000FF"/>
                </a:solidFill>
              </a:rPr>
              <a:t>  </a:t>
            </a:r>
            <a:endParaRPr>
              <a:solidFill>
                <a:srgbClr val="0000FF"/>
              </a:solidFill>
            </a:endParaRPr>
          </a:p>
        </p:txBody>
      </p:sp>
      <p:sp>
        <p:nvSpPr>
          <p:cNvPr id="223" name="Google Shape;223;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400"/>
              <a:buFont typeface="Arial"/>
              <a:buNone/>
            </a:pPr>
            <a:r>
              <a:rPr lang="en-US"/>
              <a:t>Other goal areas can be listed.  Goals MUST be based on disability-related needs.</a:t>
            </a:r>
            <a:endParaRPr/>
          </a:p>
          <a:p>
            <a:pPr marL="0" lvl="0" indent="0" algn="l" rtl="0">
              <a:spcBef>
                <a:spcPts val="360"/>
              </a:spcBef>
              <a:spcAft>
                <a:spcPts val="0"/>
              </a:spcAft>
              <a:buClr>
                <a:schemeClr val="dk1"/>
              </a:buClr>
              <a:buSzPts val="1400"/>
              <a:buFont typeface="Arial"/>
              <a:buNone/>
            </a:pPr>
            <a:r>
              <a:rPr lang="en-US"/>
              <a:t>More information on developing IEP Goals can be found on the CCR IEP Learning Resources web page: </a:t>
            </a:r>
            <a:r>
              <a:rPr lang="en-US" sz="1100" u="sng">
                <a:solidFill>
                  <a:srgbClr val="0000FF"/>
                </a:solidFill>
                <a:hlinkClick r:id="rId3"/>
              </a:rPr>
              <a:t>https://dpi.wi.gov/sped/college-and-career-ready-ieps/5-step-process/step3</a:t>
            </a:r>
            <a:r>
              <a:rPr lang="en-US">
                <a:solidFill>
                  <a:srgbClr val="0000FF"/>
                </a:solidFill>
              </a:rPr>
              <a:t>  </a:t>
            </a:r>
            <a:endParaRPr>
              <a:solidFill>
                <a:srgbClr val="0000FF"/>
              </a:solidFill>
            </a:endParaRPr>
          </a:p>
        </p:txBody>
      </p:sp>
      <p:sp>
        <p:nvSpPr>
          <p:cNvPr id="229" name="Google Shape;229;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400"/>
              <a:buFont typeface="Arial"/>
              <a:buNone/>
            </a:pPr>
            <a:r>
              <a:rPr lang="en-US"/>
              <a:t>More information on aligning IEP Services to IEP Goals and disability-related needs can be found on the CCR IEP Learning Resources web page: </a:t>
            </a:r>
            <a:r>
              <a:rPr lang="en-US" sz="1100" u="sng">
                <a:solidFill>
                  <a:srgbClr val="0000FF"/>
                </a:solidFill>
                <a:hlinkClick r:id="rId3"/>
              </a:rPr>
              <a:t>https://dpi.wi.gov/sped/college-and-career-ready-ieps/5-step-process/step4</a:t>
            </a:r>
            <a:r>
              <a:rPr lang="en-US">
                <a:solidFill>
                  <a:srgbClr val="0000FF"/>
                </a:solidFill>
              </a:rPr>
              <a:t>  </a:t>
            </a:r>
            <a:endParaRPr/>
          </a:p>
        </p:txBody>
      </p:sp>
      <p:sp>
        <p:nvSpPr>
          <p:cNvPr id="235" name="Google Shape;235;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This would include all IEP team members and student can introduce participants.</a:t>
            </a:r>
            <a:endParaRPr/>
          </a:p>
        </p:txBody>
      </p:sp>
      <p:sp>
        <p:nvSpPr>
          <p:cNvPr id="75" name="Google Shape;7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400"/>
              <a:buFont typeface="Arial"/>
              <a:buNone/>
            </a:pPr>
            <a:r>
              <a:rPr lang="en-US"/>
              <a:t>More information on aligning IEP Services to IEP Goals and disability-related needs can be found on the CCR IEP Learning Resources web page: </a:t>
            </a:r>
            <a:r>
              <a:rPr lang="en-US" sz="1100" u="sng">
                <a:solidFill>
                  <a:srgbClr val="0000FF"/>
                </a:solidFill>
                <a:hlinkClick r:id="rId3"/>
              </a:rPr>
              <a:t>https://dpi.wi.gov/sped/college-and-career-ready-ieps/5-step-process/step4</a:t>
            </a:r>
            <a:r>
              <a:rPr lang="en-US">
                <a:solidFill>
                  <a:srgbClr val="0000FF"/>
                </a:solidFill>
              </a:rPr>
              <a:t> </a:t>
            </a:r>
            <a:endParaRPr>
              <a:solidFill>
                <a:srgbClr val="0000FF"/>
              </a:solidFill>
            </a:endParaRPr>
          </a:p>
        </p:txBody>
      </p:sp>
      <p:sp>
        <p:nvSpPr>
          <p:cNvPr id="241" name="Google Shape;241;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400"/>
              <a:buFont typeface="Arial"/>
              <a:buNone/>
            </a:pPr>
            <a:r>
              <a:rPr lang="en-US"/>
              <a:t>More information on aligning IEP Services to IEP Goals and disability-related needs can be found on the CCR IEP Learning Resources web page: </a:t>
            </a:r>
            <a:r>
              <a:rPr lang="en-US" sz="1100" u="sng">
                <a:solidFill>
                  <a:srgbClr val="0000FF"/>
                </a:solidFill>
                <a:hlinkClick r:id="rId3"/>
              </a:rPr>
              <a:t>https://dpi.wi.gov/sped/college-and-career-ready-ieps/5-step-process/step4</a:t>
            </a:r>
            <a:r>
              <a:rPr lang="en-US">
                <a:solidFill>
                  <a:srgbClr val="0000FF"/>
                </a:solidFill>
              </a:rPr>
              <a:t> </a:t>
            </a:r>
            <a:endParaRPr>
              <a:solidFill>
                <a:srgbClr val="0000FF"/>
              </a:solidFill>
            </a:endParaRPr>
          </a:p>
        </p:txBody>
      </p:sp>
      <p:sp>
        <p:nvSpPr>
          <p:cNvPr id="247" name="Google Shape;247;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400"/>
              <a:buFont typeface="Arial"/>
              <a:buNone/>
            </a:pPr>
            <a:r>
              <a:rPr lang="en-US"/>
              <a:t>More information on aligning IEP Services to IEP Goals and disability-related needs can be found on the CCR IEP Learning Resources web page: </a:t>
            </a:r>
            <a:r>
              <a:rPr lang="en-US" sz="1100" u="sng">
                <a:solidFill>
                  <a:srgbClr val="0000FF"/>
                </a:solidFill>
                <a:hlinkClick r:id="rId3"/>
              </a:rPr>
              <a:t>https://dpi.wi.gov/sped/college-and-career-ready-ieps/5-step-process/step4</a:t>
            </a:r>
            <a:r>
              <a:rPr lang="en-US">
                <a:solidFill>
                  <a:srgbClr val="0000FF"/>
                </a:solidFill>
              </a:rPr>
              <a:t> </a:t>
            </a:r>
            <a:endParaRPr/>
          </a:p>
        </p:txBody>
      </p:sp>
      <p:sp>
        <p:nvSpPr>
          <p:cNvPr id="253" name="Google Shape;253;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3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59" name="Google Shape;259;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65" name="Google Shape;265;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71" name="Google Shape;271;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3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77" name="Google Shape;277;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3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83" name="Google Shape;283;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74b77cc7ed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89" name="Google Shape;289;g74b77cc7ed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Student is able to summarize the purpose from their point of view of why they are in the meeting today (e.g. long term goals, hopes and dreams, why they feel this meeting is important).</a:t>
            </a:r>
            <a:endParaRPr/>
          </a:p>
        </p:txBody>
      </p:sp>
      <p:sp>
        <p:nvSpPr>
          <p:cNvPr id="82" name="Google Shape;8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Student can lists areas that they feel are assets based on their abilities as well as how they interpret their disability-related needs using their own words.  Although not a part of an IEP form, this slide helps students start the meeting by saying something about themselves that they want the group to know about.  They will go more specific into their strengths and needs in other areas of the IEP.</a:t>
            </a:r>
            <a:endParaRPr/>
          </a:p>
        </p:txBody>
      </p:sp>
      <p:sp>
        <p:nvSpPr>
          <p:cNvPr id="89" name="Google Shape;8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This can include parent comments.</a:t>
            </a:r>
            <a:endParaRPr/>
          </a:p>
        </p:txBody>
      </p:sp>
      <p:sp>
        <p:nvSpPr>
          <p:cNvPr id="95" name="Google Shape;9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This slide can also include interests of the student. </a:t>
            </a:r>
            <a:endParaRPr/>
          </a:p>
        </p:txBody>
      </p:sp>
      <p:sp>
        <p:nvSpPr>
          <p:cNvPr id="102" name="Google Shape;10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Students can name the things that help them learn (this can then lead to helping student identify supports and accommodations later) as well as help inform educators and families of environmental factors that support learning.</a:t>
            </a:r>
            <a:endParaRPr/>
          </a:p>
        </p:txBody>
      </p:sp>
      <p:sp>
        <p:nvSpPr>
          <p:cNvPr id="108" name="Google Shape;108;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en-US"/>
              <a:t>Information should include strengths in academic content areas as well as needs.</a:t>
            </a:r>
            <a:endParaRPr/>
          </a:p>
        </p:txBody>
      </p:sp>
      <p:sp>
        <p:nvSpPr>
          <p:cNvPr id="114" name="Google Shape;11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5" name="Google Shape;15;p2"/>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6" name="Google Shape;16;p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1"/>
        <p:cNvGrpSpPr/>
        <p:nvPr/>
      </p:nvGrpSpPr>
      <p:grpSpPr>
        <a:xfrm>
          <a:off x="0" y="0"/>
          <a:ext cx="0" cy="0"/>
          <a:chOff x="0" y="0"/>
          <a:chExt cx="0" cy="0"/>
        </a:xfrm>
      </p:grpSpPr>
      <p:sp>
        <p:nvSpPr>
          <p:cNvPr id="52" name="Google Shape;52;p11"/>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53" name="Google Shape;53;p1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sp>
        <p:nvSpPr>
          <p:cNvPr id="55" name="Google Shape;55;p12"/>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6" name="Google Shape;56;p12"/>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57" name="Google Shape;57;p1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600200" y="214313"/>
            <a:ext cx="7343700" cy="1462200"/>
          </a:xfrm>
          <a:prstGeom prst="rect">
            <a:avLst/>
          </a:prstGeom>
          <a:noFill/>
          <a:ln>
            <a:noFill/>
          </a:ln>
        </p:spPr>
        <p:txBody>
          <a:bodyPr spcFirstLastPara="1" wrap="square" lIns="91425" tIns="45700" rIns="91425" bIns="45700" anchor="b" anchorCtr="0">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a:endParaRPr/>
          </a:p>
        </p:txBody>
      </p:sp>
      <p:sp>
        <p:nvSpPr>
          <p:cNvPr id="19" name="Google Shape;19;p3"/>
          <p:cNvSpPr txBox="1">
            <a:spLocks noGrp="1"/>
          </p:cNvSpPr>
          <p:nvPr>
            <p:ph type="body" idx="1"/>
          </p:nvPr>
        </p:nvSpPr>
        <p:spPr>
          <a:xfrm>
            <a:off x="1182688" y="2017713"/>
            <a:ext cx="7772400" cy="4114800"/>
          </a:xfrm>
          <a:prstGeom prst="rect">
            <a:avLst/>
          </a:prstGeom>
          <a:noFill/>
          <a:ln>
            <a:noFill/>
          </a:ln>
        </p:spPr>
        <p:txBody>
          <a:bodyPr spcFirstLastPara="1" wrap="square" lIns="91425" tIns="45700" rIns="91425" bIns="45700" anchor="t" anchorCtr="0">
            <a:noAutofit/>
          </a:bodyPr>
          <a:lstStyle>
            <a:lvl1pPr marL="457200" lvl="0" indent="-297180" algn="l">
              <a:lnSpc>
                <a:spcPct val="115000"/>
              </a:lnSpc>
              <a:spcBef>
                <a:spcPts val="360"/>
              </a:spcBef>
              <a:spcAft>
                <a:spcPts val="0"/>
              </a:spcAft>
              <a:buSzPts val="1080"/>
              <a:buChar char="●"/>
              <a:defRPr/>
            </a:lvl1pPr>
            <a:lvl2pPr marL="914400" lvl="1" indent="-291465" algn="l">
              <a:lnSpc>
                <a:spcPct val="115000"/>
              </a:lnSpc>
              <a:spcBef>
                <a:spcPts val="360"/>
              </a:spcBef>
              <a:spcAft>
                <a:spcPts val="0"/>
              </a:spcAft>
              <a:buSzPts val="990"/>
              <a:buChar char="○"/>
              <a:defRPr/>
            </a:lvl2pPr>
            <a:lvl3pPr marL="1371600" lvl="2" indent="-285750" algn="l">
              <a:lnSpc>
                <a:spcPct val="115000"/>
              </a:lnSpc>
              <a:spcBef>
                <a:spcPts val="360"/>
              </a:spcBef>
              <a:spcAft>
                <a:spcPts val="0"/>
              </a:spcAft>
              <a:buSzPts val="900"/>
              <a:buChar char="■"/>
              <a:defRPr/>
            </a:lvl3pPr>
            <a:lvl4pPr marL="1828800" lvl="3" indent="-291464" algn="l">
              <a:lnSpc>
                <a:spcPct val="115000"/>
              </a:lnSpc>
              <a:spcBef>
                <a:spcPts val="360"/>
              </a:spcBef>
              <a:spcAft>
                <a:spcPts val="0"/>
              </a:spcAft>
              <a:buSzPts val="990"/>
              <a:buChar char="●"/>
              <a:defRPr/>
            </a:lvl4pPr>
            <a:lvl5pPr marL="2286000" lvl="4" indent="-285750" algn="l">
              <a:lnSpc>
                <a:spcPct val="115000"/>
              </a:lnSpc>
              <a:spcBef>
                <a:spcPts val="360"/>
              </a:spcBef>
              <a:spcAft>
                <a:spcPts val="0"/>
              </a:spcAft>
              <a:buSzPts val="900"/>
              <a:buChar char="○"/>
              <a:defRPr/>
            </a:lvl5pPr>
            <a:lvl6pPr marL="2743200" lvl="5" indent="-285750" algn="l">
              <a:lnSpc>
                <a:spcPct val="115000"/>
              </a:lnSpc>
              <a:spcBef>
                <a:spcPts val="360"/>
              </a:spcBef>
              <a:spcAft>
                <a:spcPts val="0"/>
              </a:spcAft>
              <a:buSzPts val="900"/>
              <a:buChar char="■"/>
              <a:defRPr/>
            </a:lvl6pPr>
            <a:lvl7pPr marL="3200400" lvl="6" indent="-285750" algn="l">
              <a:lnSpc>
                <a:spcPct val="115000"/>
              </a:lnSpc>
              <a:spcBef>
                <a:spcPts val="360"/>
              </a:spcBef>
              <a:spcAft>
                <a:spcPts val="0"/>
              </a:spcAft>
              <a:buSzPts val="900"/>
              <a:buChar char="●"/>
              <a:defRPr/>
            </a:lvl7pPr>
            <a:lvl8pPr marL="3657600" lvl="7" indent="-285750" algn="l">
              <a:lnSpc>
                <a:spcPct val="115000"/>
              </a:lnSpc>
              <a:spcBef>
                <a:spcPts val="360"/>
              </a:spcBef>
              <a:spcAft>
                <a:spcPts val="0"/>
              </a:spcAft>
              <a:buSzPts val="900"/>
              <a:buChar char="○"/>
              <a:defRPr/>
            </a:lvl8pPr>
            <a:lvl9pPr marL="4114800" lvl="8" indent="-285750" algn="l">
              <a:lnSpc>
                <a:spcPct val="115000"/>
              </a:lnSpc>
              <a:spcBef>
                <a:spcPts val="360"/>
              </a:spcBef>
              <a:spcAft>
                <a:spcPts val="0"/>
              </a:spcAft>
              <a:buSzPts val="900"/>
              <a:buChar char="■"/>
              <a:defRPr/>
            </a:lvl9pPr>
          </a:lstStyle>
          <a:p>
            <a:endParaRPr/>
          </a:p>
        </p:txBody>
      </p:sp>
      <p:sp>
        <p:nvSpPr>
          <p:cNvPr id="20" name="Google Shape;20;p3"/>
          <p:cNvSpPr txBox="1">
            <a:spLocks noGrp="1"/>
          </p:cNvSpPr>
          <p:nvPr>
            <p:ph type="dt" idx="10"/>
          </p:nvPr>
        </p:nvSpPr>
        <p:spPr>
          <a:xfrm>
            <a:off x="1162050" y="6243638"/>
            <a:ext cx="19050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1" name="Google Shape;21;p3"/>
          <p:cNvSpPr txBox="1">
            <a:spLocks noGrp="1"/>
          </p:cNvSpPr>
          <p:nvPr>
            <p:ph type="ftr" idx="11"/>
          </p:nvPr>
        </p:nvSpPr>
        <p:spPr>
          <a:xfrm>
            <a:off x="3657600" y="6243638"/>
            <a:ext cx="2895600" cy="457200"/>
          </a:xfrm>
          <a:prstGeom prst="rect">
            <a:avLst/>
          </a:prstGeom>
          <a:noFill/>
          <a:ln>
            <a:noFill/>
          </a:ln>
        </p:spPr>
        <p:txBody>
          <a:bodyPr spcFirstLastPara="1" wrap="square" lIns="91425" tIns="45700" rIns="91425" bIns="45700" anchor="b"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2" name="Google Shape;22;p3"/>
          <p:cNvSpPr txBox="1">
            <a:spLocks noGrp="1"/>
          </p:cNvSpPr>
          <p:nvPr>
            <p:ph type="sldNum" idx="12"/>
          </p:nvPr>
        </p:nvSpPr>
        <p:spPr>
          <a:xfrm>
            <a:off x="7042150" y="6243638"/>
            <a:ext cx="19050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5" name="Google Shape;25;p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8" name="Google Shape;28;p5"/>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9" name="Google Shape;29;p5"/>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2" name="Google Shape;32;p6"/>
          <p:cNvSpPr txBox="1">
            <a:spLocks noGrp="1"/>
          </p:cNvSpPr>
          <p:nvPr>
            <p:ph type="body" idx="1"/>
          </p:nvPr>
        </p:nvSpPr>
        <p:spPr>
          <a:xfrm>
            <a:off x="311700" y="1536633"/>
            <a:ext cx="3999900" cy="4555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3" name="Google Shape;33;p6"/>
          <p:cNvSpPr txBox="1">
            <a:spLocks noGrp="1"/>
          </p:cNvSpPr>
          <p:nvPr>
            <p:ph type="body" idx="2"/>
          </p:nvPr>
        </p:nvSpPr>
        <p:spPr>
          <a:xfrm>
            <a:off x="4832400" y="1536633"/>
            <a:ext cx="3999900" cy="4555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4" name="Google Shape;34;p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7"/>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7" name="Google Shape;37;p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0" name="Google Shape;40;p8"/>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41" name="Google Shape;41;p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9"/>
          <p:cNvSpPr txBox="1">
            <a:spLocks noGrp="1"/>
          </p:cNvSpPr>
          <p:nvPr>
            <p:ph type="title"/>
          </p:nvPr>
        </p:nvSpPr>
        <p:spPr>
          <a:xfrm>
            <a:off x="490250" y="600200"/>
            <a:ext cx="6367800" cy="54543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44" name="Google Shape;44;p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10"/>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10"/>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8" name="Google Shape;48;p10"/>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9" name="Google Shape;49;p10"/>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50" name="Google Shape;50;p10"/>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imdetermined.or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dpi.wi.gov/sped/college-and-career-ready-ieps/learning-resource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ctrTitle"/>
          </p:nvPr>
        </p:nvSpPr>
        <p:spPr>
          <a:xfrm>
            <a:off x="311700" y="992767"/>
            <a:ext cx="8520600" cy="27369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5200"/>
              <a:buNone/>
            </a:pPr>
            <a:r>
              <a:rPr lang="en-US">
                <a:latin typeface="Abril Fatface"/>
                <a:ea typeface="Abril Fatface"/>
                <a:cs typeface="Abril Fatface"/>
                <a:sym typeface="Abril Fatface"/>
              </a:rPr>
              <a:t>Using This Slide Deck</a:t>
            </a:r>
            <a:endParaRPr>
              <a:latin typeface="Abril Fatface"/>
              <a:ea typeface="Abril Fatface"/>
              <a:cs typeface="Abril Fatface"/>
              <a:sym typeface="Abril Fatface"/>
            </a:endParaRPr>
          </a:p>
          <a:p>
            <a:pPr marL="0" lvl="0" indent="0" algn="ctr" rtl="0">
              <a:lnSpc>
                <a:spcPct val="100000"/>
              </a:lnSpc>
              <a:spcBef>
                <a:spcPts val="0"/>
              </a:spcBef>
              <a:spcAft>
                <a:spcPts val="0"/>
              </a:spcAft>
              <a:buSzPts val="5200"/>
              <a:buNone/>
            </a:pPr>
            <a:r>
              <a:rPr lang="en-US">
                <a:latin typeface="Abril Fatface"/>
                <a:ea typeface="Abril Fatface"/>
                <a:cs typeface="Abril Fatface"/>
                <a:sym typeface="Abril Fatface"/>
              </a:rPr>
              <a:t>See Speaker Notes</a:t>
            </a:r>
            <a:endParaRPr>
              <a:latin typeface="Abril Fatface"/>
              <a:ea typeface="Abril Fatface"/>
              <a:cs typeface="Abril Fatface"/>
              <a:sym typeface="Abril Fatface"/>
            </a:endParaRPr>
          </a:p>
          <a:p>
            <a:pPr marL="0" lvl="0" indent="0" algn="ctr" rtl="0">
              <a:lnSpc>
                <a:spcPct val="100000"/>
              </a:lnSpc>
              <a:spcBef>
                <a:spcPts val="0"/>
              </a:spcBef>
              <a:spcAft>
                <a:spcPts val="0"/>
              </a:spcAft>
              <a:buSzPts val="5200"/>
              <a:buNone/>
            </a:pPr>
            <a:r>
              <a:rPr lang="en-US">
                <a:latin typeface="Abril Fatface"/>
                <a:ea typeface="Abril Fatface"/>
                <a:cs typeface="Abril Fatface"/>
                <a:sym typeface="Abril Fatface"/>
              </a:rPr>
              <a:t>Updated 04-22-2020</a:t>
            </a:r>
            <a:endParaRPr>
              <a:latin typeface="Abril Fatface"/>
              <a:ea typeface="Abril Fatface"/>
              <a:cs typeface="Abril Fatface"/>
              <a:sym typeface="Abril Fatfac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3"/>
          <p:cNvSpPr txBox="1">
            <a:spLocks noGrp="1"/>
          </p:cNvSpPr>
          <p:nvPr>
            <p:ph type="title"/>
          </p:nvPr>
        </p:nvSpPr>
        <p:spPr>
          <a:xfrm>
            <a:off x="900112"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600" b="1"/>
              <a:t>My School Progress-</a:t>
            </a:r>
            <a:br>
              <a:rPr lang="en-US" sz="3600" b="1"/>
            </a:br>
            <a:r>
              <a:rPr lang="en-US" sz="3600" b="1"/>
              <a:t>Functional Performance</a:t>
            </a:r>
            <a:endParaRPr sz="3600" b="1"/>
          </a:p>
        </p:txBody>
      </p:sp>
      <p:sp>
        <p:nvSpPr>
          <p:cNvPr id="123" name="Google Shape;123;p23"/>
          <p:cNvSpPr txBox="1">
            <a:spLocks noGrp="1"/>
          </p:cNvSpPr>
          <p:nvPr>
            <p:ph type="body" idx="1"/>
          </p:nvPr>
        </p:nvSpPr>
        <p:spPr>
          <a:xfrm>
            <a:off x="685800" y="2133600"/>
            <a:ext cx="7772400" cy="4114800"/>
          </a:xfrm>
          <a:prstGeom prst="rect">
            <a:avLst/>
          </a:prstGeom>
          <a:noFill/>
          <a:ln>
            <a:noFill/>
          </a:ln>
        </p:spPr>
        <p:txBody>
          <a:bodyPr spcFirstLastPara="1" wrap="square" lIns="91425" tIns="45700" rIns="91425" bIns="45700" anchor="t" anchorCtr="0">
            <a:noAutofit/>
          </a:bodyPr>
          <a:lstStyle/>
          <a:p>
            <a:pPr marL="342900" lvl="0" indent="0" algn="l" rtl="0">
              <a:lnSpc>
                <a:spcPct val="115000"/>
              </a:lnSpc>
              <a:spcBef>
                <a:spcPts val="0"/>
              </a:spcBef>
              <a:spcAft>
                <a:spcPts val="0"/>
              </a:spcAft>
              <a:buSzPts val="1080"/>
              <a:buNone/>
            </a:pPr>
            <a:r>
              <a:rPr lang="en-US"/>
              <a:t>*Compared to Grade Level Expectations*</a:t>
            </a:r>
            <a:endParaRPr/>
          </a:p>
          <a:p>
            <a:pPr marL="342900" lvl="0" indent="-342900" algn="l" rtl="0">
              <a:lnSpc>
                <a:spcPct val="115000"/>
              </a:lnSpc>
              <a:spcBef>
                <a:spcPts val="0"/>
              </a:spcBef>
              <a:spcAft>
                <a:spcPts val="0"/>
              </a:spcAft>
              <a:buSzPts val="1920"/>
              <a:buChar char="●"/>
            </a:pPr>
            <a:r>
              <a:rPr lang="en-US"/>
              <a:t>Daily living skills</a:t>
            </a:r>
            <a:endParaRPr/>
          </a:p>
          <a:p>
            <a:pPr marL="342900" lvl="0" indent="-342900" algn="l" rtl="0">
              <a:lnSpc>
                <a:spcPct val="115000"/>
              </a:lnSpc>
              <a:spcBef>
                <a:spcPts val="640"/>
              </a:spcBef>
              <a:spcAft>
                <a:spcPts val="0"/>
              </a:spcAft>
              <a:buSzPts val="1920"/>
              <a:buChar char="●"/>
            </a:pPr>
            <a:r>
              <a:rPr lang="en-US"/>
              <a:t>Social and emotional skills</a:t>
            </a:r>
            <a:endParaRPr/>
          </a:p>
          <a:p>
            <a:pPr marL="342900" lvl="0" indent="-342900" algn="l" rtl="0">
              <a:lnSpc>
                <a:spcPct val="115000"/>
              </a:lnSpc>
              <a:spcBef>
                <a:spcPts val="640"/>
              </a:spcBef>
              <a:spcAft>
                <a:spcPts val="0"/>
              </a:spcAft>
              <a:buSzPts val="1920"/>
              <a:buChar char="●"/>
            </a:pPr>
            <a:r>
              <a:rPr lang="en-US"/>
              <a:t>Self-advocacy and independence skills</a:t>
            </a:r>
            <a:endParaRPr/>
          </a:p>
          <a:p>
            <a:pPr marL="342900" lvl="0" indent="-342900" algn="l" rtl="0">
              <a:lnSpc>
                <a:spcPct val="115000"/>
              </a:lnSpc>
              <a:spcBef>
                <a:spcPts val="640"/>
              </a:spcBef>
              <a:spcAft>
                <a:spcPts val="0"/>
              </a:spcAft>
              <a:buSzPts val="1920"/>
              <a:buChar char="●"/>
            </a:pPr>
            <a:r>
              <a:rPr lang="en-US"/>
              <a:t>Organization / problem solving </a:t>
            </a:r>
            <a:endParaRPr/>
          </a:p>
          <a:p>
            <a:pPr marL="342900" lvl="0" indent="-350520" algn="l" rtl="0">
              <a:spcBef>
                <a:spcPts val="640"/>
              </a:spcBef>
              <a:spcAft>
                <a:spcPts val="0"/>
              </a:spcAft>
              <a:buSzPts val="1920"/>
              <a:buChar char="●"/>
            </a:pPr>
            <a:r>
              <a:rPr lang="en-US"/>
              <a:t>Medical / Health </a:t>
            </a:r>
            <a:endParaRPr/>
          </a:p>
          <a:p>
            <a:pPr marL="342900" lvl="0" indent="-350520" algn="l" rtl="0">
              <a:spcBef>
                <a:spcPts val="640"/>
              </a:spcBef>
              <a:spcAft>
                <a:spcPts val="0"/>
              </a:spcAft>
              <a:buSzPts val="1920"/>
              <a:buChar char="●"/>
            </a:pPr>
            <a:r>
              <a:rPr lang="en-US"/>
              <a:t>Communication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264200" y="214325"/>
            <a:ext cx="86289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600" b="1"/>
              <a:t>My School and Educational Progress-</a:t>
            </a:r>
            <a:br>
              <a:rPr lang="en-US" sz="3600" b="1"/>
            </a:br>
            <a:r>
              <a:rPr lang="en-US" sz="3600" b="1"/>
              <a:t>In Other Areas</a:t>
            </a:r>
            <a:endParaRPr sz="3600" b="1"/>
          </a:p>
        </p:txBody>
      </p:sp>
      <p:sp>
        <p:nvSpPr>
          <p:cNvPr id="129" name="Google Shape;129;p24"/>
          <p:cNvSpPr txBox="1">
            <a:spLocks noGrp="1"/>
          </p:cNvSpPr>
          <p:nvPr>
            <p:ph type="body" idx="1"/>
          </p:nvPr>
        </p:nvSpPr>
        <p:spPr>
          <a:xfrm>
            <a:off x="685800" y="2133600"/>
            <a:ext cx="7772400" cy="4114800"/>
          </a:xfrm>
          <a:prstGeom prst="rect">
            <a:avLst/>
          </a:prstGeom>
          <a:noFill/>
          <a:ln>
            <a:noFill/>
          </a:ln>
        </p:spPr>
        <p:txBody>
          <a:bodyPr spcFirstLastPara="1" wrap="square" lIns="91425" tIns="45700" rIns="91425" bIns="45700" anchor="t" anchorCtr="0">
            <a:noAutofit/>
          </a:bodyPr>
          <a:lstStyle/>
          <a:p>
            <a:pPr marL="342900" lvl="0" indent="-342900" algn="l" rtl="0">
              <a:lnSpc>
                <a:spcPct val="115000"/>
              </a:lnSpc>
              <a:spcBef>
                <a:spcPts val="640"/>
              </a:spcBef>
              <a:spcAft>
                <a:spcPts val="0"/>
              </a:spcAft>
              <a:buSzPts val="1920"/>
              <a:buChar char="●"/>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5"/>
          <p:cNvSpPr txBox="1">
            <a:spLocks noGrp="1"/>
          </p:cNvSpPr>
          <p:nvPr>
            <p:ph type="title"/>
          </p:nvPr>
        </p:nvSpPr>
        <p:spPr>
          <a:xfrm>
            <a:off x="900112"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a:t>The Results of My Most Recent Statewide Testing…</a:t>
            </a:r>
            <a:endParaRPr/>
          </a:p>
        </p:txBody>
      </p:sp>
      <p:sp>
        <p:nvSpPr>
          <p:cNvPr id="135" name="Google Shape;135;p25"/>
          <p:cNvSpPr txBox="1">
            <a:spLocks noGrp="1"/>
          </p:cNvSpPr>
          <p:nvPr>
            <p:ph type="body" idx="1"/>
          </p:nvPr>
        </p:nvSpPr>
        <p:spPr>
          <a:xfrm>
            <a:off x="381000" y="1981200"/>
            <a:ext cx="8382000" cy="4572000"/>
          </a:xfrm>
          <a:prstGeom prst="rect">
            <a:avLst/>
          </a:prstGeom>
          <a:noFill/>
          <a:ln>
            <a:noFill/>
          </a:ln>
        </p:spPr>
        <p:txBody>
          <a:bodyPr spcFirstLastPara="1" wrap="square" lIns="91425" tIns="45700" rIns="91425" bIns="45700" anchor="t" anchorCtr="0">
            <a:noAutofit/>
          </a:bodyPr>
          <a:lstStyle/>
          <a:p>
            <a:pPr marL="342900" lvl="0" indent="-342900" algn="l" rtl="0">
              <a:lnSpc>
                <a:spcPct val="115000"/>
              </a:lnSpc>
              <a:spcBef>
                <a:spcPts val="0"/>
              </a:spcBef>
              <a:spcAft>
                <a:spcPts val="0"/>
              </a:spcAft>
              <a:buSzPts val="1920"/>
              <a:buChar char="●"/>
            </a:pPr>
            <a:r>
              <a:rPr lang="en-US"/>
              <a:t>Forward Testing </a:t>
            </a:r>
            <a:r>
              <a:rPr lang="en-US" sz="2800"/>
              <a:t>(Standard Score / Proficiency Range)</a:t>
            </a:r>
            <a:endParaRPr sz="2800"/>
          </a:p>
          <a:p>
            <a:pPr marL="342900" lvl="0" indent="0" algn="l" rtl="0">
              <a:lnSpc>
                <a:spcPct val="115000"/>
              </a:lnSpc>
              <a:spcBef>
                <a:spcPts val="0"/>
              </a:spcBef>
              <a:spcAft>
                <a:spcPts val="0"/>
              </a:spcAft>
              <a:buSzPts val="1080"/>
              <a:buNone/>
            </a:pPr>
            <a:endParaRPr sz="2800"/>
          </a:p>
          <a:p>
            <a:pPr marL="742950" lvl="1" indent="-302260" algn="l" rtl="0">
              <a:lnSpc>
                <a:spcPct val="115000"/>
              </a:lnSpc>
              <a:spcBef>
                <a:spcPts val="560"/>
              </a:spcBef>
              <a:spcAft>
                <a:spcPts val="0"/>
              </a:spcAft>
              <a:buSzPts val="1800"/>
              <a:buChar char="○"/>
            </a:pPr>
            <a:r>
              <a:rPr lang="en-US" sz="1800"/>
              <a:t>ELA = 		</a:t>
            </a:r>
            <a:endParaRPr sz="1800"/>
          </a:p>
          <a:p>
            <a:pPr marL="742950" lvl="1" indent="-302260" algn="l" rtl="0">
              <a:lnSpc>
                <a:spcPct val="115000"/>
              </a:lnSpc>
              <a:spcBef>
                <a:spcPts val="560"/>
              </a:spcBef>
              <a:spcAft>
                <a:spcPts val="0"/>
              </a:spcAft>
              <a:buSzPts val="1800"/>
              <a:buChar char="○"/>
            </a:pPr>
            <a:r>
              <a:rPr lang="en-US" sz="1800"/>
              <a:t>Math = 			</a:t>
            </a:r>
            <a:endParaRPr sz="1800"/>
          </a:p>
          <a:p>
            <a:pPr marL="742950" lvl="1" indent="-302260" algn="l" rtl="0">
              <a:lnSpc>
                <a:spcPct val="115000"/>
              </a:lnSpc>
              <a:spcBef>
                <a:spcPts val="560"/>
              </a:spcBef>
              <a:spcAft>
                <a:spcPts val="0"/>
              </a:spcAft>
              <a:buSzPts val="1800"/>
              <a:buChar char="○"/>
            </a:pPr>
            <a:r>
              <a:rPr lang="en-US" sz="1800"/>
              <a:t>Science = 		</a:t>
            </a:r>
            <a:endParaRPr sz="1800"/>
          </a:p>
          <a:p>
            <a:pPr marL="742950" lvl="1" indent="-302260" algn="l" rtl="0">
              <a:lnSpc>
                <a:spcPct val="115000"/>
              </a:lnSpc>
              <a:spcBef>
                <a:spcPts val="560"/>
              </a:spcBef>
              <a:spcAft>
                <a:spcPts val="0"/>
              </a:spcAft>
              <a:buSzPts val="1800"/>
              <a:buChar char="○"/>
            </a:pPr>
            <a:r>
              <a:rPr lang="en-US" sz="1800"/>
              <a:t>Social Studies = 	</a:t>
            </a:r>
            <a:endParaRPr sz="1800"/>
          </a:p>
          <a:p>
            <a:pPr marL="0" lvl="0" indent="0" algn="l" rtl="0">
              <a:lnSpc>
                <a:spcPct val="115000"/>
              </a:lnSpc>
              <a:spcBef>
                <a:spcPts val="640"/>
              </a:spcBef>
              <a:spcAft>
                <a:spcPts val="0"/>
              </a:spcAft>
              <a:buSzPts val="192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6"/>
          <p:cNvSpPr txBox="1">
            <a:spLocks noGrp="1"/>
          </p:cNvSpPr>
          <p:nvPr>
            <p:ph type="title"/>
          </p:nvPr>
        </p:nvSpPr>
        <p:spPr>
          <a:xfrm>
            <a:off x="900112"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900"/>
              <a:t>The Results of My Most Recent District-Wide Testing</a:t>
            </a:r>
            <a:r>
              <a:rPr lang="en-US"/>
              <a:t>…</a:t>
            </a:r>
            <a:endParaRPr/>
          </a:p>
        </p:txBody>
      </p:sp>
      <p:sp>
        <p:nvSpPr>
          <p:cNvPr id="141" name="Google Shape;141;p26"/>
          <p:cNvSpPr txBox="1">
            <a:spLocks noGrp="1"/>
          </p:cNvSpPr>
          <p:nvPr>
            <p:ph type="body" idx="1"/>
          </p:nvPr>
        </p:nvSpPr>
        <p:spPr>
          <a:xfrm>
            <a:off x="609600" y="2133600"/>
            <a:ext cx="7772400" cy="4114800"/>
          </a:xfrm>
          <a:prstGeom prst="rect">
            <a:avLst/>
          </a:prstGeom>
          <a:noFill/>
          <a:ln>
            <a:noFill/>
          </a:ln>
        </p:spPr>
        <p:txBody>
          <a:bodyPr spcFirstLastPara="1" wrap="square" lIns="91425" tIns="45700" rIns="91425" bIns="45700" anchor="t" anchorCtr="0">
            <a:noAutofit/>
          </a:bodyPr>
          <a:lstStyle/>
          <a:p>
            <a:pPr marL="342900" lvl="0" indent="-342900" algn="l" rtl="0">
              <a:lnSpc>
                <a:spcPct val="115000"/>
              </a:lnSpc>
              <a:spcBef>
                <a:spcPts val="0"/>
              </a:spcBef>
              <a:spcAft>
                <a:spcPts val="0"/>
              </a:spcAft>
              <a:buSzPts val="1920"/>
              <a:buChar char="●"/>
            </a:pPr>
            <a:r>
              <a:rPr lang="en-US"/>
              <a:t>District-Wide Testing</a:t>
            </a:r>
            <a:endParaRPr/>
          </a:p>
          <a:p>
            <a:pPr marL="0" lvl="0" indent="0" algn="l" rtl="0">
              <a:lnSpc>
                <a:spcPct val="115000"/>
              </a:lnSpc>
              <a:spcBef>
                <a:spcPts val="640"/>
              </a:spcBef>
              <a:spcAft>
                <a:spcPts val="0"/>
              </a:spcAft>
              <a:buSzPts val="1920"/>
              <a:buNone/>
            </a:pPr>
            <a:endParaRPr/>
          </a:p>
          <a:p>
            <a:pPr marL="742950" lvl="1" indent="-285750" algn="l" rtl="0">
              <a:lnSpc>
                <a:spcPct val="115000"/>
              </a:lnSpc>
              <a:spcBef>
                <a:spcPts val="400"/>
              </a:spcBef>
              <a:spcAft>
                <a:spcPts val="0"/>
              </a:spcAft>
              <a:buSzPts val="1100"/>
              <a:buChar char="○"/>
            </a:pPr>
            <a:r>
              <a:rPr lang="en-US" sz="2000"/>
              <a:t>Reading: </a:t>
            </a:r>
            <a:endParaRPr/>
          </a:p>
          <a:p>
            <a:pPr marL="742950" lvl="1" indent="-285750" algn="l" rtl="0">
              <a:lnSpc>
                <a:spcPct val="115000"/>
              </a:lnSpc>
              <a:spcBef>
                <a:spcPts val="400"/>
              </a:spcBef>
              <a:spcAft>
                <a:spcPts val="0"/>
              </a:spcAft>
              <a:buSzPts val="1100"/>
              <a:buChar char="○"/>
            </a:pPr>
            <a:r>
              <a:rPr lang="en-US" sz="2000"/>
              <a:t>Math: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7"/>
          <p:cNvSpPr txBox="1">
            <a:spLocks noGrp="1"/>
          </p:cNvSpPr>
          <p:nvPr>
            <p:ph type="title"/>
          </p:nvPr>
        </p:nvSpPr>
        <p:spPr>
          <a:xfrm>
            <a:off x="900112" y="533400"/>
            <a:ext cx="7343700" cy="10050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2800"/>
              <a:buNone/>
            </a:pPr>
            <a:r>
              <a:rPr lang="en-US"/>
              <a:t>Other data and information</a:t>
            </a:r>
            <a:endParaRPr/>
          </a:p>
        </p:txBody>
      </p:sp>
      <p:sp>
        <p:nvSpPr>
          <p:cNvPr id="147" name="Google Shape;147;p27"/>
          <p:cNvSpPr txBox="1">
            <a:spLocks noGrp="1"/>
          </p:cNvSpPr>
          <p:nvPr>
            <p:ph type="body" idx="1"/>
          </p:nvPr>
        </p:nvSpPr>
        <p:spPr>
          <a:xfrm>
            <a:off x="685800" y="2133600"/>
            <a:ext cx="7772400" cy="4114800"/>
          </a:xfrm>
          <a:prstGeom prst="rect">
            <a:avLst/>
          </a:prstGeom>
          <a:noFill/>
          <a:ln>
            <a:noFill/>
          </a:ln>
        </p:spPr>
        <p:txBody>
          <a:bodyPr spcFirstLastPara="1" wrap="square" lIns="91425" tIns="45700" rIns="91425" bIns="45700" anchor="t" anchorCtr="0">
            <a:noAutofit/>
          </a:bodyPr>
          <a:lstStyle/>
          <a:p>
            <a:pPr marL="342900" lvl="0" indent="-220980" algn="l" rtl="0">
              <a:lnSpc>
                <a:spcPct val="115000"/>
              </a:lnSpc>
              <a:spcBef>
                <a:spcPts val="0"/>
              </a:spcBef>
              <a:spcAft>
                <a:spcPts val="0"/>
              </a:spcAft>
              <a:buSzPts val="1920"/>
              <a:buNone/>
            </a:pPr>
            <a:endParaRPr/>
          </a:p>
          <a:p>
            <a:pPr marL="342900" lvl="0" indent="-342900" algn="l" rtl="0">
              <a:lnSpc>
                <a:spcPct val="115000"/>
              </a:lnSpc>
              <a:spcBef>
                <a:spcPts val="640"/>
              </a:spcBef>
              <a:spcAft>
                <a:spcPts val="0"/>
              </a:spcAft>
              <a:buSzPts val="1920"/>
              <a:buChar char="●"/>
            </a:pPr>
            <a:r>
              <a:rPr lang="en-US"/>
              <a:t>List other pertinent assessments or information (Standard Score/Norm)</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8"/>
          <p:cNvSpPr txBox="1">
            <a:spLocks noGrp="1"/>
          </p:cNvSpPr>
          <p:nvPr>
            <p:ph type="title"/>
          </p:nvPr>
        </p:nvSpPr>
        <p:spPr>
          <a:xfrm>
            <a:off x="900112" y="304800"/>
            <a:ext cx="7343700" cy="1081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b="1"/>
              <a:t>My School Behavior is…</a:t>
            </a:r>
            <a:endParaRPr b="1"/>
          </a:p>
        </p:txBody>
      </p:sp>
      <p:sp>
        <p:nvSpPr>
          <p:cNvPr id="153" name="Google Shape;153;p28"/>
          <p:cNvSpPr txBox="1">
            <a:spLocks noGrp="1"/>
          </p:cNvSpPr>
          <p:nvPr>
            <p:ph type="body" idx="1"/>
          </p:nvPr>
        </p:nvSpPr>
        <p:spPr>
          <a:xfrm>
            <a:off x="685800" y="2057400"/>
            <a:ext cx="7772400" cy="4114800"/>
          </a:xfrm>
          <a:prstGeom prst="rect">
            <a:avLst/>
          </a:prstGeom>
          <a:noFill/>
          <a:ln>
            <a:noFill/>
          </a:ln>
        </p:spPr>
        <p:txBody>
          <a:bodyPr spcFirstLastPara="1" wrap="square" lIns="91425" tIns="45700" rIns="91425" bIns="45700" anchor="t" anchorCtr="0">
            <a:noAutofit/>
          </a:bodyPr>
          <a:lstStyle/>
          <a:p>
            <a:pPr marL="121920" lvl="0" indent="0" algn="l" rtl="0">
              <a:lnSpc>
                <a:spcPct val="115000"/>
              </a:lnSpc>
              <a:spcBef>
                <a:spcPts val="0"/>
              </a:spcBef>
              <a:spcAft>
                <a:spcPts val="0"/>
              </a:spcAft>
              <a:buSzPts val="1920"/>
              <a:buNone/>
            </a:pPr>
            <a:r>
              <a:rPr lang="en-US"/>
              <a:t>Ways my behavior helps myself and others: </a:t>
            </a:r>
            <a:endParaRPr/>
          </a:p>
          <a:p>
            <a:pPr marL="121920" lvl="0" indent="0" algn="l" rtl="0">
              <a:lnSpc>
                <a:spcPct val="115000"/>
              </a:lnSpc>
              <a:spcBef>
                <a:spcPts val="0"/>
              </a:spcBef>
              <a:spcAft>
                <a:spcPts val="0"/>
              </a:spcAft>
              <a:buSzPts val="1920"/>
              <a:buNone/>
            </a:pPr>
            <a:endParaRPr/>
          </a:p>
          <a:p>
            <a:pPr marL="121920" lvl="0" indent="0" algn="l" rtl="0">
              <a:lnSpc>
                <a:spcPct val="115000"/>
              </a:lnSpc>
              <a:spcBef>
                <a:spcPts val="0"/>
              </a:spcBef>
              <a:spcAft>
                <a:spcPts val="0"/>
              </a:spcAft>
              <a:buSzPts val="1920"/>
              <a:buNone/>
            </a:pPr>
            <a:r>
              <a:rPr lang="en-US"/>
              <a:t>Ways my behavior may not help myself or others:</a:t>
            </a:r>
            <a:endParaRPr/>
          </a:p>
          <a:p>
            <a:pPr marL="121920" lvl="0" indent="0" algn="l" rtl="0">
              <a:lnSpc>
                <a:spcPct val="115000"/>
              </a:lnSpc>
              <a:spcBef>
                <a:spcPts val="0"/>
              </a:spcBef>
              <a:spcAft>
                <a:spcPts val="0"/>
              </a:spcAft>
              <a:buSzPts val="1920"/>
              <a:buNone/>
            </a:pPr>
            <a:endParaRPr/>
          </a:p>
          <a:p>
            <a:pPr marL="121920" lvl="0" indent="0" algn="l" rtl="0">
              <a:lnSpc>
                <a:spcPct val="115000"/>
              </a:lnSpc>
              <a:spcBef>
                <a:spcPts val="0"/>
              </a:spcBef>
              <a:spcAft>
                <a:spcPts val="0"/>
              </a:spcAft>
              <a:buSzPts val="1920"/>
              <a:buNone/>
            </a:pPr>
            <a:r>
              <a:rPr lang="en-US"/>
              <a:t>Things that help me meet behavior expectations, self-regulate, or stay calm and do well in school:</a:t>
            </a:r>
            <a:endParaRPr/>
          </a:p>
          <a:p>
            <a:pPr marL="121920" lvl="0" indent="0" algn="l" rtl="0">
              <a:lnSpc>
                <a:spcPct val="115000"/>
              </a:lnSpc>
              <a:spcBef>
                <a:spcPts val="0"/>
              </a:spcBef>
              <a:spcAft>
                <a:spcPts val="0"/>
              </a:spcAft>
              <a:buSzPts val="1920"/>
              <a:buNone/>
            </a:pPr>
            <a:endParaRPr/>
          </a:p>
          <a:p>
            <a:pPr marL="121920" lvl="0" indent="0" algn="l" rtl="0">
              <a:lnSpc>
                <a:spcPct val="115000"/>
              </a:lnSpc>
              <a:spcBef>
                <a:spcPts val="0"/>
              </a:spcBef>
              <a:spcAft>
                <a:spcPts val="0"/>
              </a:spcAft>
              <a:buSzPts val="1920"/>
              <a:buNone/>
            </a:pPr>
            <a:r>
              <a:rPr lang="en-US"/>
              <a:t>Things that make it difficult for me to follow behavior expectations, self-regulate, or stay calm and do well in school: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9"/>
          <p:cNvSpPr txBox="1">
            <a:spLocks noGrp="1"/>
          </p:cNvSpPr>
          <p:nvPr>
            <p:ph type="title"/>
          </p:nvPr>
        </p:nvSpPr>
        <p:spPr>
          <a:xfrm>
            <a:off x="900112" y="533400"/>
            <a:ext cx="7343700" cy="1081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600" b="1"/>
              <a:t>These are the Positive Ways that You can Help Me…</a:t>
            </a:r>
            <a:endParaRPr sz="3600" b="1"/>
          </a:p>
        </p:txBody>
      </p:sp>
      <p:sp>
        <p:nvSpPr>
          <p:cNvPr id="159" name="Google Shape;159;p29"/>
          <p:cNvSpPr txBox="1">
            <a:spLocks noGrp="1"/>
          </p:cNvSpPr>
          <p:nvPr>
            <p:ph type="body" idx="1"/>
          </p:nvPr>
        </p:nvSpPr>
        <p:spPr>
          <a:xfrm>
            <a:off x="685800" y="2209800"/>
            <a:ext cx="7772400" cy="4114800"/>
          </a:xfrm>
          <a:prstGeom prst="rect">
            <a:avLst/>
          </a:prstGeom>
          <a:noFill/>
          <a:ln>
            <a:noFill/>
          </a:ln>
        </p:spPr>
        <p:txBody>
          <a:bodyPr spcFirstLastPara="1" wrap="square" lIns="91425" tIns="45700" rIns="91425" bIns="45700" anchor="t" anchorCtr="0">
            <a:noAutofit/>
          </a:bodyPr>
          <a:lstStyle/>
          <a:p>
            <a:pPr marL="342900" lvl="0" indent="-220980" algn="l" rtl="0">
              <a:lnSpc>
                <a:spcPct val="115000"/>
              </a:lnSpc>
              <a:spcBef>
                <a:spcPts val="0"/>
              </a:spcBef>
              <a:spcAft>
                <a:spcPts val="0"/>
              </a:spcAft>
              <a:buSzPts val="192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0"/>
          <p:cNvSpPr txBox="1">
            <a:spLocks noGrp="1"/>
          </p:cNvSpPr>
          <p:nvPr>
            <p:ph type="title"/>
          </p:nvPr>
        </p:nvSpPr>
        <p:spPr>
          <a:xfrm>
            <a:off x="900112"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200" b="1"/>
              <a:t>These are the Assistive Technology tools that can Help Me…</a:t>
            </a:r>
            <a:endParaRPr sz="3200" b="1"/>
          </a:p>
        </p:txBody>
      </p:sp>
      <p:sp>
        <p:nvSpPr>
          <p:cNvPr id="165" name="Google Shape;165;p30"/>
          <p:cNvSpPr txBox="1">
            <a:spLocks noGrp="1"/>
          </p:cNvSpPr>
          <p:nvPr>
            <p:ph type="body" idx="1"/>
          </p:nvPr>
        </p:nvSpPr>
        <p:spPr>
          <a:xfrm>
            <a:off x="685800" y="2133600"/>
            <a:ext cx="7772400" cy="4114800"/>
          </a:xfrm>
          <a:prstGeom prst="rect">
            <a:avLst/>
          </a:prstGeom>
          <a:noFill/>
          <a:ln>
            <a:noFill/>
          </a:ln>
        </p:spPr>
        <p:txBody>
          <a:bodyPr spcFirstLastPara="1" wrap="square" lIns="91425" tIns="45700" rIns="91425" bIns="45700" anchor="t" anchorCtr="0">
            <a:noAutofit/>
          </a:bodyPr>
          <a:lstStyle/>
          <a:p>
            <a:pPr marL="342900" lvl="0" indent="-220980" algn="l" rtl="0">
              <a:lnSpc>
                <a:spcPct val="115000"/>
              </a:lnSpc>
              <a:spcBef>
                <a:spcPts val="0"/>
              </a:spcBef>
              <a:spcAft>
                <a:spcPts val="0"/>
              </a:spcAft>
              <a:buSzPts val="1920"/>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1"/>
          <p:cNvSpPr txBox="1">
            <a:spLocks noGrp="1"/>
          </p:cNvSpPr>
          <p:nvPr>
            <p:ph type="title"/>
          </p:nvPr>
        </p:nvSpPr>
        <p:spPr>
          <a:xfrm>
            <a:off x="900112" y="228600"/>
            <a:ext cx="7343700" cy="10050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800">
                <a:latin typeface="Abril Fatface"/>
                <a:ea typeface="Abril Fatface"/>
                <a:cs typeface="Abril Fatface"/>
                <a:sym typeface="Abril Fatface"/>
              </a:rPr>
              <a:t>My participation in the Regular Education Classroom</a:t>
            </a:r>
            <a:endParaRPr sz="3800">
              <a:latin typeface="Abril Fatface"/>
              <a:ea typeface="Abril Fatface"/>
              <a:cs typeface="Abril Fatface"/>
              <a:sym typeface="Abril Fatface"/>
            </a:endParaRPr>
          </a:p>
        </p:txBody>
      </p:sp>
      <p:sp>
        <p:nvSpPr>
          <p:cNvPr id="171" name="Google Shape;171;p31"/>
          <p:cNvSpPr txBox="1">
            <a:spLocks noGrp="1"/>
          </p:cNvSpPr>
          <p:nvPr>
            <p:ph type="body" idx="1"/>
          </p:nvPr>
        </p:nvSpPr>
        <p:spPr>
          <a:xfrm>
            <a:off x="274789" y="2107155"/>
            <a:ext cx="8594400" cy="4119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080"/>
              <a:buNone/>
            </a:pPr>
            <a:r>
              <a:rPr lang="en-US"/>
              <a:t>____ I participate full time in the regular education classroom.</a:t>
            </a:r>
            <a:endParaRPr/>
          </a:p>
          <a:p>
            <a:pPr marL="0" lvl="0" indent="0" algn="l" rtl="0">
              <a:lnSpc>
                <a:spcPct val="115000"/>
              </a:lnSpc>
              <a:spcBef>
                <a:spcPts val="640"/>
              </a:spcBef>
              <a:spcAft>
                <a:spcPts val="0"/>
              </a:spcAft>
              <a:buSzPts val="1080"/>
              <a:buNone/>
            </a:pPr>
            <a:endParaRPr/>
          </a:p>
          <a:p>
            <a:pPr marL="0" lvl="0" indent="0" algn="l" rtl="0">
              <a:lnSpc>
                <a:spcPct val="115000"/>
              </a:lnSpc>
              <a:spcBef>
                <a:spcPts val="640"/>
              </a:spcBef>
              <a:spcAft>
                <a:spcPts val="0"/>
              </a:spcAft>
              <a:buSzPts val="1080"/>
              <a:buNone/>
            </a:pPr>
            <a:r>
              <a:rPr lang="en-US"/>
              <a:t>____ I do not participate full time in the regular education classroom because….</a:t>
            </a:r>
            <a:endParaRPr/>
          </a:p>
          <a:p>
            <a:pPr marL="0" lvl="0" indent="0" algn="l" rtl="0">
              <a:lnSpc>
                <a:spcPct val="115000"/>
              </a:lnSpc>
              <a:spcBef>
                <a:spcPts val="640"/>
              </a:spcBef>
              <a:spcAft>
                <a:spcPts val="0"/>
              </a:spcAft>
              <a:buSzPts val="1920"/>
              <a:buNone/>
            </a:pPr>
            <a:endParaRPr/>
          </a:p>
          <a:p>
            <a:pPr marL="0" lvl="0" indent="0" algn="l" rtl="0">
              <a:lnSpc>
                <a:spcPct val="115000"/>
              </a:lnSpc>
              <a:spcBef>
                <a:spcPts val="640"/>
              </a:spcBef>
              <a:spcAft>
                <a:spcPts val="0"/>
              </a:spcAft>
              <a:buSzPts val="1080"/>
              <a:buNone/>
            </a:pPr>
            <a:endParaRPr/>
          </a:p>
          <a:p>
            <a:pPr marL="342900" lvl="0" indent="-220980" algn="l" rtl="0">
              <a:lnSpc>
                <a:spcPct val="115000"/>
              </a:lnSpc>
              <a:spcBef>
                <a:spcPts val="640"/>
              </a:spcBef>
              <a:spcAft>
                <a:spcPts val="0"/>
              </a:spcAft>
              <a:buSzPts val="192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2"/>
          <p:cNvSpPr txBox="1">
            <a:spLocks noGrp="1"/>
          </p:cNvSpPr>
          <p:nvPr>
            <p:ph type="title"/>
          </p:nvPr>
        </p:nvSpPr>
        <p:spPr>
          <a:xfrm>
            <a:off x="900112" y="0"/>
            <a:ext cx="7343700" cy="13716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200" b="1"/>
              <a:t>These are the Concerns that My Parents Have about my Education…</a:t>
            </a:r>
            <a:endParaRPr sz="3200" b="1"/>
          </a:p>
        </p:txBody>
      </p:sp>
      <p:sp>
        <p:nvSpPr>
          <p:cNvPr id="177" name="Google Shape;177;p32"/>
          <p:cNvSpPr txBox="1">
            <a:spLocks noGrp="1"/>
          </p:cNvSpPr>
          <p:nvPr>
            <p:ph type="body" idx="1"/>
          </p:nvPr>
        </p:nvSpPr>
        <p:spPr>
          <a:xfrm>
            <a:off x="685800" y="2017713"/>
            <a:ext cx="7772400" cy="4114800"/>
          </a:xfrm>
          <a:prstGeom prst="rect">
            <a:avLst/>
          </a:prstGeom>
          <a:noFill/>
          <a:ln>
            <a:noFill/>
          </a:ln>
        </p:spPr>
        <p:txBody>
          <a:bodyPr spcFirstLastPara="1" wrap="square" lIns="91425" tIns="45700" rIns="91425" bIns="45700" anchor="t" anchorCtr="0">
            <a:noAutofit/>
          </a:bodyPr>
          <a:lstStyle/>
          <a:p>
            <a:pPr marL="342900" lvl="0" indent="-220980" algn="l" rtl="0">
              <a:lnSpc>
                <a:spcPct val="115000"/>
              </a:lnSpc>
              <a:spcBef>
                <a:spcPts val="0"/>
              </a:spcBef>
              <a:spcAft>
                <a:spcPts val="0"/>
              </a:spcAft>
              <a:buSzPts val="192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ctrTitle"/>
          </p:nvPr>
        </p:nvSpPr>
        <p:spPr>
          <a:xfrm>
            <a:off x="311700" y="992767"/>
            <a:ext cx="8520600" cy="27369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5200"/>
              <a:buNone/>
            </a:pPr>
            <a:r>
              <a:rPr lang="en-US">
                <a:latin typeface="Abril Fatface"/>
                <a:ea typeface="Abril Fatface"/>
                <a:cs typeface="Abril Fatface"/>
                <a:sym typeface="Abril Fatface"/>
              </a:rPr>
              <a:t>Welcome to My IEP Meeting</a:t>
            </a:r>
            <a:endParaRPr/>
          </a:p>
        </p:txBody>
      </p:sp>
      <p:sp>
        <p:nvSpPr>
          <p:cNvPr id="72" name="Google Shape;72;p15"/>
          <p:cNvSpPr txBox="1">
            <a:spLocks noGrp="1"/>
          </p:cNvSpPr>
          <p:nvPr>
            <p:ph type="subTitle" idx="1"/>
          </p:nvPr>
        </p:nvSpPr>
        <p:spPr>
          <a:xfrm>
            <a:off x="381000" y="3549650"/>
            <a:ext cx="8305800" cy="1752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920"/>
              <a:buNone/>
            </a:pPr>
            <a:r>
              <a:rPr lang="en-US"/>
              <a:t>Student’s Name:</a:t>
            </a:r>
            <a:endParaRPr/>
          </a:p>
          <a:p>
            <a:pPr marL="0" lvl="0" indent="0" algn="l" rtl="0">
              <a:lnSpc>
                <a:spcPct val="100000"/>
              </a:lnSpc>
              <a:spcBef>
                <a:spcPts val="0"/>
              </a:spcBef>
              <a:spcAft>
                <a:spcPts val="0"/>
              </a:spcAft>
              <a:buSzPts val="1920"/>
              <a:buNone/>
            </a:pPr>
            <a:r>
              <a:rPr lang="en-US"/>
              <a:t>Date: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3"/>
          <p:cNvSpPr txBox="1">
            <a:spLocks noGrp="1"/>
          </p:cNvSpPr>
          <p:nvPr>
            <p:ph type="title"/>
          </p:nvPr>
        </p:nvSpPr>
        <p:spPr>
          <a:xfrm>
            <a:off x="75800" y="214325"/>
            <a:ext cx="89871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200" b="1"/>
              <a:t>This is how My Disability (Challenges) affects Me in the Classroom and in school (functioning)…</a:t>
            </a:r>
            <a:endParaRPr sz="3200" b="1"/>
          </a:p>
        </p:txBody>
      </p:sp>
      <p:sp>
        <p:nvSpPr>
          <p:cNvPr id="183" name="Google Shape;183;p33"/>
          <p:cNvSpPr txBox="1">
            <a:spLocks noGrp="1"/>
          </p:cNvSpPr>
          <p:nvPr>
            <p:ph type="body" idx="1"/>
          </p:nvPr>
        </p:nvSpPr>
        <p:spPr>
          <a:xfrm>
            <a:off x="685800" y="2017713"/>
            <a:ext cx="7772400" cy="4114800"/>
          </a:xfrm>
          <a:prstGeom prst="rect">
            <a:avLst/>
          </a:prstGeom>
          <a:noFill/>
          <a:ln>
            <a:noFill/>
          </a:ln>
        </p:spPr>
        <p:txBody>
          <a:bodyPr spcFirstLastPara="1" wrap="square" lIns="91425" tIns="45700" rIns="91425" bIns="45700" anchor="t" anchorCtr="0">
            <a:noAutofit/>
          </a:bodyPr>
          <a:lstStyle/>
          <a:p>
            <a:pPr marL="457200" lvl="0" indent="-381000" algn="l" rtl="0">
              <a:lnSpc>
                <a:spcPct val="115000"/>
              </a:lnSpc>
              <a:spcBef>
                <a:spcPts val="0"/>
              </a:spcBef>
              <a:spcAft>
                <a:spcPts val="0"/>
              </a:spcAft>
              <a:buSzPts val="2400"/>
              <a:buChar char="●"/>
            </a:pPr>
            <a:r>
              <a:rPr lang="en-US" sz="2400"/>
              <a:t>I have difficulty accessing . . .  </a:t>
            </a:r>
            <a:endParaRPr sz="2400"/>
          </a:p>
          <a:p>
            <a:pPr marL="457200" lvl="0" indent="0" algn="l" rtl="0">
              <a:lnSpc>
                <a:spcPct val="115000"/>
              </a:lnSpc>
              <a:spcBef>
                <a:spcPts val="0"/>
              </a:spcBef>
              <a:spcAft>
                <a:spcPts val="0"/>
              </a:spcAft>
              <a:buSzPts val="1080"/>
              <a:buNone/>
            </a:pPr>
            <a:endParaRPr sz="2400"/>
          </a:p>
          <a:p>
            <a:pPr marL="457200" lvl="0" indent="-381000" algn="l" rtl="0">
              <a:spcBef>
                <a:spcPts val="0"/>
              </a:spcBef>
              <a:spcAft>
                <a:spcPts val="0"/>
              </a:spcAft>
              <a:buSzPts val="2400"/>
              <a:buChar char="●"/>
            </a:pPr>
            <a:r>
              <a:rPr lang="en-US" sz="2400"/>
              <a:t>I have difficulty engaging in . . .  </a:t>
            </a:r>
            <a:endParaRPr sz="2400"/>
          </a:p>
          <a:p>
            <a:pPr marL="0" lvl="0" indent="0" algn="l" rtl="0">
              <a:spcBef>
                <a:spcPts val="0"/>
              </a:spcBef>
              <a:spcAft>
                <a:spcPts val="0"/>
              </a:spcAft>
              <a:buNone/>
            </a:pPr>
            <a:endParaRPr sz="2400"/>
          </a:p>
          <a:p>
            <a:pPr marL="457200" lvl="0" indent="-381000" algn="l" rtl="0">
              <a:spcBef>
                <a:spcPts val="0"/>
              </a:spcBef>
              <a:spcAft>
                <a:spcPts val="0"/>
              </a:spcAft>
              <a:buSzPts val="2400"/>
              <a:buChar char="●"/>
            </a:pPr>
            <a:r>
              <a:rPr lang="en-US" sz="2400"/>
              <a:t>I have difficulty making progress in . . .  </a:t>
            </a:r>
            <a:endParaRPr sz="2400"/>
          </a:p>
          <a:p>
            <a:pPr marL="0" lvl="0" indent="0" algn="l" rtl="0">
              <a:spcBef>
                <a:spcPts val="0"/>
              </a:spcBef>
              <a:spcAft>
                <a:spcPts val="0"/>
              </a:spcAft>
              <a:buNone/>
            </a:pPr>
            <a:endParaRPr sz="2400"/>
          </a:p>
          <a:p>
            <a:pPr marL="0" lvl="0" indent="0" algn="l" rtl="0">
              <a:spcBef>
                <a:spcPts val="0"/>
              </a:spcBef>
              <a:spcAft>
                <a:spcPts val="0"/>
              </a:spcAft>
              <a:buNone/>
            </a:pPr>
            <a:endParaRPr sz="2400"/>
          </a:p>
          <a:p>
            <a:pPr marL="0" lvl="0" indent="0" algn="l" rtl="0">
              <a:spcBef>
                <a:spcPts val="0"/>
              </a:spcBef>
              <a:spcAft>
                <a:spcPts val="0"/>
              </a:spcAft>
              <a:buNone/>
            </a:pPr>
            <a:endParaRPr sz="2400"/>
          </a:p>
          <a:p>
            <a:pPr marL="0" lvl="0" indent="0" algn="l" rtl="0">
              <a:spcBef>
                <a:spcPts val="0"/>
              </a:spcBef>
              <a:spcAft>
                <a:spcPts val="0"/>
              </a:spcAft>
              <a:buNone/>
            </a:pPr>
            <a:endParaRPr sz="2400"/>
          </a:p>
          <a:p>
            <a:pPr marL="0" lvl="0" indent="0" algn="ctr" rtl="0">
              <a:spcBef>
                <a:spcPts val="0"/>
              </a:spcBef>
              <a:spcAft>
                <a:spcPts val="0"/>
              </a:spcAft>
              <a:buNone/>
            </a:pPr>
            <a:r>
              <a:rPr lang="en-US" sz="2400"/>
              <a:t>(any difficulties in reading must be listed here)</a:t>
            </a: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4"/>
          <p:cNvSpPr txBox="1">
            <a:spLocks noGrp="1"/>
          </p:cNvSpPr>
          <p:nvPr>
            <p:ph type="title"/>
          </p:nvPr>
        </p:nvSpPr>
        <p:spPr>
          <a:xfrm>
            <a:off x="900112"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200" b="1"/>
              <a:t>This is how My Disability (Challenges) affects Me in the Classroom and in life (functioning)…</a:t>
            </a:r>
            <a:endParaRPr sz="3200" b="1"/>
          </a:p>
        </p:txBody>
      </p:sp>
      <p:sp>
        <p:nvSpPr>
          <p:cNvPr id="189" name="Google Shape;189;p34"/>
          <p:cNvSpPr txBox="1">
            <a:spLocks noGrp="1"/>
          </p:cNvSpPr>
          <p:nvPr>
            <p:ph type="body" idx="1"/>
          </p:nvPr>
        </p:nvSpPr>
        <p:spPr>
          <a:xfrm>
            <a:off x="685800" y="2017713"/>
            <a:ext cx="7772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080"/>
              <a:buNone/>
            </a:pPr>
            <a:endParaRPr sz="2400"/>
          </a:p>
          <a:p>
            <a:pPr marL="457200" lvl="0" indent="-381000" algn="l" rtl="0">
              <a:lnSpc>
                <a:spcPct val="115000"/>
              </a:lnSpc>
              <a:spcBef>
                <a:spcPts val="0"/>
              </a:spcBef>
              <a:spcAft>
                <a:spcPts val="0"/>
              </a:spcAft>
              <a:buSzPts val="2400"/>
              <a:buChar char="●"/>
            </a:pPr>
            <a:r>
              <a:rPr lang="en-US" sz="2400"/>
              <a:t>Does my disability adversely affect my progress towards meeting age/grade level reading standards?</a:t>
            </a:r>
            <a:endParaRPr sz="2400"/>
          </a:p>
          <a:p>
            <a:pPr marL="457200" lvl="0" indent="0" algn="l" rtl="0">
              <a:lnSpc>
                <a:spcPct val="115000"/>
              </a:lnSpc>
              <a:spcBef>
                <a:spcPts val="0"/>
              </a:spcBef>
              <a:spcAft>
                <a:spcPts val="0"/>
              </a:spcAft>
              <a:buSzPts val="1080"/>
              <a:buNone/>
            </a:pPr>
            <a:endParaRPr sz="2400"/>
          </a:p>
          <a:p>
            <a:pPr marL="457200" lvl="0" indent="-381000" algn="l" rtl="0">
              <a:lnSpc>
                <a:spcPct val="115000"/>
              </a:lnSpc>
              <a:spcBef>
                <a:spcPts val="0"/>
              </a:spcBef>
              <a:spcAft>
                <a:spcPts val="0"/>
              </a:spcAft>
              <a:buSzPts val="2400"/>
              <a:buChar char="●"/>
            </a:pPr>
            <a:r>
              <a:rPr lang="en-US" sz="2400"/>
              <a:t>Do I participate in curriculum aligned with alternate achievement standards? </a:t>
            </a: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5"/>
          <p:cNvSpPr txBox="1">
            <a:spLocks noGrp="1"/>
          </p:cNvSpPr>
          <p:nvPr>
            <p:ph type="title"/>
          </p:nvPr>
        </p:nvSpPr>
        <p:spPr>
          <a:xfrm>
            <a:off x="900150"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200" b="1"/>
              <a:t>This is how My Disability (Challenges) affect Me in the Classroom and in life (functioning)…</a:t>
            </a:r>
            <a:endParaRPr sz="3200" b="1"/>
          </a:p>
        </p:txBody>
      </p:sp>
      <p:sp>
        <p:nvSpPr>
          <p:cNvPr id="195" name="Google Shape;195;p35"/>
          <p:cNvSpPr txBox="1">
            <a:spLocks noGrp="1"/>
          </p:cNvSpPr>
          <p:nvPr>
            <p:ph type="body" idx="1"/>
          </p:nvPr>
        </p:nvSpPr>
        <p:spPr>
          <a:xfrm>
            <a:off x="685800" y="2017713"/>
            <a:ext cx="7772400" cy="4114800"/>
          </a:xfrm>
          <a:prstGeom prst="rect">
            <a:avLst/>
          </a:prstGeom>
          <a:noFill/>
          <a:ln>
            <a:noFill/>
          </a:ln>
        </p:spPr>
        <p:txBody>
          <a:bodyPr spcFirstLastPara="1" wrap="square" lIns="91425" tIns="45700" rIns="91425" bIns="45700" anchor="t" anchorCtr="0">
            <a:noAutofit/>
          </a:bodyPr>
          <a:lstStyle/>
          <a:p>
            <a:pPr marL="457200" lvl="0" indent="-381000" algn="l" rtl="0">
              <a:spcBef>
                <a:spcPts val="600"/>
              </a:spcBef>
              <a:spcAft>
                <a:spcPts val="0"/>
              </a:spcAft>
              <a:buClr>
                <a:srgbClr val="000000"/>
              </a:buClr>
              <a:buSzPts val="2400"/>
              <a:buChar char="●"/>
            </a:pPr>
            <a:r>
              <a:rPr lang="en-US" sz="2400">
                <a:solidFill>
                  <a:srgbClr val="000000"/>
                </a:solidFill>
              </a:rPr>
              <a:t>The reason I have difficulty accessing, engaging, or making progress in … is because . . . </a:t>
            </a:r>
            <a:endParaRPr sz="2400" u="sng">
              <a:solidFill>
                <a:srgbClr val="000000"/>
              </a:solidFill>
            </a:endParaRPr>
          </a:p>
          <a:p>
            <a:pPr marL="457200" lvl="0" indent="0" algn="l" rtl="0">
              <a:lnSpc>
                <a:spcPct val="115000"/>
              </a:lnSpc>
              <a:spcBef>
                <a:spcPts val="0"/>
              </a:spcBef>
              <a:spcAft>
                <a:spcPts val="0"/>
              </a:spcAft>
              <a:buNone/>
            </a:pPr>
            <a:endParaRPr sz="2400"/>
          </a:p>
          <a:p>
            <a:pPr marL="0" lvl="0" indent="0" algn="l" rtl="0">
              <a:lnSpc>
                <a:spcPct val="115000"/>
              </a:lnSpc>
              <a:spcBef>
                <a:spcPts val="0"/>
              </a:spcBef>
              <a:spcAft>
                <a:spcPts val="0"/>
              </a:spcAft>
              <a:buNone/>
            </a:pPr>
            <a:endParaRPr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6"/>
          <p:cNvSpPr txBox="1">
            <a:spLocks noGrp="1"/>
          </p:cNvSpPr>
          <p:nvPr>
            <p:ph type="title"/>
          </p:nvPr>
        </p:nvSpPr>
        <p:spPr>
          <a:xfrm>
            <a:off x="900150"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200" b="1"/>
              <a:t>This is how My Disability (Challenges) affect Me in the Classroom and in life (functioning)…</a:t>
            </a:r>
            <a:endParaRPr sz="3200" b="1"/>
          </a:p>
        </p:txBody>
      </p:sp>
      <p:sp>
        <p:nvSpPr>
          <p:cNvPr id="201" name="Google Shape;201;p36"/>
          <p:cNvSpPr txBox="1">
            <a:spLocks noGrp="1"/>
          </p:cNvSpPr>
          <p:nvPr>
            <p:ph type="body" idx="1"/>
          </p:nvPr>
        </p:nvSpPr>
        <p:spPr>
          <a:xfrm>
            <a:off x="685800" y="2017713"/>
            <a:ext cx="7772400" cy="4114800"/>
          </a:xfrm>
          <a:prstGeom prst="rect">
            <a:avLst/>
          </a:prstGeom>
          <a:noFill/>
          <a:ln>
            <a:noFill/>
          </a:ln>
        </p:spPr>
        <p:txBody>
          <a:bodyPr spcFirstLastPara="1" wrap="square" lIns="91425" tIns="45700" rIns="91425" bIns="45700" anchor="t" anchorCtr="0">
            <a:noAutofit/>
          </a:bodyPr>
          <a:lstStyle/>
          <a:p>
            <a:pPr marL="457200" lvl="0" indent="-381000" algn="l" rtl="0">
              <a:spcBef>
                <a:spcPts val="600"/>
              </a:spcBef>
              <a:spcAft>
                <a:spcPts val="0"/>
              </a:spcAft>
              <a:buClr>
                <a:srgbClr val="000000"/>
              </a:buClr>
              <a:buSzPts val="2400"/>
              <a:buChar char="●"/>
            </a:pPr>
            <a:r>
              <a:rPr lang="en-US" sz="2400">
                <a:solidFill>
                  <a:srgbClr val="000000"/>
                </a:solidFill>
              </a:rPr>
              <a:t>If I improve in . . . (skill), then I will be able to . . . </a:t>
            </a:r>
            <a:endParaRPr sz="2400" u="sng">
              <a:solidFill>
                <a:srgbClr val="000000"/>
              </a:solidFill>
            </a:endParaRPr>
          </a:p>
          <a:p>
            <a:pPr marL="457200" lvl="0" indent="0" algn="l" rtl="0">
              <a:lnSpc>
                <a:spcPct val="115000"/>
              </a:lnSpc>
              <a:spcBef>
                <a:spcPts val="0"/>
              </a:spcBef>
              <a:spcAft>
                <a:spcPts val="0"/>
              </a:spcAft>
              <a:buNone/>
            </a:pPr>
            <a:endParaRPr sz="2400"/>
          </a:p>
          <a:p>
            <a:pPr marL="457200" lvl="0" indent="-381000" algn="l" rtl="0">
              <a:lnSpc>
                <a:spcPct val="115000"/>
              </a:lnSpc>
              <a:spcBef>
                <a:spcPts val="0"/>
              </a:spcBef>
              <a:spcAft>
                <a:spcPts val="0"/>
              </a:spcAft>
              <a:buSzPts val="2400"/>
              <a:buChar char="●"/>
            </a:pPr>
            <a:r>
              <a:rPr lang="en-US" sz="2400"/>
              <a:t>List disability-related needs here (measurable skills to be learned and/or supported): </a:t>
            </a:r>
            <a:endParaRPr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7"/>
          <p:cNvSpPr txBox="1">
            <a:spLocks noGrp="1"/>
          </p:cNvSpPr>
          <p:nvPr>
            <p:ph type="title"/>
          </p:nvPr>
        </p:nvSpPr>
        <p:spPr>
          <a:xfrm>
            <a:off x="471450" y="442925"/>
            <a:ext cx="85245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200" b="1"/>
              <a:t>This is how my family, teachers, and service providers stay in touch, help my family help me, and support each other</a:t>
            </a:r>
            <a:endParaRPr sz="3200" b="1"/>
          </a:p>
        </p:txBody>
      </p:sp>
      <p:sp>
        <p:nvSpPr>
          <p:cNvPr id="207" name="Google Shape;207;p37"/>
          <p:cNvSpPr txBox="1">
            <a:spLocks noGrp="1"/>
          </p:cNvSpPr>
          <p:nvPr>
            <p:ph type="body" idx="1"/>
          </p:nvPr>
        </p:nvSpPr>
        <p:spPr>
          <a:xfrm>
            <a:off x="685800" y="2627313"/>
            <a:ext cx="7772400" cy="4114800"/>
          </a:xfrm>
          <a:prstGeom prst="rect">
            <a:avLst/>
          </a:prstGeom>
          <a:noFill/>
          <a:ln>
            <a:noFill/>
          </a:ln>
        </p:spPr>
        <p:txBody>
          <a:bodyPr spcFirstLastPara="1" wrap="square" lIns="91425" tIns="45700" rIns="91425" bIns="45700" anchor="t" anchorCtr="0">
            <a:noAutofit/>
          </a:bodyPr>
          <a:lstStyle/>
          <a:p>
            <a:pPr marL="457200" lvl="0" indent="-457200" algn="l" rtl="0">
              <a:lnSpc>
                <a:spcPct val="115000"/>
              </a:lnSpc>
              <a:spcBef>
                <a:spcPts val="0"/>
              </a:spcBef>
              <a:spcAft>
                <a:spcPts val="0"/>
              </a:spcAft>
              <a:buSzPts val="3600"/>
              <a:buChar char="●"/>
            </a:pPr>
            <a:r>
              <a:rPr lang="en-US" sz="3600"/>
              <a:t>Family Engagement: </a:t>
            </a:r>
            <a:endParaRPr sz="36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8"/>
          <p:cNvSpPr txBox="1">
            <a:spLocks noGrp="1"/>
          </p:cNvSpPr>
          <p:nvPr>
            <p:ph type="title"/>
          </p:nvPr>
        </p:nvSpPr>
        <p:spPr>
          <a:xfrm>
            <a:off x="900150"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200" b="1"/>
              <a:t>Annual Review of Goals</a:t>
            </a:r>
            <a:endParaRPr sz="3200" b="1"/>
          </a:p>
          <a:p>
            <a:pPr marL="0" lvl="0" indent="0" algn="ctr" rtl="0">
              <a:lnSpc>
                <a:spcPct val="100000"/>
              </a:lnSpc>
              <a:spcBef>
                <a:spcPts val="0"/>
              </a:spcBef>
              <a:spcAft>
                <a:spcPts val="0"/>
              </a:spcAft>
              <a:buSzPts val="2800"/>
              <a:buNone/>
            </a:pPr>
            <a:endParaRPr sz="3200" b="1"/>
          </a:p>
        </p:txBody>
      </p:sp>
      <p:sp>
        <p:nvSpPr>
          <p:cNvPr id="213" name="Google Shape;213;p38"/>
          <p:cNvSpPr txBox="1">
            <a:spLocks noGrp="1"/>
          </p:cNvSpPr>
          <p:nvPr>
            <p:ph type="body" idx="1"/>
          </p:nvPr>
        </p:nvSpPr>
        <p:spPr>
          <a:xfrm>
            <a:off x="1182688" y="2017713"/>
            <a:ext cx="7772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080"/>
              <a:buNone/>
            </a:pPr>
            <a:r>
              <a:rPr lang="en-US" sz="3000"/>
              <a:t>							</a:t>
            </a:r>
            <a:endParaRPr sz="3600"/>
          </a:p>
        </p:txBody>
      </p:sp>
      <p:graphicFrame>
        <p:nvGraphicFramePr>
          <p:cNvPr id="214" name="Google Shape;214;p38"/>
          <p:cNvGraphicFramePr/>
          <p:nvPr/>
        </p:nvGraphicFramePr>
        <p:xfrm>
          <a:off x="438900" y="1509025"/>
          <a:ext cx="3000000" cy="3000000"/>
        </p:xfrm>
        <a:graphic>
          <a:graphicData uri="http://schemas.openxmlformats.org/drawingml/2006/table">
            <a:tbl>
              <a:tblPr>
                <a:noFill/>
                <a:tableStyleId>{05A4F26C-DF04-4416-96FA-C5238B333F64}</a:tableStyleId>
              </a:tblPr>
              <a:tblGrid>
                <a:gridCol w="2755400">
                  <a:extLst>
                    <a:ext uri="{9D8B030D-6E8A-4147-A177-3AD203B41FA5}">
                      <a16:colId xmlns:a16="http://schemas.microsoft.com/office/drawing/2014/main" val="20000"/>
                    </a:ext>
                  </a:extLst>
                </a:gridCol>
                <a:gridCol w="2755400">
                  <a:extLst>
                    <a:ext uri="{9D8B030D-6E8A-4147-A177-3AD203B41FA5}">
                      <a16:colId xmlns:a16="http://schemas.microsoft.com/office/drawing/2014/main" val="20001"/>
                    </a:ext>
                  </a:extLst>
                </a:gridCol>
                <a:gridCol w="2755400">
                  <a:extLst>
                    <a:ext uri="{9D8B030D-6E8A-4147-A177-3AD203B41FA5}">
                      <a16:colId xmlns:a16="http://schemas.microsoft.com/office/drawing/2014/main" val="20002"/>
                    </a:ext>
                  </a:extLst>
                </a:gridCol>
              </a:tblGrid>
              <a:tr h="1164200">
                <a:tc>
                  <a:txBody>
                    <a:bodyPr/>
                    <a:lstStyle/>
                    <a:p>
                      <a:pPr marL="0" marR="0" lvl="0" indent="0" algn="l" rtl="0">
                        <a:lnSpc>
                          <a:spcPct val="100000"/>
                        </a:lnSpc>
                        <a:spcBef>
                          <a:spcPts val="0"/>
                        </a:spcBef>
                        <a:spcAft>
                          <a:spcPts val="0"/>
                        </a:spcAft>
                        <a:buClr>
                          <a:srgbClr val="000000"/>
                        </a:buClr>
                        <a:buSzPts val="2400"/>
                        <a:buFont typeface="Arial"/>
                        <a:buNone/>
                      </a:pPr>
                      <a:r>
                        <a:rPr lang="en-US" sz="2400" u="none" strike="noStrike" cap="none"/>
                        <a:t>Goal: </a:t>
                      </a:r>
                      <a:endParaRPr sz="2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2400"/>
                        <a:buFont typeface="Arial"/>
                        <a:buNone/>
                      </a:pPr>
                      <a:r>
                        <a:rPr lang="en-US" sz="2400" u="none" strike="noStrike" cap="none"/>
                        <a:t>Met/Not Met </a:t>
                      </a:r>
                      <a:endParaRPr sz="2400" u="none" strike="noStrike" cap="none"/>
                    </a:p>
                    <a:p>
                      <a:pPr marL="0" marR="0" lvl="0" indent="0" algn="l" rtl="0">
                        <a:lnSpc>
                          <a:spcPct val="100000"/>
                        </a:lnSpc>
                        <a:spcBef>
                          <a:spcPts val="0"/>
                        </a:spcBef>
                        <a:spcAft>
                          <a:spcPts val="0"/>
                        </a:spcAft>
                        <a:buClr>
                          <a:srgbClr val="000000"/>
                        </a:buClr>
                        <a:buSzPts val="1800"/>
                        <a:buFont typeface="Arial"/>
                        <a:buNone/>
                      </a:pPr>
                      <a:endParaRPr sz="1800" u="none" strike="noStrike" cap="none"/>
                    </a:p>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91425" marR="91425" marT="91425" marB="91425"/>
                </a:tc>
                <a:tc>
                  <a:txBody>
                    <a:bodyPr/>
                    <a:lstStyle/>
                    <a:p>
                      <a:pPr marL="0" marR="0" lvl="0" indent="0" algn="l" rtl="0">
                        <a:lnSpc>
                          <a:spcPct val="100000"/>
                        </a:lnSpc>
                        <a:spcBef>
                          <a:spcPts val="0"/>
                        </a:spcBef>
                        <a:spcAft>
                          <a:spcPts val="0"/>
                        </a:spcAft>
                        <a:buNone/>
                      </a:pPr>
                      <a:r>
                        <a:rPr lang="en-US" sz="2400"/>
                        <a:t>Reason (if not met)</a:t>
                      </a:r>
                      <a:endParaRPr sz="2400" u="none" strike="noStrike" cap="none"/>
                    </a:p>
                  </a:txBody>
                  <a:tcPr marL="91425" marR="91425" marT="91425" marB="91425"/>
                </a:tc>
                <a:extLst>
                  <a:ext uri="{0D108BD9-81ED-4DB2-BD59-A6C34878D82A}">
                    <a16:rowId xmlns:a16="http://schemas.microsoft.com/office/drawing/2014/main" val="10000"/>
                  </a:ext>
                </a:extLst>
              </a:tr>
              <a:tr h="10914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extLst>
                  <a:ext uri="{0D108BD9-81ED-4DB2-BD59-A6C34878D82A}">
                    <a16:rowId xmlns:a16="http://schemas.microsoft.com/office/drawing/2014/main" val="10001"/>
                  </a:ext>
                </a:extLst>
              </a:tr>
              <a:tr h="10914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extLst>
                  <a:ext uri="{0D108BD9-81ED-4DB2-BD59-A6C34878D82A}">
                    <a16:rowId xmlns:a16="http://schemas.microsoft.com/office/drawing/2014/main" val="10002"/>
                  </a:ext>
                </a:extLst>
              </a:tr>
              <a:tr h="10914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9"/>
          <p:cNvSpPr txBox="1">
            <a:spLocks noGrp="1"/>
          </p:cNvSpPr>
          <p:nvPr>
            <p:ph type="title"/>
          </p:nvPr>
        </p:nvSpPr>
        <p:spPr>
          <a:xfrm>
            <a:off x="900150" y="152400"/>
            <a:ext cx="7343700" cy="10050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a:latin typeface="Abril Fatface"/>
                <a:ea typeface="Abril Fatface"/>
                <a:cs typeface="Abril Fatface"/>
                <a:sym typeface="Abril Fatface"/>
              </a:rPr>
              <a:t>My Education Goals Are…</a:t>
            </a:r>
            <a:endParaRPr>
              <a:latin typeface="Abril Fatface"/>
              <a:ea typeface="Abril Fatface"/>
              <a:cs typeface="Abril Fatface"/>
              <a:sym typeface="Abril Fatface"/>
            </a:endParaRPr>
          </a:p>
        </p:txBody>
      </p:sp>
      <p:sp>
        <p:nvSpPr>
          <p:cNvPr id="220" name="Google Shape;220;p39"/>
          <p:cNvSpPr txBox="1">
            <a:spLocks noGrp="1"/>
          </p:cNvSpPr>
          <p:nvPr>
            <p:ph type="body" idx="1"/>
          </p:nvPr>
        </p:nvSpPr>
        <p:spPr>
          <a:xfrm>
            <a:off x="328810" y="2107155"/>
            <a:ext cx="8594400" cy="4119600"/>
          </a:xfrm>
          <a:prstGeom prst="rect">
            <a:avLst/>
          </a:prstGeom>
          <a:noFill/>
          <a:ln>
            <a:noFill/>
          </a:ln>
        </p:spPr>
        <p:txBody>
          <a:bodyPr spcFirstLastPara="1" wrap="square" lIns="91425" tIns="45700" rIns="91425" bIns="45700" anchor="t" anchorCtr="0">
            <a:noAutofit/>
          </a:bodyPr>
          <a:lstStyle/>
          <a:p>
            <a:pPr marL="342900" lvl="0" indent="-342900" algn="l" rtl="0">
              <a:lnSpc>
                <a:spcPct val="115000"/>
              </a:lnSpc>
              <a:spcBef>
                <a:spcPts val="0"/>
              </a:spcBef>
              <a:spcAft>
                <a:spcPts val="0"/>
              </a:spcAft>
              <a:buSzPts val="1920"/>
              <a:buChar char="●"/>
            </a:pPr>
            <a:r>
              <a:rPr lang="en-US"/>
              <a:t>Reading</a:t>
            </a:r>
            <a:endParaRPr/>
          </a:p>
          <a:p>
            <a:pPr marL="0" lvl="0" indent="0" algn="l" rtl="0">
              <a:lnSpc>
                <a:spcPct val="115000"/>
              </a:lnSpc>
              <a:spcBef>
                <a:spcPts val="640"/>
              </a:spcBef>
              <a:spcAft>
                <a:spcPts val="0"/>
              </a:spcAft>
              <a:buSzPts val="1920"/>
              <a:buNone/>
            </a:pPr>
            <a:r>
              <a:rPr lang="en-US"/>
              <a:t>Currently I am able to . . . </a:t>
            </a:r>
            <a:endParaRPr/>
          </a:p>
          <a:p>
            <a:pPr marL="0" lvl="0" indent="0" algn="l" rtl="0">
              <a:lnSpc>
                <a:spcPct val="115000"/>
              </a:lnSpc>
              <a:spcBef>
                <a:spcPts val="640"/>
              </a:spcBef>
              <a:spcAft>
                <a:spcPts val="0"/>
              </a:spcAft>
              <a:buSzPts val="1920"/>
              <a:buNone/>
            </a:pPr>
            <a:r>
              <a:rPr lang="en-US"/>
              <a:t>In one year I will be able to . . . </a:t>
            </a:r>
            <a:endParaRPr/>
          </a:p>
          <a:p>
            <a:pPr marL="342900" lvl="0" indent="-342900" algn="l" rtl="0">
              <a:lnSpc>
                <a:spcPct val="115000"/>
              </a:lnSpc>
              <a:spcBef>
                <a:spcPts val="640"/>
              </a:spcBef>
              <a:spcAft>
                <a:spcPts val="0"/>
              </a:spcAft>
              <a:buSzPts val="1920"/>
              <a:buChar char="●"/>
            </a:pPr>
            <a:r>
              <a:rPr lang="en-US"/>
              <a:t>Math</a:t>
            </a:r>
            <a:endParaRPr/>
          </a:p>
          <a:p>
            <a:pPr marL="0" lvl="0" indent="0" algn="l" rtl="0">
              <a:spcBef>
                <a:spcPts val="640"/>
              </a:spcBef>
              <a:spcAft>
                <a:spcPts val="0"/>
              </a:spcAft>
              <a:buNone/>
            </a:pPr>
            <a:r>
              <a:rPr lang="en-US"/>
              <a:t>Currently I am able to . . . </a:t>
            </a:r>
            <a:endParaRPr/>
          </a:p>
          <a:p>
            <a:pPr marL="0" lvl="0" indent="0" algn="l" rtl="0">
              <a:spcBef>
                <a:spcPts val="640"/>
              </a:spcBef>
              <a:spcAft>
                <a:spcPts val="0"/>
              </a:spcAft>
              <a:buNone/>
            </a:pPr>
            <a:r>
              <a:rPr lang="en-US"/>
              <a:t>In one year I will be able to . . . </a:t>
            </a:r>
            <a:endParaRPr/>
          </a:p>
          <a:p>
            <a:pPr marL="342900" lvl="0" indent="-342900" algn="l" rtl="0">
              <a:lnSpc>
                <a:spcPct val="115000"/>
              </a:lnSpc>
              <a:spcBef>
                <a:spcPts val="640"/>
              </a:spcBef>
              <a:spcAft>
                <a:spcPts val="0"/>
              </a:spcAft>
              <a:buSzPts val="1920"/>
              <a:buChar char="●"/>
            </a:pPr>
            <a:r>
              <a:rPr lang="en-US"/>
              <a:t>Writing</a:t>
            </a:r>
            <a:endParaRPr/>
          </a:p>
          <a:p>
            <a:pPr marL="0" lvl="0" indent="0" algn="l" rtl="0">
              <a:spcBef>
                <a:spcPts val="640"/>
              </a:spcBef>
              <a:spcAft>
                <a:spcPts val="0"/>
              </a:spcAft>
              <a:buNone/>
            </a:pPr>
            <a:r>
              <a:rPr lang="en-US"/>
              <a:t>Currently I am able to . . . </a:t>
            </a:r>
            <a:endParaRPr/>
          </a:p>
          <a:p>
            <a:pPr marL="0" lvl="0" indent="0" algn="l" rtl="0">
              <a:spcBef>
                <a:spcPts val="640"/>
              </a:spcBef>
              <a:spcAft>
                <a:spcPts val="0"/>
              </a:spcAft>
              <a:buNone/>
            </a:pPr>
            <a:r>
              <a:rPr lang="en-US"/>
              <a:t>In one year I will be able to . . .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0"/>
          <p:cNvSpPr txBox="1">
            <a:spLocks noGrp="1"/>
          </p:cNvSpPr>
          <p:nvPr>
            <p:ph type="title"/>
          </p:nvPr>
        </p:nvSpPr>
        <p:spPr>
          <a:xfrm>
            <a:off x="900162" y="241550"/>
            <a:ext cx="7343700" cy="8526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b="1"/>
              <a:t>My Educational Goals are…</a:t>
            </a:r>
            <a:endParaRPr b="1"/>
          </a:p>
        </p:txBody>
      </p:sp>
      <p:sp>
        <p:nvSpPr>
          <p:cNvPr id="226" name="Google Shape;226;p40"/>
          <p:cNvSpPr txBox="1">
            <a:spLocks noGrp="1"/>
          </p:cNvSpPr>
          <p:nvPr>
            <p:ph type="body" idx="1"/>
          </p:nvPr>
        </p:nvSpPr>
        <p:spPr>
          <a:xfrm>
            <a:off x="471400" y="1743175"/>
            <a:ext cx="7772400" cy="4114800"/>
          </a:xfrm>
          <a:prstGeom prst="rect">
            <a:avLst/>
          </a:prstGeom>
          <a:noFill/>
          <a:ln>
            <a:noFill/>
          </a:ln>
        </p:spPr>
        <p:txBody>
          <a:bodyPr spcFirstLastPara="1" wrap="square" lIns="91425" tIns="45700" rIns="91425" bIns="45700" anchor="t" anchorCtr="0">
            <a:noAutofit/>
          </a:bodyPr>
          <a:lstStyle/>
          <a:p>
            <a:pPr marL="342900" lvl="0" indent="-342900" algn="l" rtl="0">
              <a:lnSpc>
                <a:spcPct val="115000"/>
              </a:lnSpc>
              <a:spcBef>
                <a:spcPts val="0"/>
              </a:spcBef>
              <a:spcAft>
                <a:spcPts val="0"/>
              </a:spcAft>
              <a:buSzPts val="1920"/>
              <a:buChar char="●"/>
            </a:pPr>
            <a:r>
              <a:rPr lang="en-US"/>
              <a:t>Communication</a:t>
            </a:r>
            <a:endParaRPr/>
          </a:p>
          <a:p>
            <a:pPr marL="0" lvl="0" indent="0" algn="l" rtl="0">
              <a:lnSpc>
                <a:spcPct val="115000"/>
              </a:lnSpc>
              <a:spcBef>
                <a:spcPts val="640"/>
              </a:spcBef>
              <a:spcAft>
                <a:spcPts val="0"/>
              </a:spcAft>
              <a:buSzPts val="1920"/>
              <a:buNone/>
            </a:pPr>
            <a:endParaRPr/>
          </a:p>
          <a:p>
            <a:pPr marL="342900" lvl="0" indent="-342900" algn="l" rtl="0">
              <a:lnSpc>
                <a:spcPct val="115000"/>
              </a:lnSpc>
              <a:spcBef>
                <a:spcPts val="640"/>
              </a:spcBef>
              <a:spcAft>
                <a:spcPts val="0"/>
              </a:spcAft>
              <a:buSzPts val="1920"/>
              <a:buChar char="●"/>
            </a:pPr>
            <a:r>
              <a:rPr lang="en-US"/>
              <a:t>Social and Emotional </a:t>
            </a:r>
            <a:endParaRPr/>
          </a:p>
          <a:p>
            <a:pPr marL="0" lvl="0" indent="0" algn="l" rtl="0">
              <a:lnSpc>
                <a:spcPct val="115000"/>
              </a:lnSpc>
              <a:spcBef>
                <a:spcPts val="640"/>
              </a:spcBef>
              <a:spcAft>
                <a:spcPts val="0"/>
              </a:spcAft>
              <a:buSzPts val="1920"/>
              <a:buNone/>
            </a:pPr>
            <a:endParaRPr/>
          </a:p>
          <a:p>
            <a:pPr marL="342900" lvl="0" indent="-342900" algn="l" rtl="0">
              <a:lnSpc>
                <a:spcPct val="115000"/>
              </a:lnSpc>
              <a:spcBef>
                <a:spcPts val="640"/>
              </a:spcBef>
              <a:spcAft>
                <a:spcPts val="0"/>
              </a:spcAft>
              <a:buSzPts val="1920"/>
              <a:buChar char="●"/>
            </a:pPr>
            <a:r>
              <a:rPr lang="en-US"/>
              <a:t>Attention/Organization/Problem Solving </a:t>
            </a:r>
            <a:endParaRPr/>
          </a:p>
          <a:p>
            <a:pPr marL="0" lvl="0" indent="0" algn="l" rtl="0">
              <a:lnSpc>
                <a:spcPct val="115000"/>
              </a:lnSpc>
              <a:spcBef>
                <a:spcPts val="640"/>
              </a:spcBef>
              <a:spcAft>
                <a:spcPts val="0"/>
              </a:spcAft>
              <a:buSzPts val="1920"/>
              <a:buNone/>
            </a:pPr>
            <a:endParaRPr/>
          </a:p>
          <a:p>
            <a:pPr marL="342900" lvl="0" indent="-342900" algn="l" rtl="0">
              <a:spcBef>
                <a:spcPts val="640"/>
              </a:spcBef>
              <a:spcAft>
                <a:spcPts val="0"/>
              </a:spcAft>
              <a:buSzPts val="1920"/>
              <a:buChar char="●"/>
            </a:pPr>
            <a:r>
              <a:rPr lang="en-US"/>
              <a:t>Medical / Health </a:t>
            </a:r>
            <a:endParaRPr/>
          </a:p>
          <a:p>
            <a:pPr marL="0" lvl="0" indent="0" algn="l" rtl="0">
              <a:spcBef>
                <a:spcPts val="640"/>
              </a:spcBef>
              <a:spcAft>
                <a:spcPts val="0"/>
              </a:spcAft>
              <a:buClr>
                <a:schemeClr val="dk1"/>
              </a:buClr>
              <a:buSzPts val="1920"/>
              <a:buFont typeface="Arial"/>
              <a:buNone/>
            </a:pPr>
            <a:endParaRPr/>
          </a:p>
          <a:p>
            <a:pPr marL="342900" lvl="0" indent="-342900" algn="l" rtl="0">
              <a:spcBef>
                <a:spcPts val="640"/>
              </a:spcBef>
              <a:spcAft>
                <a:spcPts val="0"/>
              </a:spcAft>
              <a:buSzPts val="1920"/>
              <a:buChar char="●"/>
            </a:pPr>
            <a:r>
              <a:rPr lang="en-US"/>
              <a:t>Independence </a:t>
            </a:r>
            <a:endParaRPr/>
          </a:p>
          <a:p>
            <a:pPr marL="0" lvl="0" indent="0" algn="l" rtl="0">
              <a:spcBef>
                <a:spcPts val="640"/>
              </a:spcBef>
              <a:spcAft>
                <a:spcPts val="0"/>
              </a:spcAft>
              <a:buNone/>
            </a:pPr>
            <a:endParaRPr/>
          </a:p>
          <a:p>
            <a:pPr marL="0" lvl="0" indent="0" algn="l" rtl="0">
              <a:spcBef>
                <a:spcPts val="640"/>
              </a:spcBef>
              <a:spcAft>
                <a:spcPts val="0"/>
              </a:spcAft>
              <a:buNone/>
            </a:pPr>
            <a:r>
              <a:rPr lang="en-US"/>
              <a:t>For each area, include “Currently I am able to . . “ and “In one year I will be able to . .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1"/>
          <p:cNvSpPr txBox="1">
            <a:spLocks noGrp="1"/>
          </p:cNvSpPr>
          <p:nvPr>
            <p:ph type="title"/>
          </p:nvPr>
        </p:nvSpPr>
        <p:spPr>
          <a:xfrm>
            <a:off x="900112" y="381000"/>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a:t/>
            </a:r>
            <a:br>
              <a:rPr lang="en-US"/>
            </a:br>
            <a:r>
              <a:rPr lang="en-US"/>
              <a:t/>
            </a:r>
            <a:br>
              <a:rPr lang="en-US"/>
            </a:br>
            <a:r>
              <a:rPr lang="en-US" b="1"/>
              <a:t>My Educational Goals Are…</a:t>
            </a:r>
            <a:br>
              <a:rPr lang="en-US" b="1"/>
            </a:br>
            <a:endParaRPr b="1"/>
          </a:p>
        </p:txBody>
      </p:sp>
      <p:sp>
        <p:nvSpPr>
          <p:cNvPr id="232" name="Google Shape;232;p41"/>
          <p:cNvSpPr txBox="1">
            <a:spLocks noGrp="1"/>
          </p:cNvSpPr>
          <p:nvPr>
            <p:ph type="body" idx="1"/>
          </p:nvPr>
        </p:nvSpPr>
        <p:spPr>
          <a:xfrm>
            <a:off x="533400" y="2362200"/>
            <a:ext cx="8229600" cy="4114800"/>
          </a:xfrm>
          <a:prstGeom prst="rect">
            <a:avLst/>
          </a:prstGeom>
          <a:noFill/>
          <a:ln>
            <a:noFill/>
          </a:ln>
        </p:spPr>
        <p:txBody>
          <a:bodyPr spcFirstLastPara="1" wrap="square" lIns="91425" tIns="45700" rIns="91425" bIns="45700" anchor="t" anchorCtr="0">
            <a:noAutofit/>
          </a:bodyPr>
          <a:lstStyle/>
          <a:p>
            <a:pPr marL="342900" lvl="0" indent="-342900" algn="l" rtl="0">
              <a:lnSpc>
                <a:spcPct val="115000"/>
              </a:lnSpc>
              <a:spcBef>
                <a:spcPts val="0"/>
              </a:spcBef>
              <a:spcAft>
                <a:spcPts val="0"/>
              </a:spcAft>
              <a:buSzPts val="1920"/>
              <a:buChar char="●"/>
            </a:pPr>
            <a:r>
              <a:rPr lang="en-US"/>
              <a:t>Other…</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spcBef>
                <a:spcPts val="640"/>
              </a:spcBef>
              <a:spcAft>
                <a:spcPts val="0"/>
              </a:spcAft>
              <a:buClr>
                <a:schemeClr val="dk1"/>
              </a:buClr>
              <a:buSzPts val="1100"/>
              <a:buFont typeface="Arial"/>
              <a:buNone/>
            </a:pPr>
            <a:r>
              <a:rPr lang="en-US"/>
              <a:t>For each area, include “Currently I am able to . . “ and “In one year I will be able to . .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2"/>
          <p:cNvSpPr txBox="1">
            <a:spLocks noGrp="1"/>
          </p:cNvSpPr>
          <p:nvPr>
            <p:ph type="title"/>
          </p:nvPr>
        </p:nvSpPr>
        <p:spPr>
          <a:xfrm>
            <a:off x="900112"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200">
                <a:latin typeface="Abril Fatface"/>
                <a:ea typeface="Abril Fatface"/>
                <a:cs typeface="Abril Fatface"/>
                <a:sym typeface="Abril Fatface"/>
              </a:rPr>
              <a:t>This is How You Can Help Me…</a:t>
            </a:r>
            <a:br>
              <a:rPr lang="en-US" sz="3200">
                <a:latin typeface="Abril Fatface"/>
                <a:ea typeface="Abril Fatface"/>
                <a:cs typeface="Abril Fatface"/>
                <a:sym typeface="Abril Fatface"/>
              </a:rPr>
            </a:br>
            <a:r>
              <a:rPr lang="en-US" sz="3200">
                <a:latin typeface="Abril Fatface"/>
                <a:ea typeface="Abril Fatface"/>
                <a:cs typeface="Abril Fatface"/>
                <a:sym typeface="Abril Fatface"/>
              </a:rPr>
              <a:t>(Accommodations and/or Modifications)</a:t>
            </a:r>
            <a:endParaRPr sz="3200">
              <a:latin typeface="Abril Fatface"/>
              <a:ea typeface="Abril Fatface"/>
              <a:cs typeface="Abril Fatface"/>
              <a:sym typeface="Abril Fatface"/>
            </a:endParaRPr>
          </a:p>
        </p:txBody>
      </p:sp>
      <p:sp>
        <p:nvSpPr>
          <p:cNvPr id="238" name="Google Shape;238;p42"/>
          <p:cNvSpPr txBox="1">
            <a:spLocks noGrp="1"/>
          </p:cNvSpPr>
          <p:nvPr>
            <p:ph type="body" idx="1"/>
          </p:nvPr>
        </p:nvSpPr>
        <p:spPr>
          <a:xfrm>
            <a:off x="533400" y="1676525"/>
            <a:ext cx="8229600" cy="4724400"/>
          </a:xfrm>
          <a:prstGeom prst="rect">
            <a:avLst/>
          </a:prstGeom>
          <a:noFill/>
          <a:ln>
            <a:noFill/>
          </a:ln>
        </p:spPr>
        <p:txBody>
          <a:bodyPr spcFirstLastPara="1" wrap="square" lIns="91425" tIns="45700" rIns="91425" bIns="45700" anchor="t" anchorCtr="0">
            <a:noAutofit/>
          </a:bodyPr>
          <a:lstStyle/>
          <a:p>
            <a:pPr marL="457200" lvl="0" indent="-342900" algn="l" rtl="0">
              <a:lnSpc>
                <a:spcPct val="115000"/>
              </a:lnSpc>
              <a:spcBef>
                <a:spcPts val="0"/>
              </a:spcBef>
              <a:spcAft>
                <a:spcPts val="0"/>
              </a:spcAft>
              <a:buClr>
                <a:srgbClr val="434343"/>
              </a:buClr>
              <a:buSzPts val="1800"/>
              <a:buChar char="●"/>
            </a:pPr>
            <a:r>
              <a:rPr lang="en-US">
                <a:solidFill>
                  <a:srgbClr val="434343"/>
                </a:solidFill>
              </a:rPr>
              <a:t>Accommodation/Modification: Frequency, Amount, Location, Duration</a:t>
            </a:r>
            <a:endParaRPr>
              <a:solidFill>
                <a:srgbClr val="43434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p:nvPr/>
        </p:nvSpPr>
        <p:spPr>
          <a:xfrm>
            <a:off x="228600" y="228600"/>
            <a:ext cx="8610600" cy="6096000"/>
          </a:xfrm>
          <a:prstGeom prst="rect">
            <a:avLst/>
          </a:prstGeom>
          <a:noFill/>
          <a:ln w="76200" cap="flat" cmpd="tri">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8" name="Google Shape;78;p16"/>
          <p:cNvSpPr txBox="1">
            <a:spLocks noGrp="1"/>
          </p:cNvSpPr>
          <p:nvPr>
            <p:ph type="title"/>
          </p:nvPr>
        </p:nvSpPr>
        <p:spPr>
          <a:xfrm>
            <a:off x="1143000" y="381000"/>
            <a:ext cx="7343775" cy="1081087"/>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b="1">
                <a:latin typeface="Balthazar"/>
                <a:ea typeface="Balthazar"/>
                <a:cs typeface="Balthazar"/>
                <a:sym typeface="Balthazar"/>
              </a:rPr>
              <a:t>Invited Guests</a:t>
            </a:r>
            <a:endParaRPr/>
          </a:p>
        </p:txBody>
      </p:sp>
      <p:sp>
        <p:nvSpPr>
          <p:cNvPr id="79" name="Google Shape;79;p16"/>
          <p:cNvSpPr txBox="1">
            <a:spLocks noGrp="1"/>
          </p:cNvSpPr>
          <p:nvPr>
            <p:ph type="body" idx="1"/>
          </p:nvPr>
        </p:nvSpPr>
        <p:spPr>
          <a:xfrm>
            <a:off x="533400" y="1981200"/>
            <a:ext cx="8001000" cy="4114800"/>
          </a:xfrm>
          <a:prstGeom prst="rect">
            <a:avLst/>
          </a:prstGeom>
          <a:noFill/>
          <a:ln>
            <a:noFill/>
          </a:ln>
        </p:spPr>
        <p:txBody>
          <a:bodyPr spcFirstLastPara="1" wrap="square" lIns="91425" tIns="45700" rIns="91425" bIns="45700" anchor="t" anchorCtr="0">
            <a:noAutofit/>
          </a:bodyPr>
          <a:lstStyle/>
          <a:p>
            <a:pPr marL="342900" lvl="0" indent="-220980" algn="l" rtl="0">
              <a:lnSpc>
                <a:spcPct val="115000"/>
              </a:lnSpc>
              <a:spcBef>
                <a:spcPts val="0"/>
              </a:spcBef>
              <a:spcAft>
                <a:spcPts val="0"/>
              </a:spcAft>
              <a:buSzPts val="1920"/>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3"/>
          <p:cNvSpPr txBox="1">
            <a:spLocks noGrp="1"/>
          </p:cNvSpPr>
          <p:nvPr>
            <p:ph type="title"/>
          </p:nvPr>
        </p:nvSpPr>
        <p:spPr>
          <a:xfrm>
            <a:off x="900112" y="381000"/>
            <a:ext cx="7343700" cy="1081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200" b="1"/>
              <a:t>These are the Special Education Services that can Help Me…</a:t>
            </a:r>
            <a:endParaRPr sz="3200" b="1"/>
          </a:p>
        </p:txBody>
      </p:sp>
      <p:sp>
        <p:nvSpPr>
          <p:cNvPr id="244" name="Google Shape;244;p43"/>
          <p:cNvSpPr txBox="1">
            <a:spLocks noGrp="1"/>
          </p:cNvSpPr>
          <p:nvPr>
            <p:ph type="body" idx="1"/>
          </p:nvPr>
        </p:nvSpPr>
        <p:spPr>
          <a:xfrm>
            <a:off x="533400" y="2209800"/>
            <a:ext cx="8153400" cy="4114800"/>
          </a:xfrm>
          <a:prstGeom prst="rect">
            <a:avLst/>
          </a:prstGeom>
          <a:noFill/>
          <a:ln>
            <a:noFill/>
          </a:ln>
        </p:spPr>
        <p:txBody>
          <a:bodyPr spcFirstLastPara="1" wrap="square" lIns="91425" tIns="45700" rIns="91425" bIns="45700" anchor="t" anchorCtr="0">
            <a:noAutofit/>
          </a:bodyPr>
          <a:lstStyle/>
          <a:p>
            <a:pPr marL="457200" lvl="0" indent="-297180" algn="l" rtl="0">
              <a:lnSpc>
                <a:spcPct val="115000"/>
              </a:lnSpc>
              <a:spcBef>
                <a:spcPts val="0"/>
              </a:spcBef>
              <a:spcAft>
                <a:spcPts val="0"/>
              </a:spcAft>
              <a:buSzPts val="1080"/>
              <a:buChar char="●"/>
            </a:pPr>
            <a:r>
              <a:rPr lang="en-US"/>
              <a:t>Service: Description, Frequency, Amount, Location, Duration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44"/>
          <p:cNvSpPr txBox="1">
            <a:spLocks noGrp="1"/>
          </p:cNvSpPr>
          <p:nvPr>
            <p:ph type="title"/>
          </p:nvPr>
        </p:nvSpPr>
        <p:spPr>
          <a:xfrm>
            <a:off x="900150" y="381000"/>
            <a:ext cx="7343700" cy="1081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200" b="1"/>
              <a:t>These are the Related Services that can Help Me…</a:t>
            </a:r>
            <a:endParaRPr sz="3200" b="1"/>
          </a:p>
        </p:txBody>
      </p:sp>
      <p:sp>
        <p:nvSpPr>
          <p:cNvPr id="250" name="Google Shape;250;p44"/>
          <p:cNvSpPr txBox="1">
            <a:spLocks noGrp="1"/>
          </p:cNvSpPr>
          <p:nvPr>
            <p:ph type="body" idx="1"/>
          </p:nvPr>
        </p:nvSpPr>
        <p:spPr>
          <a:xfrm>
            <a:off x="533400" y="2209800"/>
            <a:ext cx="8153400" cy="4114800"/>
          </a:xfrm>
          <a:prstGeom prst="rect">
            <a:avLst/>
          </a:prstGeom>
          <a:noFill/>
          <a:ln>
            <a:noFill/>
          </a:ln>
        </p:spPr>
        <p:txBody>
          <a:bodyPr spcFirstLastPara="1" wrap="square" lIns="91425" tIns="45700" rIns="91425" bIns="45700" anchor="t" anchorCtr="0">
            <a:noAutofit/>
          </a:bodyPr>
          <a:lstStyle/>
          <a:p>
            <a:pPr marL="457200" lvl="0" indent="-297180" algn="l" rtl="0">
              <a:lnSpc>
                <a:spcPct val="115000"/>
              </a:lnSpc>
              <a:spcBef>
                <a:spcPts val="0"/>
              </a:spcBef>
              <a:spcAft>
                <a:spcPts val="0"/>
              </a:spcAft>
              <a:buSzPts val="1080"/>
              <a:buChar char="●"/>
            </a:pPr>
            <a:r>
              <a:rPr lang="en-US"/>
              <a:t>Service: Description, Frequency, Amount, Location, Duration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5"/>
          <p:cNvSpPr txBox="1">
            <a:spLocks noGrp="1"/>
          </p:cNvSpPr>
          <p:nvPr>
            <p:ph type="title"/>
          </p:nvPr>
        </p:nvSpPr>
        <p:spPr>
          <a:xfrm>
            <a:off x="900150"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200">
                <a:latin typeface="Abril Fatface"/>
                <a:ea typeface="Abril Fatface"/>
                <a:cs typeface="Abril Fatface"/>
                <a:sym typeface="Abril Fatface"/>
              </a:rPr>
              <a:t>My Participation in Physical Education</a:t>
            </a:r>
            <a:endParaRPr sz="3200">
              <a:latin typeface="Abril Fatface"/>
              <a:ea typeface="Abril Fatface"/>
              <a:cs typeface="Abril Fatface"/>
              <a:sym typeface="Abril Fatface"/>
            </a:endParaRPr>
          </a:p>
        </p:txBody>
      </p:sp>
      <p:sp>
        <p:nvSpPr>
          <p:cNvPr id="256" name="Google Shape;256;p45"/>
          <p:cNvSpPr txBox="1"/>
          <p:nvPr/>
        </p:nvSpPr>
        <p:spPr>
          <a:xfrm>
            <a:off x="142875" y="1885948"/>
            <a:ext cx="9001125" cy="172354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2400" b="0" i="0" u="none" strike="noStrike" cap="none">
                <a:solidFill>
                  <a:srgbClr val="434343"/>
                </a:solidFill>
                <a:latin typeface="Arial"/>
                <a:ea typeface="Arial"/>
                <a:cs typeface="Arial"/>
                <a:sym typeface="Arial"/>
              </a:rPr>
              <a:t>_____ </a:t>
            </a:r>
            <a:r>
              <a:rPr lang="en-US" sz="1800" b="0" i="0" u="none" strike="noStrike" cap="none">
                <a:solidFill>
                  <a:srgbClr val="434343"/>
                </a:solidFill>
                <a:latin typeface="Arial"/>
                <a:ea typeface="Arial"/>
                <a:cs typeface="Arial"/>
                <a:sym typeface="Arial"/>
              </a:rPr>
              <a:t>I participate in general physical education classes.</a:t>
            </a:r>
            <a:endParaRPr sz="1800">
              <a:solidFill>
                <a:srgbClr val="434343"/>
              </a:solidFill>
            </a:endParaRPr>
          </a:p>
          <a:p>
            <a:pPr marL="0" marR="0" lvl="0" indent="0" algn="l" rtl="0">
              <a:lnSpc>
                <a:spcPct val="100000"/>
              </a:lnSpc>
              <a:spcBef>
                <a:spcPts val="640"/>
              </a:spcBef>
              <a:spcAft>
                <a:spcPts val="0"/>
              </a:spcAft>
              <a:buNone/>
            </a:pPr>
            <a:endParaRPr sz="1800" b="0" i="0" u="none" strike="noStrike" cap="none">
              <a:solidFill>
                <a:srgbClr val="434343"/>
              </a:solidFill>
              <a:latin typeface="Arial"/>
              <a:ea typeface="Arial"/>
              <a:cs typeface="Arial"/>
              <a:sym typeface="Arial"/>
            </a:endParaRPr>
          </a:p>
          <a:p>
            <a:pPr marL="0" marR="0" lvl="0" indent="0" algn="l" rtl="0">
              <a:lnSpc>
                <a:spcPct val="100000"/>
              </a:lnSpc>
              <a:spcBef>
                <a:spcPts val="640"/>
              </a:spcBef>
              <a:spcAft>
                <a:spcPts val="0"/>
              </a:spcAft>
              <a:buNone/>
            </a:pPr>
            <a:r>
              <a:rPr lang="en-US" sz="1800" b="0" i="0" u="none" strike="noStrike" cap="none">
                <a:solidFill>
                  <a:srgbClr val="434343"/>
                </a:solidFill>
                <a:latin typeface="Arial"/>
                <a:ea typeface="Arial"/>
                <a:cs typeface="Arial"/>
                <a:sym typeface="Arial"/>
              </a:rPr>
              <a:t>_______ I participate in adapted physical education classes</a:t>
            </a:r>
            <a:endParaRPr sz="1800">
              <a:solidFill>
                <a:srgbClr val="434343"/>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6"/>
          <p:cNvSpPr txBox="1">
            <a:spLocks noGrp="1"/>
          </p:cNvSpPr>
          <p:nvPr>
            <p:ph type="title"/>
          </p:nvPr>
        </p:nvSpPr>
        <p:spPr>
          <a:xfrm>
            <a:off x="900150" y="228600"/>
            <a:ext cx="7343700" cy="10050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800">
                <a:latin typeface="Abril Fatface"/>
                <a:ea typeface="Abril Fatface"/>
                <a:cs typeface="Abril Fatface"/>
                <a:sym typeface="Abril Fatface"/>
              </a:rPr>
              <a:t>I will be taking the following District Wide Assessments</a:t>
            </a:r>
            <a:endParaRPr sz="3800">
              <a:latin typeface="Abril Fatface"/>
              <a:ea typeface="Abril Fatface"/>
              <a:cs typeface="Abril Fatface"/>
              <a:sym typeface="Abril Fatface"/>
            </a:endParaRPr>
          </a:p>
        </p:txBody>
      </p:sp>
      <p:sp>
        <p:nvSpPr>
          <p:cNvPr id="262" name="Google Shape;262;p46"/>
          <p:cNvSpPr txBox="1">
            <a:spLocks noGrp="1"/>
          </p:cNvSpPr>
          <p:nvPr>
            <p:ph type="body" idx="1"/>
          </p:nvPr>
        </p:nvSpPr>
        <p:spPr>
          <a:xfrm>
            <a:off x="274800" y="2107155"/>
            <a:ext cx="8594400" cy="4119600"/>
          </a:xfrm>
          <a:prstGeom prst="rect">
            <a:avLst/>
          </a:prstGeom>
          <a:noFill/>
          <a:ln>
            <a:noFill/>
          </a:ln>
        </p:spPr>
        <p:txBody>
          <a:bodyPr spcFirstLastPara="1" wrap="square" lIns="91425" tIns="45700" rIns="91425" bIns="45700" anchor="t" anchorCtr="0">
            <a:noAutofit/>
          </a:bodyPr>
          <a:lstStyle/>
          <a:p>
            <a:pPr marL="457200" lvl="0" indent="-297180" algn="l" rtl="0">
              <a:lnSpc>
                <a:spcPct val="115000"/>
              </a:lnSpc>
              <a:spcBef>
                <a:spcPts val="640"/>
              </a:spcBef>
              <a:spcAft>
                <a:spcPts val="0"/>
              </a:spcAft>
              <a:buSzPts val="1080"/>
              <a:buChar char="●"/>
            </a:pPr>
            <a:r>
              <a:rPr lang="en-US"/>
              <a:t>Assessment: List allowable accommodations</a:t>
            </a:r>
            <a:endParaRPr/>
          </a:p>
          <a:p>
            <a:pPr marL="0" lvl="0" indent="0" algn="l" rtl="0">
              <a:lnSpc>
                <a:spcPct val="115000"/>
              </a:lnSpc>
              <a:spcBef>
                <a:spcPts val="640"/>
              </a:spcBef>
              <a:spcAft>
                <a:spcPts val="0"/>
              </a:spcAft>
              <a:buSzPts val="1920"/>
              <a:buNone/>
            </a:pPr>
            <a:endParaRPr/>
          </a:p>
          <a:p>
            <a:pPr marL="0" lvl="0" indent="0" algn="l" rtl="0">
              <a:lnSpc>
                <a:spcPct val="115000"/>
              </a:lnSpc>
              <a:spcBef>
                <a:spcPts val="640"/>
              </a:spcBef>
              <a:spcAft>
                <a:spcPts val="0"/>
              </a:spcAft>
              <a:buSzPts val="1080"/>
              <a:buNone/>
            </a:pPr>
            <a:endParaRPr/>
          </a:p>
          <a:p>
            <a:pPr marL="342900" lvl="0" indent="-220980" algn="l" rtl="0">
              <a:lnSpc>
                <a:spcPct val="115000"/>
              </a:lnSpc>
              <a:spcBef>
                <a:spcPts val="640"/>
              </a:spcBef>
              <a:spcAft>
                <a:spcPts val="0"/>
              </a:spcAft>
              <a:buSzPts val="1920"/>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47"/>
          <p:cNvSpPr txBox="1">
            <a:spLocks noGrp="1"/>
          </p:cNvSpPr>
          <p:nvPr>
            <p:ph type="title"/>
          </p:nvPr>
        </p:nvSpPr>
        <p:spPr>
          <a:xfrm>
            <a:off x="900150" y="228600"/>
            <a:ext cx="7343700" cy="10050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800">
                <a:latin typeface="Abril Fatface"/>
                <a:ea typeface="Abril Fatface"/>
                <a:cs typeface="Abril Fatface"/>
                <a:sym typeface="Abril Fatface"/>
              </a:rPr>
              <a:t>I will be taking the following Statewide Assessments</a:t>
            </a:r>
            <a:endParaRPr sz="3800">
              <a:latin typeface="Abril Fatface"/>
              <a:ea typeface="Abril Fatface"/>
              <a:cs typeface="Abril Fatface"/>
              <a:sym typeface="Abril Fatface"/>
            </a:endParaRPr>
          </a:p>
        </p:txBody>
      </p:sp>
      <p:sp>
        <p:nvSpPr>
          <p:cNvPr id="268" name="Google Shape;268;p47"/>
          <p:cNvSpPr txBox="1">
            <a:spLocks noGrp="1"/>
          </p:cNvSpPr>
          <p:nvPr>
            <p:ph type="body" idx="1"/>
          </p:nvPr>
        </p:nvSpPr>
        <p:spPr>
          <a:xfrm>
            <a:off x="274800" y="2107155"/>
            <a:ext cx="8594400" cy="4119600"/>
          </a:xfrm>
          <a:prstGeom prst="rect">
            <a:avLst/>
          </a:prstGeom>
          <a:noFill/>
          <a:ln>
            <a:noFill/>
          </a:ln>
        </p:spPr>
        <p:txBody>
          <a:bodyPr spcFirstLastPara="1" wrap="square" lIns="91425" tIns="45700" rIns="91425" bIns="45700" anchor="t" anchorCtr="0">
            <a:noAutofit/>
          </a:bodyPr>
          <a:lstStyle/>
          <a:p>
            <a:pPr marL="457200" lvl="0" indent="-297180" algn="l" rtl="0">
              <a:lnSpc>
                <a:spcPct val="115000"/>
              </a:lnSpc>
              <a:spcBef>
                <a:spcPts val="640"/>
              </a:spcBef>
              <a:spcAft>
                <a:spcPts val="0"/>
              </a:spcAft>
              <a:buSzPts val="1080"/>
              <a:buChar char="●"/>
            </a:pPr>
            <a:r>
              <a:rPr lang="en-US"/>
              <a:t>Assessment: List subject areas, designated supports (Forward Exam only) and allowable accommodations</a:t>
            </a:r>
            <a:endParaRPr/>
          </a:p>
          <a:p>
            <a:pPr marL="0" lvl="0" indent="0" algn="l" rtl="0">
              <a:lnSpc>
                <a:spcPct val="115000"/>
              </a:lnSpc>
              <a:spcBef>
                <a:spcPts val="640"/>
              </a:spcBef>
              <a:spcAft>
                <a:spcPts val="0"/>
              </a:spcAft>
              <a:buSzPts val="1920"/>
              <a:buNone/>
            </a:pPr>
            <a:endParaRPr/>
          </a:p>
          <a:p>
            <a:pPr marL="0" lvl="0" indent="0" algn="l" rtl="0">
              <a:lnSpc>
                <a:spcPct val="115000"/>
              </a:lnSpc>
              <a:spcBef>
                <a:spcPts val="640"/>
              </a:spcBef>
              <a:spcAft>
                <a:spcPts val="0"/>
              </a:spcAft>
              <a:buSzPts val="1080"/>
              <a:buNone/>
            </a:pPr>
            <a:endParaRPr/>
          </a:p>
          <a:p>
            <a:pPr marL="342900" lvl="0" indent="-220980" algn="l" rtl="0">
              <a:lnSpc>
                <a:spcPct val="115000"/>
              </a:lnSpc>
              <a:spcBef>
                <a:spcPts val="640"/>
              </a:spcBef>
              <a:spcAft>
                <a:spcPts val="0"/>
              </a:spcAft>
              <a:buSzPts val="1920"/>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8"/>
          <p:cNvSpPr txBox="1">
            <a:spLocks noGrp="1"/>
          </p:cNvSpPr>
          <p:nvPr>
            <p:ph type="title"/>
          </p:nvPr>
        </p:nvSpPr>
        <p:spPr>
          <a:xfrm>
            <a:off x="900150" y="228600"/>
            <a:ext cx="7343700" cy="10050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endParaRPr sz="3800">
              <a:latin typeface="Abril Fatface"/>
              <a:ea typeface="Abril Fatface"/>
              <a:cs typeface="Abril Fatface"/>
              <a:sym typeface="Abril Fatface"/>
            </a:endParaRPr>
          </a:p>
          <a:p>
            <a:pPr marL="0" lvl="0" indent="0" algn="ctr" rtl="0">
              <a:lnSpc>
                <a:spcPct val="100000"/>
              </a:lnSpc>
              <a:spcBef>
                <a:spcPts val="0"/>
              </a:spcBef>
              <a:spcAft>
                <a:spcPts val="0"/>
              </a:spcAft>
              <a:buSzPts val="2800"/>
              <a:buNone/>
            </a:pPr>
            <a:r>
              <a:rPr lang="en-US" sz="3800">
                <a:latin typeface="Abril Fatface"/>
                <a:ea typeface="Abril Fatface"/>
                <a:cs typeface="Abril Fatface"/>
                <a:sym typeface="Abril Fatface"/>
              </a:rPr>
              <a:t>Additional Information</a:t>
            </a:r>
            <a:endParaRPr sz="3800">
              <a:latin typeface="Abril Fatface"/>
              <a:ea typeface="Abril Fatface"/>
              <a:cs typeface="Abril Fatface"/>
              <a:sym typeface="Abril Fatface"/>
            </a:endParaRPr>
          </a:p>
        </p:txBody>
      </p:sp>
      <p:sp>
        <p:nvSpPr>
          <p:cNvPr id="274" name="Google Shape;274;p48"/>
          <p:cNvSpPr txBox="1">
            <a:spLocks noGrp="1"/>
          </p:cNvSpPr>
          <p:nvPr>
            <p:ph type="body" idx="1"/>
          </p:nvPr>
        </p:nvSpPr>
        <p:spPr>
          <a:xfrm>
            <a:off x="328810" y="2107155"/>
            <a:ext cx="8594400" cy="4119600"/>
          </a:xfrm>
          <a:prstGeom prst="rect">
            <a:avLst/>
          </a:prstGeom>
          <a:noFill/>
          <a:ln>
            <a:noFill/>
          </a:ln>
        </p:spPr>
        <p:txBody>
          <a:bodyPr spcFirstLastPara="1" wrap="square" lIns="91425" tIns="45700" rIns="91425" bIns="45700" anchor="t" anchorCtr="0">
            <a:noAutofit/>
          </a:bodyPr>
          <a:lstStyle/>
          <a:p>
            <a:pPr marL="457200" lvl="0" indent="0" algn="l" rtl="0">
              <a:lnSpc>
                <a:spcPct val="115000"/>
              </a:lnSpc>
              <a:spcBef>
                <a:spcPts val="640"/>
              </a:spcBef>
              <a:spcAft>
                <a:spcPts val="0"/>
              </a:spcAft>
              <a:buSzPts val="1080"/>
              <a:buNone/>
            </a:pPr>
            <a:r>
              <a:rPr lang="en-US"/>
              <a:t>My new IEP will start ______ at ___________ School.</a:t>
            </a:r>
            <a:endParaRPr/>
          </a:p>
          <a:p>
            <a:pPr marL="0" lvl="0" indent="0" algn="l" rtl="0">
              <a:lnSpc>
                <a:spcPct val="115000"/>
              </a:lnSpc>
              <a:spcBef>
                <a:spcPts val="640"/>
              </a:spcBef>
              <a:spcAft>
                <a:spcPts val="0"/>
              </a:spcAft>
              <a:buSzPts val="1920"/>
              <a:buNone/>
            </a:pPr>
            <a:endParaRPr/>
          </a:p>
          <a:p>
            <a:pPr marL="0" lvl="0" indent="0" algn="l" rtl="0">
              <a:lnSpc>
                <a:spcPct val="115000"/>
              </a:lnSpc>
              <a:spcBef>
                <a:spcPts val="640"/>
              </a:spcBef>
              <a:spcAft>
                <a:spcPts val="0"/>
              </a:spcAft>
              <a:buSzPts val="1080"/>
              <a:buNone/>
            </a:pPr>
            <a:endParaRPr/>
          </a:p>
          <a:p>
            <a:pPr marL="342900" lvl="0" indent="-220980" algn="l" rtl="0">
              <a:lnSpc>
                <a:spcPct val="115000"/>
              </a:lnSpc>
              <a:spcBef>
                <a:spcPts val="640"/>
              </a:spcBef>
              <a:spcAft>
                <a:spcPts val="0"/>
              </a:spcAft>
              <a:buSzPts val="1920"/>
              <a:buNone/>
            </a:pP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9"/>
          <p:cNvSpPr txBox="1">
            <a:spLocks noGrp="1"/>
          </p:cNvSpPr>
          <p:nvPr>
            <p:ph type="title"/>
          </p:nvPr>
        </p:nvSpPr>
        <p:spPr>
          <a:xfrm>
            <a:off x="810625" y="2322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a:latin typeface="Abril Fatface"/>
                <a:ea typeface="Abril Fatface"/>
                <a:cs typeface="Abril Fatface"/>
                <a:sym typeface="Abril Fatface"/>
              </a:rPr>
              <a:t>My Plans for the Future (Transition) Include…</a:t>
            </a:r>
            <a:endParaRPr/>
          </a:p>
        </p:txBody>
      </p:sp>
      <p:sp>
        <p:nvSpPr>
          <p:cNvPr id="280" name="Google Shape;280;p49"/>
          <p:cNvSpPr txBox="1">
            <a:spLocks noGrp="1"/>
          </p:cNvSpPr>
          <p:nvPr>
            <p:ph type="body" idx="1"/>
          </p:nvPr>
        </p:nvSpPr>
        <p:spPr>
          <a:xfrm>
            <a:off x="685800" y="2017713"/>
            <a:ext cx="7772400" cy="4114800"/>
          </a:xfrm>
          <a:prstGeom prst="rect">
            <a:avLst/>
          </a:prstGeom>
          <a:noFill/>
          <a:ln>
            <a:noFill/>
          </a:ln>
        </p:spPr>
        <p:txBody>
          <a:bodyPr spcFirstLastPara="1" wrap="square" lIns="91425" tIns="45700" rIns="91425" bIns="45700" anchor="t" anchorCtr="0">
            <a:noAutofit/>
          </a:bodyPr>
          <a:lstStyle/>
          <a:p>
            <a:pPr marL="342900" lvl="0" indent="-220980" algn="l" rtl="0">
              <a:lnSpc>
                <a:spcPct val="115000"/>
              </a:lnSpc>
              <a:spcBef>
                <a:spcPts val="0"/>
              </a:spcBef>
              <a:spcAft>
                <a:spcPts val="0"/>
              </a:spcAft>
              <a:buSzPts val="1920"/>
              <a:buNone/>
            </a:pPr>
            <a:r>
              <a:rPr lang="en-US"/>
              <a:t>*Complete if applicable*</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50"/>
          <p:cNvSpPr txBox="1">
            <a:spLocks noGrp="1"/>
          </p:cNvSpPr>
          <p:nvPr>
            <p:ph type="title"/>
          </p:nvPr>
        </p:nvSpPr>
        <p:spPr>
          <a:xfrm>
            <a:off x="900112"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a:solidFill>
                  <a:srgbClr val="0000FF"/>
                </a:solidFill>
                <a:latin typeface="Abril Fatface"/>
                <a:ea typeface="Abril Fatface"/>
                <a:cs typeface="Abril Fatface"/>
                <a:sym typeface="Abril Fatface"/>
              </a:rPr>
              <a:t>I’m glad you came!</a:t>
            </a:r>
            <a:endParaRPr/>
          </a:p>
        </p:txBody>
      </p:sp>
      <p:sp>
        <p:nvSpPr>
          <p:cNvPr id="286" name="Google Shape;286;p50"/>
          <p:cNvSpPr/>
          <p:nvPr/>
        </p:nvSpPr>
        <p:spPr>
          <a:xfrm>
            <a:off x="2359818" y="3505200"/>
            <a:ext cx="4424366" cy="2019301"/>
          </a:xfrm>
          <a:prstGeom prst="rect">
            <a:avLst/>
          </a:prstGeom>
        </p:spPr>
        <p:txBody>
          <a:bodyPr>
            <a:prstTxWarp prst="textPlain">
              <a:avLst/>
            </a:prstTxWarp>
          </a:bodyPr>
          <a:lstStyle/>
          <a:p>
            <a:pPr lvl="0" algn="ctr"/>
            <a:r>
              <a:rPr b="0" i="0">
                <a:ln w="12700" cap="flat" cmpd="sng">
                  <a:solidFill>
                    <a:srgbClr val="EAEAEA"/>
                  </a:solidFill>
                  <a:prstDash val="solid"/>
                  <a:round/>
                  <a:headEnd type="none" w="sm" len="sm"/>
                  <a:tailEnd type="none" w="sm" len="sm"/>
                </a:ln>
                <a:solidFill>
                  <a:schemeClr val="dk1"/>
                </a:solidFill>
                <a:latin typeface="Arial"/>
              </a:rPr>
              <a:t>Thanks!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51"/>
          <p:cNvSpPr txBox="1">
            <a:spLocks noGrp="1"/>
          </p:cNvSpPr>
          <p:nvPr>
            <p:ph type="title"/>
          </p:nvPr>
        </p:nvSpPr>
        <p:spPr>
          <a:xfrm>
            <a:off x="900112"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1100"/>
              <a:buFont typeface="Arial"/>
              <a:buNone/>
            </a:pPr>
            <a:r>
              <a:rPr lang="en-US" sz="4800"/>
              <a:t>Additional Resources</a:t>
            </a:r>
            <a:endParaRPr/>
          </a:p>
        </p:txBody>
      </p:sp>
      <p:sp>
        <p:nvSpPr>
          <p:cNvPr id="292" name="Google Shape;292;p51"/>
          <p:cNvSpPr txBox="1"/>
          <p:nvPr/>
        </p:nvSpPr>
        <p:spPr>
          <a:xfrm>
            <a:off x="859500" y="2184525"/>
            <a:ext cx="7619400" cy="42258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360"/>
              </a:spcBef>
              <a:spcAft>
                <a:spcPts val="0"/>
              </a:spcAft>
              <a:buClr>
                <a:schemeClr val="dk1"/>
              </a:buClr>
              <a:buSzPts val="1100"/>
              <a:buFont typeface="Arial"/>
              <a:buNone/>
            </a:pPr>
            <a:r>
              <a:rPr lang="en-US" sz="2200">
                <a:solidFill>
                  <a:schemeClr val="dk2"/>
                </a:solidFill>
              </a:rPr>
              <a:t>This template was created based off of resources from the “I’m Determined” website. Click the link below for more great resources! </a:t>
            </a:r>
            <a:endParaRPr sz="2200">
              <a:solidFill>
                <a:schemeClr val="dk2"/>
              </a:solidFill>
            </a:endParaRPr>
          </a:p>
          <a:p>
            <a:pPr marL="0" lvl="0" indent="0" algn="ctr" rtl="0">
              <a:lnSpc>
                <a:spcPct val="115000"/>
              </a:lnSpc>
              <a:spcBef>
                <a:spcPts val="360"/>
              </a:spcBef>
              <a:spcAft>
                <a:spcPts val="0"/>
              </a:spcAft>
              <a:buClr>
                <a:schemeClr val="dk1"/>
              </a:buClr>
              <a:buSzPts val="1100"/>
              <a:buFont typeface="Arial"/>
              <a:buNone/>
            </a:pPr>
            <a:r>
              <a:rPr lang="en-US" sz="3200" u="sng">
                <a:solidFill>
                  <a:schemeClr val="accent5"/>
                </a:solidFill>
                <a:hlinkClick r:id="rId3"/>
              </a:rPr>
              <a:t>https://www.imdetermined.org</a:t>
            </a:r>
            <a:endParaRPr sz="3200">
              <a:solidFill>
                <a:schemeClr val="dk2"/>
              </a:solidFill>
            </a:endParaRPr>
          </a:p>
          <a:p>
            <a:pPr marL="0" lvl="0" indent="0" algn="ctr" rtl="0">
              <a:lnSpc>
                <a:spcPct val="115000"/>
              </a:lnSpc>
              <a:spcBef>
                <a:spcPts val="360"/>
              </a:spcBef>
              <a:spcAft>
                <a:spcPts val="0"/>
              </a:spcAft>
              <a:buClr>
                <a:schemeClr val="dk1"/>
              </a:buClr>
              <a:buSzPts val="1100"/>
              <a:buFont typeface="Arial"/>
              <a:buNone/>
            </a:pPr>
            <a:r>
              <a:rPr lang="en-US" sz="2200">
                <a:solidFill>
                  <a:schemeClr val="dk2"/>
                </a:solidFill>
              </a:rPr>
              <a:t>Additional Resources for IEP Development can be Found at WI DPI CCR IEP Learning Resources Web Page</a:t>
            </a:r>
            <a:endParaRPr sz="2200">
              <a:solidFill>
                <a:schemeClr val="dk2"/>
              </a:solidFill>
            </a:endParaRPr>
          </a:p>
          <a:p>
            <a:pPr marL="0" lvl="0" indent="0" algn="ctr" rtl="0">
              <a:lnSpc>
                <a:spcPct val="115000"/>
              </a:lnSpc>
              <a:spcBef>
                <a:spcPts val="360"/>
              </a:spcBef>
              <a:spcAft>
                <a:spcPts val="0"/>
              </a:spcAft>
              <a:buClr>
                <a:schemeClr val="dk1"/>
              </a:buClr>
              <a:buSzPts val="1100"/>
              <a:buFont typeface="Arial"/>
              <a:buNone/>
            </a:pPr>
            <a:r>
              <a:rPr lang="en-US" sz="3200" u="sng">
                <a:solidFill>
                  <a:schemeClr val="hlink"/>
                </a:solidFill>
                <a:hlinkClick r:id="rId4"/>
              </a:rPr>
              <a:t>https://dpi.wi.gov/sped/college-and-career-ready-ieps/learning-resources</a:t>
            </a:r>
            <a:endParaRPr sz="32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900112" y="304800"/>
            <a:ext cx="7343700" cy="11574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a:latin typeface="Abril Fatface"/>
                <a:ea typeface="Abril Fatface"/>
                <a:cs typeface="Abril Fatface"/>
                <a:sym typeface="Abril Fatface"/>
              </a:rPr>
              <a:t>I’m Here Because…</a:t>
            </a:r>
            <a:endParaRPr/>
          </a:p>
        </p:txBody>
      </p:sp>
      <p:sp>
        <p:nvSpPr>
          <p:cNvPr id="85" name="Google Shape;85;p17"/>
          <p:cNvSpPr txBox="1">
            <a:spLocks noGrp="1"/>
          </p:cNvSpPr>
          <p:nvPr>
            <p:ph type="body" idx="1"/>
          </p:nvPr>
        </p:nvSpPr>
        <p:spPr>
          <a:xfrm>
            <a:off x="685800" y="2017713"/>
            <a:ext cx="7772400" cy="4114800"/>
          </a:xfrm>
          <a:prstGeom prst="rect">
            <a:avLst/>
          </a:prstGeom>
          <a:noFill/>
          <a:ln>
            <a:noFill/>
          </a:ln>
        </p:spPr>
        <p:txBody>
          <a:bodyPr spcFirstLastPara="1" wrap="square" lIns="91425" tIns="45700" rIns="91425" bIns="45700" anchor="t" anchorCtr="0">
            <a:noAutofit/>
          </a:bodyPr>
          <a:lstStyle/>
          <a:p>
            <a:pPr marL="342900" lvl="0" indent="-220980" algn="l" rtl="0">
              <a:lnSpc>
                <a:spcPct val="115000"/>
              </a:lnSpc>
              <a:spcBef>
                <a:spcPts val="0"/>
              </a:spcBef>
              <a:spcAft>
                <a:spcPts val="0"/>
              </a:spcAft>
              <a:buSzPts val="1920"/>
              <a:buNone/>
            </a:pPr>
            <a:endParaRPr/>
          </a:p>
        </p:txBody>
      </p:sp>
      <p:sp>
        <p:nvSpPr>
          <p:cNvPr id="86" name="Google Shape;86;p17"/>
          <p:cNvSpPr txBox="1"/>
          <p:nvPr/>
        </p:nvSpPr>
        <p:spPr>
          <a:xfrm rot="-742144">
            <a:off x="1293813" y="4418013"/>
            <a:ext cx="1828800" cy="3667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900112" y="228600"/>
            <a:ext cx="7343700" cy="9906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600">
                <a:latin typeface="Abril Fatface"/>
                <a:ea typeface="Abril Fatface"/>
                <a:cs typeface="Abril Fatface"/>
                <a:sym typeface="Abril Fatface"/>
              </a:rPr>
              <a:t>About Me </a:t>
            </a:r>
            <a:endParaRPr sz="3600">
              <a:latin typeface="Abril Fatface"/>
              <a:ea typeface="Abril Fatface"/>
              <a:cs typeface="Abril Fatface"/>
              <a:sym typeface="Abril Fatface"/>
            </a:endParaRPr>
          </a:p>
        </p:txBody>
      </p:sp>
      <p:sp>
        <p:nvSpPr>
          <p:cNvPr id="92" name="Google Shape;92;p18"/>
          <p:cNvSpPr txBox="1">
            <a:spLocks noGrp="1"/>
          </p:cNvSpPr>
          <p:nvPr>
            <p:ph type="body" idx="1"/>
          </p:nvPr>
        </p:nvSpPr>
        <p:spPr>
          <a:xfrm>
            <a:off x="609600" y="2057400"/>
            <a:ext cx="8229600" cy="4525963"/>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920"/>
              <a:buFont typeface="Comic Sans MS"/>
              <a:buNone/>
            </a:pPr>
            <a:r>
              <a:rPr lang="en-US"/>
              <a:t>I describe myself as . . .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900112" y="304800"/>
            <a:ext cx="7343700" cy="11574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a:latin typeface="Abril Fatface"/>
                <a:ea typeface="Abril Fatface"/>
                <a:cs typeface="Abril Fatface"/>
                <a:sym typeface="Abril Fatface"/>
              </a:rPr>
              <a:t>The things my teacher notices about me…</a:t>
            </a:r>
            <a:endParaRPr>
              <a:latin typeface="Abril Fatface"/>
              <a:ea typeface="Abril Fatface"/>
              <a:cs typeface="Abril Fatface"/>
              <a:sym typeface="Abril Fatface"/>
            </a:endParaRPr>
          </a:p>
        </p:txBody>
      </p:sp>
      <p:sp>
        <p:nvSpPr>
          <p:cNvPr id="98" name="Google Shape;98;p19"/>
          <p:cNvSpPr txBox="1">
            <a:spLocks noGrp="1"/>
          </p:cNvSpPr>
          <p:nvPr>
            <p:ph type="body" idx="1"/>
          </p:nvPr>
        </p:nvSpPr>
        <p:spPr>
          <a:xfrm>
            <a:off x="685800" y="2017713"/>
            <a:ext cx="7772400" cy="4114800"/>
          </a:xfrm>
          <a:prstGeom prst="rect">
            <a:avLst/>
          </a:prstGeom>
          <a:noFill/>
          <a:ln>
            <a:noFill/>
          </a:ln>
        </p:spPr>
        <p:txBody>
          <a:bodyPr spcFirstLastPara="1" wrap="square" lIns="91425" tIns="45700" rIns="91425" bIns="45700" anchor="t" anchorCtr="0">
            <a:noAutofit/>
          </a:bodyPr>
          <a:lstStyle/>
          <a:p>
            <a:pPr marL="342900" lvl="0" indent="-220980" algn="l" rtl="0">
              <a:lnSpc>
                <a:spcPct val="115000"/>
              </a:lnSpc>
              <a:spcBef>
                <a:spcPts val="0"/>
              </a:spcBef>
              <a:spcAft>
                <a:spcPts val="0"/>
              </a:spcAft>
              <a:buSzPts val="1920"/>
              <a:buNone/>
            </a:pPr>
            <a:endParaRPr/>
          </a:p>
        </p:txBody>
      </p:sp>
      <p:sp>
        <p:nvSpPr>
          <p:cNvPr id="99" name="Google Shape;99;p19"/>
          <p:cNvSpPr txBox="1"/>
          <p:nvPr/>
        </p:nvSpPr>
        <p:spPr>
          <a:xfrm rot="-742144">
            <a:off x="1293813" y="4418013"/>
            <a:ext cx="1828800" cy="3667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900112" y="228600"/>
            <a:ext cx="7343700" cy="10050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a:latin typeface="Abril Fatface"/>
                <a:ea typeface="Abril Fatface"/>
                <a:cs typeface="Abril Fatface"/>
                <a:sym typeface="Abril Fatface"/>
              </a:rPr>
              <a:t>These are My Strengths!</a:t>
            </a:r>
            <a:endParaRPr/>
          </a:p>
        </p:txBody>
      </p:sp>
      <p:sp>
        <p:nvSpPr>
          <p:cNvPr id="105" name="Google Shape;105;p20"/>
          <p:cNvSpPr txBox="1">
            <a:spLocks noGrp="1"/>
          </p:cNvSpPr>
          <p:nvPr>
            <p:ph type="body" idx="1"/>
          </p:nvPr>
        </p:nvSpPr>
        <p:spPr>
          <a:xfrm>
            <a:off x="685800" y="2209800"/>
            <a:ext cx="7772400" cy="4114800"/>
          </a:xfrm>
          <a:prstGeom prst="rect">
            <a:avLst/>
          </a:prstGeom>
          <a:noFill/>
          <a:ln>
            <a:noFill/>
          </a:ln>
        </p:spPr>
        <p:txBody>
          <a:bodyPr spcFirstLastPara="1" wrap="square" lIns="91425" tIns="45700" rIns="91425" bIns="45700" anchor="t" anchorCtr="0">
            <a:noAutofit/>
          </a:bodyPr>
          <a:lstStyle/>
          <a:p>
            <a:pPr marL="457200" lvl="0" indent="0" algn="l" rtl="0">
              <a:lnSpc>
                <a:spcPct val="115000"/>
              </a:lnSpc>
              <a:spcBef>
                <a:spcPts val="0"/>
              </a:spcBef>
              <a:spcAft>
                <a:spcPts val="0"/>
              </a:spcAft>
              <a:buSzPts val="1080"/>
              <a:buNone/>
            </a:pPr>
            <a:r>
              <a:rPr lang="en-US"/>
              <a:t>I’m good at….</a:t>
            </a:r>
            <a:endParaRPr/>
          </a:p>
          <a:p>
            <a:pPr marL="457200" lvl="0" indent="0" algn="l" rtl="0">
              <a:lnSpc>
                <a:spcPct val="115000"/>
              </a:lnSpc>
              <a:spcBef>
                <a:spcPts val="0"/>
              </a:spcBef>
              <a:spcAft>
                <a:spcPts val="0"/>
              </a:spcAft>
              <a:buSzPts val="1080"/>
              <a:buNone/>
            </a:pPr>
            <a:endParaRPr/>
          </a:p>
          <a:p>
            <a:pPr marL="457200" lvl="0" indent="0" algn="l" rtl="0">
              <a:lnSpc>
                <a:spcPct val="115000"/>
              </a:lnSpc>
              <a:spcBef>
                <a:spcPts val="0"/>
              </a:spcBef>
              <a:spcAft>
                <a:spcPts val="0"/>
              </a:spcAft>
              <a:buSzPts val="1080"/>
              <a:buNone/>
            </a:pPr>
            <a:r>
              <a:rPr lang="en-US"/>
              <a:t>This is how my strengths support my success at school . . . </a:t>
            </a:r>
            <a:endParaRPr/>
          </a:p>
          <a:p>
            <a:pPr marL="457200" lvl="0" indent="0" algn="l" rtl="0">
              <a:lnSpc>
                <a:spcPct val="115000"/>
              </a:lnSpc>
              <a:spcBef>
                <a:spcPts val="0"/>
              </a:spcBef>
              <a:spcAft>
                <a:spcPts val="0"/>
              </a:spcAft>
              <a:buSzPts val="1080"/>
              <a:buNone/>
            </a:pPr>
            <a:endParaRPr/>
          </a:p>
          <a:p>
            <a:pPr marL="457200" lvl="0" indent="0" algn="l" rtl="0">
              <a:lnSpc>
                <a:spcPct val="115000"/>
              </a:lnSpc>
              <a:spcBef>
                <a:spcPts val="0"/>
              </a:spcBef>
              <a:spcAft>
                <a:spcPts val="0"/>
              </a:spcAft>
              <a:buSzPts val="1080"/>
              <a:buNone/>
            </a:pPr>
            <a:r>
              <a:rPr lang="en-US"/>
              <a:t>My parents think….</a:t>
            </a:r>
            <a:endParaRPr/>
          </a:p>
          <a:p>
            <a:pPr marL="457200" lvl="0" indent="0" algn="l" rtl="0">
              <a:lnSpc>
                <a:spcPct val="115000"/>
              </a:lnSpc>
              <a:spcBef>
                <a:spcPts val="0"/>
              </a:spcBef>
              <a:spcAft>
                <a:spcPts val="0"/>
              </a:spcAft>
              <a:buSzPts val="1080"/>
              <a:buNone/>
            </a:pPr>
            <a:endParaRPr/>
          </a:p>
          <a:p>
            <a:pPr marL="457200" lvl="0" indent="0" algn="l" rtl="0">
              <a:lnSpc>
                <a:spcPct val="115000"/>
              </a:lnSpc>
              <a:spcBef>
                <a:spcPts val="0"/>
              </a:spcBef>
              <a:spcAft>
                <a:spcPts val="0"/>
              </a:spcAft>
              <a:buSzPts val="1080"/>
              <a:buNone/>
            </a:pPr>
            <a:r>
              <a:rPr lang="en-US"/>
              <a:t>My teacher thinks….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900112"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600">
                <a:latin typeface="Abril Fatface"/>
                <a:ea typeface="Abril Fatface"/>
                <a:cs typeface="Abril Fatface"/>
                <a:sym typeface="Abril Fatface"/>
              </a:rPr>
              <a:t>I Learn Best When . . . </a:t>
            </a:r>
            <a:endParaRPr sz="3600">
              <a:latin typeface="Abril Fatface"/>
              <a:ea typeface="Abril Fatface"/>
              <a:cs typeface="Abril Fatface"/>
              <a:sym typeface="Abril Fatface"/>
            </a:endParaRPr>
          </a:p>
        </p:txBody>
      </p:sp>
      <p:sp>
        <p:nvSpPr>
          <p:cNvPr id="111" name="Google Shape;111;p21"/>
          <p:cNvSpPr txBox="1">
            <a:spLocks noGrp="1"/>
          </p:cNvSpPr>
          <p:nvPr>
            <p:ph type="body" idx="1"/>
          </p:nvPr>
        </p:nvSpPr>
        <p:spPr>
          <a:xfrm>
            <a:off x="685800" y="2017713"/>
            <a:ext cx="7772400" cy="4114800"/>
          </a:xfrm>
          <a:prstGeom prst="rect">
            <a:avLst/>
          </a:prstGeom>
          <a:noFill/>
          <a:ln>
            <a:noFill/>
          </a:ln>
        </p:spPr>
        <p:txBody>
          <a:bodyPr spcFirstLastPara="1" wrap="square" lIns="91425" tIns="45700" rIns="91425" bIns="45700" anchor="t" anchorCtr="0">
            <a:noAutofit/>
          </a:bodyPr>
          <a:lstStyle/>
          <a:p>
            <a:pPr marL="342900" lvl="0" indent="-220980" algn="l" rtl="0">
              <a:lnSpc>
                <a:spcPct val="115000"/>
              </a:lnSpc>
              <a:spcBef>
                <a:spcPts val="0"/>
              </a:spcBef>
              <a:spcAft>
                <a:spcPts val="0"/>
              </a:spcAft>
              <a:buSzPts val="192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900112" y="214313"/>
            <a:ext cx="7343700" cy="1462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2800"/>
              <a:buNone/>
            </a:pPr>
            <a:r>
              <a:rPr lang="en-US" sz="3600" b="1"/>
              <a:t>My School Progress in Academics</a:t>
            </a:r>
            <a:endParaRPr sz="3600" b="1"/>
          </a:p>
        </p:txBody>
      </p:sp>
      <p:sp>
        <p:nvSpPr>
          <p:cNvPr id="117" name="Google Shape;117;p22"/>
          <p:cNvSpPr txBox="1">
            <a:spLocks noGrp="1"/>
          </p:cNvSpPr>
          <p:nvPr>
            <p:ph type="body" idx="1"/>
          </p:nvPr>
        </p:nvSpPr>
        <p:spPr>
          <a:xfrm>
            <a:off x="685800" y="2133600"/>
            <a:ext cx="7772400" cy="4114800"/>
          </a:xfrm>
          <a:prstGeom prst="rect">
            <a:avLst/>
          </a:prstGeom>
          <a:noFill/>
          <a:ln>
            <a:noFill/>
          </a:ln>
        </p:spPr>
        <p:txBody>
          <a:bodyPr spcFirstLastPara="1" wrap="square" lIns="91425" tIns="45700" rIns="91425" bIns="45700" anchor="t" anchorCtr="0">
            <a:noAutofit/>
          </a:bodyPr>
          <a:lstStyle/>
          <a:p>
            <a:pPr marL="342900" lvl="0" indent="0" algn="l" rtl="0">
              <a:lnSpc>
                <a:spcPct val="115000"/>
              </a:lnSpc>
              <a:spcBef>
                <a:spcPts val="0"/>
              </a:spcBef>
              <a:spcAft>
                <a:spcPts val="0"/>
              </a:spcAft>
              <a:buSzPts val="1080"/>
              <a:buNone/>
            </a:pPr>
            <a:r>
              <a:rPr lang="en-US"/>
              <a:t>*Compared to Grade Level Standards and Expectations*</a:t>
            </a:r>
            <a:endParaRPr/>
          </a:p>
          <a:p>
            <a:pPr marL="742950" lvl="1" indent="-337185" algn="l" rtl="0">
              <a:lnSpc>
                <a:spcPct val="115000"/>
              </a:lnSpc>
              <a:spcBef>
                <a:spcPts val="640"/>
              </a:spcBef>
              <a:spcAft>
                <a:spcPts val="0"/>
              </a:spcAft>
              <a:buClr>
                <a:srgbClr val="434343"/>
              </a:buClr>
              <a:buSzPts val="1800"/>
              <a:buChar char="○"/>
            </a:pPr>
            <a:r>
              <a:rPr lang="en-US" sz="1800">
                <a:solidFill>
                  <a:srgbClr val="434343"/>
                </a:solidFill>
              </a:rPr>
              <a:t>Math </a:t>
            </a:r>
            <a:endParaRPr sz="1800">
              <a:solidFill>
                <a:srgbClr val="434343"/>
              </a:solidFill>
            </a:endParaRPr>
          </a:p>
          <a:p>
            <a:pPr marL="742950" lvl="1" indent="-337185" algn="l" rtl="0">
              <a:lnSpc>
                <a:spcPct val="115000"/>
              </a:lnSpc>
              <a:spcBef>
                <a:spcPts val="640"/>
              </a:spcBef>
              <a:spcAft>
                <a:spcPts val="0"/>
              </a:spcAft>
              <a:buClr>
                <a:srgbClr val="434343"/>
              </a:buClr>
              <a:buSzPts val="1800"/>
              <a:buChar char="○"/>
            </a:pPr>
            <a:r>
              <a:rPr lang="en-US" sz="1800">
                <a:solidFill>
                  <a:srgbClr val="434343"/>
                </a:solidFill>
              </a:rPr>
              <a:t>Reading</a:t>
            </a:r>
            <a:endParaRPr sz="1800">
              <a:solidFill>
                <a:srgbClr val="434343"/>
              </a:solidFill>
            </a:endParaRPr>
          </a:p>
          <a:p>
            <a:pPr marL="742950" lvl="1" indent="-337185" algn="l" rtl="0">
              <a:lnSpc>
                <a:spcPct val="115000"/>
              </a:lnSpc>
              <a:spcBef>
                <a:spcPts val="640"/>
              </a:spcBef>
              <a:spcAft>
                <a:spcPts val="0"/>
              </a:spcAft>
              <a:buClr>
                <a:srgbClr val="434343"/>
              </a:buClr>
              <a:buSzPts val="1800"/>
              <a:buChar char="○"/>
            </a:pPr>
            <a:r>
              <a:rPr lang="en-US" sz="1800">
                <a:solidFill>
                  <a:srgbClr val="434343"/>
                </a:solidFill>
              </a:rPr>
              <a:t>(Other Content Areas)</a:t>
            </a:r>
            <a:endParaRPr sz="1800">
              <a:solidFill>
                <a:srgbClr val="434343"/>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2309</Words>
  <Application>Microsoft Office PowerPoint</Application>
  <PresentationFormat>On-screen Show (4:3)</PresentationFormat>
  <Paragraphs>223</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Abril Fatface</vt:lpstr>
      <vt:lpstr>Arial</vt:lpstr>
      <vt:lpstr>Balthazar</vt:lpstr>
      <vt:lpstr>Comic Sans MS</vt:lpstr>
      <vt:lpstr>Simple Light</vt:lpstr>
      <vt:lpstr>Using This Slide Deck See Speaker Notes Updated 04-22-2020</vt:lpstr>
      <vt:lpstr>Welcome to My IEP Meeting</vt:lpstr>
      <vt:lpstr>Invited Guests</vt:lpstr>
      <vt:lpstr>I’m Here Because…</vt:lpstr>
      <vt:lpstr>About Me </vt:lpstr>
      <vt:lpstr>The things my teacher notices about me…</vt:lpstr>
      <vt:lpstr>These are My Strengths!</vt:lpstr>
      <vt:lpstr>I Learn Best When . . . </vt:lpstr>
      <vt:lpstr>My School Progress in Academics</vt:lpstr>
      <vt:lpstr>My School Progress- Functional Performance</vt:lpstr>
      <vt:lpstr>My School and Educational Progress- In Other Areas</vt:lpstr>
      <vt:lpstr>The Results of My Most Recent Statewide Testing…</vt:lpstr>
      <vt:lpstr>The Results of My Most Recent District-Wide Testing…</vt:lpstr>
      <vt:lpstr>Other data and information</vt:lpstr>
      <vt:lpstr>My School Behavior is…</vt:lpstr>
      <vt:lpstr>These are the Positive Ways that You can Help Me…</vt:lpstr>
      <vt:lpstr>These are the Assistive Technology tools that can Help Me…</vt:lpstr>
      <vt:lpstr>My participation in the Regular Education Classroom</vt:lpstr>
      <vt:lpstr>These are the Concerns that My Parents Have about my Education…</vt:lpstr>
      <vt:lpstr>This is how My Disability (Challenges) affects Me in the Classroom and in school (functioning)…</vt:lpstr>
      <vt:lpstr>This is how My Disability (Challenges) affects Me in the Classroom and in life (functioning)…</vt:lpstr>
      <vt:lpstr>This is how My Disability (Challenges) affect Me in the Classroom and in life (functioning)…</vt:lpstr>
      <vt:lpstr>This is how My Disability (Challenges) affect Me in the Classroom and in life (functioning)…</vt:lpstr>
      <vt:lpstr>This is how my family, teachers, and service providers stay in touch, help my family help me, and support each other</vt:lpstr>
      <vt:lpstr>Annual Review of Goals </vt:lpstr>
      <vt:lpstr>My Education Goals Are…</vt:lpstr>
      <vt:lpstr>My Educational Goals are…</vt:lpstr>
      <vt:lpstr>  My Educational Goals Are… </vt:lpstr>
      <vt:lpstr>This is How You Can Help Me… (Accommodations and/or Modifications)</vt:lpstr>
      <vt:lpstr>These are the Special Education Services that can Help Me…</vt:lpstr>
      <vt:lpstr>These are the Related Services that can Help Me…</vt:lpstr>
      <vt:lpstr>My Participation in Physical Education</vt:lpstr>
      <vt:lpstr>I will be taking the following District Wide Assessments</vt:lpstr>
      <vt:lpstr>I will be taking the following Statewide Assessments</vt:lpstr>
      <vt:lpstr> Additional Information</vt:lpstr>
      <vt:lpstr>My Plans for the Future (Transition) Include…</vt:lpstr>
      <vt:lpstr>I’m glad you came!</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Slide Deck See Speaker Notes Updated 04-22-2020</dc:title>
  <dc:creator>Parker, Daniel E.   DPI</dc:creator>
  <cp:lastModifiedBy>Parker, Daniel E.   DPI</cp:lastModifiedBy>
  <cp:revision>1</cp:revision>
  <dcterms:modified xsi:type="dcterms:W3CDTF">2020-04-24T20:20:56Z</dcterms:modified>
</cp:coreProperties>
</file>