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Lato" panose="020F0502020204030203" pitchFamily="34" charset="0"/>
      <p:regular r:id="rId27"/>
      <p:bold r:id="rId28"/>
      <p:italic r:id="rId29"/>
      <p:boldItalic r:id="rId30"/>
    </p:embeddedFont>
    <p:embeddedFont>
      <p:font typeface="Lato Black" panose="020F0A02020204030203" pitchFamily="34" charset="0"/>
      <p:bold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0">
          <p15:clr>
            <a:srgbClr val="A4A3A4"/>
          </p15:clr>
        </p15:guide>
        <p15:guide id="2" orient="horz" pos="2358">
          <p15:clr>
            <a:srgbClr val="A4A3A4"/>
          </p15:clr>
        </p15:guide>
        <p15:guide id="3" orient="horz" pos="2868">
          <p15:clr>
            <a:srgbClr val="A4A3A4"/>
          </p15:clr>
        </p15:guide>
        <p15:guide id="4" pos="2863">
          <p15:clr>
            <a:srgbClr val="A4A3A4"/>
          </p15:clr>
        </p15:guide>
        <p15:guide id="5" pos="28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5" d="100"/>
          <a:sy n="135" d="100"/>
        </p:scale>
        <p:origin x="846" y="108"/>
      </p:cViewPr>
      <p:guideLst>
        <p:guide pos="2880"/>
        <p:guide orient="horz" pos="2358"/>
        <p:guide orient="horz" pos="2868"/>
        <p:guide pos="2863"/>
        <p:guide pos="28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ocs.google.com/presentation/d/16KQlJvFWlz00lBrEXrRYG0g_npu_aao0/edit?usp=sharing&amp;ouid=116995755806512817473&amp;rtpof=true&amp;sd=true"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docs.google.com/document/d/1AkL_SHok-R7pm1QshaJBZO8WGgKgaBDp_2e0TgzZGhY/edit?usp=sharing"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ocs.google.com/presentation/d/16KQlJvFWlz00lBrEXrRYG0g_npu_aao0/edit?usp=sharing&amp;ouid=116995755806512817473&amp;rtpof=true&amp;sd=tru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n.wikipedia.org/wiki/5_Why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docs.google.com/document/d/1AkL_SHok-R7pm1QshaJBZO8WGgKgaBDp_2e0TgzZGhY/edit?usp=sharin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pi.wi.gov/cte/carl-perkins/grants/formula-grant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ocs.google.com/presentation/d/16KQlJvFWlz00lBrEXrRYG0g_npu_aao0/edit?usp=sharing&amp;ouid=116995755806512817473&amp;rtpof=true&amp;sd=tru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www.google.com/url?client=internal-element-cse&amp;cx=012012553761441775853:itqvwm_yb2u&amp;q=https://dpi.wi.gov/sites/default/files/imce/accountability/pdf/Guide_to_ESSA_Accountability_Report_2021_22.pdf&amp;sa=U&amp;ved=2ahUKEwjUuamD7ZD_AhVCtIkEHV4FAgMQFnoECAgQAQ&amp;usg=AOvVaw3lsYVYUsLGEPMoS4fARXeD" TargetMode="External"/><Relationship Id="rId3" Type="http://schemas.openxmlformats.org/officeDocument/2006/relationships/hyperlink" Target="https://docs.google.com/spreadsheets/d/1tukOwnJtUTZG5HY4o1Q2Yu5PdibiPKrb/edit?usp=sharing&amp;ouid=116995755806512817473&amp;rtpof=true&amp;sd=true" TargetMode="External"/><Relationship Id="rId7" Type="http://schemas.openxmlformats.org/officeDocument/2006/relationships/hyperlink" Target="https://apps2.dpi.wi.gov/essa/"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docs.google.com/presentation/d/16KQlJvFWlz00lBrEXrRYG0g_npu_aao0/edit?usp=sharing&amp;ouid=116995755806512817473&amp;rtpof=true&amp;sd=true" TargetMode="External"/><Relationship Id="rId5" Type="http://schemas.openxmlformats.org/officeDocument/2006/relationships/hyperlink" Target="https://dpi.wi.gov/cte/data/cteers/resources#:~:text=Perkins%20Accountability%20Indicators" TargetMode="External"/><Relationship Id="rId10" Type="http://schemas.openxmlformats.org/officeDocument/2006/relationships/hyperlink" Target="https://apps2.dpi.wi.gov/reportcards/" TargetMode="External"/><Relationship Id="rId4" Type="http://schemas.openxmlformats.org/officeDocument/2006/relationships/hyperlink" Target="https://docs.google.com/document/d/1AkL_SHok-R7pm1QshaJBZO8WGgKgaBDp_2e0TgzZGhY/edit?usp=sharing" TargetMode="External"/><Relationship Id="rId9" Type="http://schemas.openxmlformats.org/officeDocument/2006/relationships/hyperlink" Target="https://www.google.com/url?client=internal-element-cse&amp;cx=012012553761441775853:itqvwm_yb2u&amp;q=https://dpi.wi.gov/sites/default/files/imce/accountability/pdf/Report_Cards_and_Federal_ESSA_Accountability_Crosswalk_2022.pdf&amp;sa=U&amp;ved=2ahUKEwjUuamD7ZD_AhVCtIkEHV4FAgMQFnoECAkQAg&amp;usg=AOvVaw1JUV5fz4-7nQgh1_aWwIZr"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ocs.google.com/spreadsheets/d/1tukOwnJtUTZG5HY4o1Q2Yu5PdibiPKrb/edit?usp=sharing&amp;ouid=116995755806512817473&amp;rtpof=true&amp;sd=tru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 name="Google Shape;3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Chris</a:t>
            </a:r>
            <a:endParaRPr/>
          </a:p>
          <a:p>
            <a:pPr marL="0" lvl="0" indent="0" algn="l" rtl="0">
              <a:spcBef>
                <a:spcPts val="0"/>
              </a:spcBef>
              <a:spcAft>
                <a:spcPts val="0"/>
              </a:spcAft>
              <a:buNone/>
            </a:pPr>
            <a:r>
              <a:rPr lang="en-US"/>
              <a:t>Good Afternoon.</a:t>
            </a:r>
            <a:endParaRPr/>
          </a:p>
          <a:p>
            <a:pPr marL="0" lvl="0" indent="0" algn="l" rtl="0">
              <a:spcBef>
                <a:spcPts val="0"/>
              </a:spcBef>
              <a:spcAft>
                <a:spcPts val="0"/>
              </a:spcAft>
              <a:buNone/>
            </a:pPr>
            <a:r>
              <a:rPr lang="en-US"/>
              <a:t>Welcome to the webcast series on completing the CLNA for the upcoming two-year grant application cycle. Today’s topic focuses on doing your analysis of the Student Performance on Accountability Indicators. The Student Performance on Accountability Indicators is one of the focus areas of the assessment </a:t>
            </a:r>
            <a:r>
              <a:rPr lang="en-US" u="sng"/>
              <a:t>and</a:t>
            </a:r>
            <a:r>
              <a:rPr lang="en-US"/>
              <a:t> your Perkins grant application.</a:t>
            </a:r>
            <a:endParaRPr/>
          </a:p>
          <a:p>
            <a:pPr marL="0" lvl="0" indent="0" algn="l" rtl="0">
              <a:spcBef>
                <a:spcPts val="0"/>
              </a:spcBef>
              <a:spcAft>
                <a:spcPts val="0"/>
              </a:spcAft>
              <a:buNone/>
            </a:pPr>
            <a:endParaRPr/>
          </a:p>
          <a:p>
            <a:pPr marL="0" lvl="0" indent="0" algn="l" rtl="0">
              <a:spcBef>
                <a:spcPts val="0"/>
              </a:spcBef>
              <a:spcAft>
                <a:spcPts val="0"/>
              </a:spcAft>
              <a:buNone/>
            </a:pPr>
            <a:r>
              <a:rPr lang="en-US"/>
              <a:t>My name is Chris Lenske, I’m the grant specialist on the CTE Team. Joining me today is our data consultant Jessie Sloan.</a:t>
            </a:r>
            <a:endParaRPr/>
          </a:p>
        </p:txBody>
      </p:sp>
      <p:sp>
        <p:nvSpPr>
          <p:cNvPr id="38" name="Google Shape;3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26f2d3ac18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6f2d3ac18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This is how you access WISEdash for District, Snapshots&gt;Perkins dashboard. This past spring we had a refresh of the menu screen. The dashboard screens all stayed the same.</a:t>
            </a:r>
            <a:endParaRPr/>
          </a:p>
          <a:p>
            <a:pPr marL="0" lvl="0" indent="0" algn="l" rtl="0">
              <a:spcBef>
                <a:spcPts val="0"/>
              </a:spcBef>
              <a:spcAft>
                <a:spcPts val="0"/>
              </a:spcAft>
              <a:buNone/>
            </a:pPr>
            <a:endParaRPr/>
          </a:p>
          <a:p>
            <a:pPr marL="0" lvl="0" indent="0" algn="l" rtl="0">
              <a:spcBef>
                <a:spcPts val="0"/>
              </a:spcBef>
              <a:spcAft>
                <a:spcPts val="0"/>
              </a:spcAft>
              <a:buNone/>
            </a:pPr>
            <a:r>
              <a:rPr lang="en-US"/>
              <a:t>Follow the blue highlighted area to navigate to the Perkins dashboard. </a:t>
            </a:r>
            <a:endParaRPr/>
          </a:p>
          <a:p>
            <a:pPr marL="0" lvl="0" indent="0" algn="l" rtl="0">
              <a:spcBef>
                <a:spcPts val="0"/>
              </a:spcBef>
              <a:spcAft>
                <a:spcPts val="0"/>
              </a:spcAft>
              <a:buNone/>
            </a:pPr>
            <a:r>
              <a:rPr lang="en-US"/>
              <a:t>Also, notice all the Resources available to you in WISEdash for District.</a:t>
            </a:r>
            <a:endParaRPr/>
          </a:p>
        </p:txBody>
      </p:sp>
      <p:sp>
        <p:nvSpPr>
          <p:cNvPr id="107" name="Google Shape;107;g226f2d3ac18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49e210a45d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49e210a45d_0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US"/>
              <a:t>This is from the Perkins dashboard and I cursored </a:t>
            </a:r>
            <a:r>
              <a:rPr lang="en-US" u="sng"/>
              <a:t>down</a:t>
            </a:r>
            <a:r>
              <a:rPr lang="en-US"/>
              <a:t> to the “Purple” pivot table. I am using the “Purple” pivot table because we are working with the last Snapshot data from school year 2021-22. The first “green” pivot table is your current year, live data. Current year means 2022-23 or whatever current year we are in. Live data changes, until we have a December Snapshot. The purple pivot table always auto defaults on the last December Snapshot.</a:t>
            </a:r>
            <a:endParaRPr/>
          </a:p>
          <a:p>
            <a:pPr marL="0" lvl="0" indent="0" algn="l" rtl="0">
              <a:spcBef>
                <a:spcPts val="0"/>
              </a:spcBef>
              <a:spcAft>
                <a:spcPts val="0"/>
              </a:spcAft>
              <a:buNone/>
            </a:pPr>
            <a:r>
              <a:rPr lang="en-US"/>
              <a:t> </a:t>
            </a:r>
            <a:endParaRPr/>
          </a:p>
          <a:p>
            <a:pPr marL="0" lvl="0" indent="0" algn="l" rtl="0">
              <a:spcBef>
                <a:spcPts val="0"/>
              </a:spcBef>
              <a:spcAft>
                <a:spcPts val="0"/>
              </a:spcAft>
              <a:buNone/>
            </a:pPr>
            <a:r>
              <a:rPr lang="en-US"/>
              <a:t>In this example, I am looking at CTE Concentrators by Race and IAC Title for career pathways.</a:t>
            </a:r>
            <a:endParaRPr/>
          </a:p>
          <a:p>
            <a:pPr marL="0" lvl="0" indent="0" algn="l" rtl="0">
              <a:spcBef>
                <a:spcPts val="0"/>
              </a:spcBef>
              <a:spcAft>
                <a:spcPts val="0"/>
              </a:spcAft>
              <a:buNone/>
            </a:pPr>
            <a:r>
              <a:rPr lang="en-US"/>
              <a:t>IAC Title is your Career Pathways.</a:t>
            </a:r>
            <a:endParaRPr/>
          </a:p>
          <a:p>
            <a:pPr marL="0" lvl="0" indent="0" algn="l" rtl="0">
              <a:spcBef>
                <a:spcPts val="0"/>
              </a:spcBef>
              <a:spcAft>
                <a:spcPts val="0"/>
              </a:spcAft>
              <a:buNone/>
            </a:pPr>
            <a:r>
              <a:rPr lang="en-US"/>
              <a:t>If you use the Career Pathway crosstab, it will show Clusters. Schools are sending multiple IAC Titles in a Cluster. Thus, the cluster level may not show an accurate picture of the career pathways you are building and students are accessing.</a:t>
            </a:r>
            <a:endParaRPr/>
          </a:p>
          <a:p>
            <a:pPr marL="0" lvl="0" indent="0" algn="l" rtl="0">
              <a:spcBef>
                <a:spcPts val="0"/>
              </a:spcBef>
              <a:spcAft>
                <a:spcPts val="0"/>
              </a:spcAft>
              <a:buNone/>
            </a:pPr>
            <a:endParaRPr/>
          </a:p>
          <a:p>
            <a:pPr marL="0" lvl="0" indent="0" algn="l" rtl="0">
              <a:spcBef>
                <a:spcPts val="0"/>
              </a:spcBef>
              <a:spcAft>
                <a:spcPts val="0"/>
              </a:spcAft>
              <a:buNone/>
            </a:pPr>
            <a:r>
              <a:rPr lang="en-US"/>
              <a:t>On the left, I outline in red, other crosstabs of populations that you can add to the pivot table.</a:t>
            </a:r>
            <a:endParaRPr/>
          </a:p>
          <a:p>
            <a:pPr marL="0" lvl="0" indent="0" algn="l" rtl="0">
              <a:spcBef>
                <a:spcPts val="0"/>
              </a:spcBef>
              <a:spcAft>
                <a:spcPts val="0"/>
              </a:spcAft>
              <a:buNone/>
            </a:pPr>
            <a:endParaRPr/>
          </a:p>
          <a:p>
            <a:pPr marL="0" lvl="0" indent="0" algn="l" rtl="0">
              <a:spcBef>
                <a:spcPts val="0"/>
              </a:spcBef>
              <a:spcAft>
                <a:spcPts val="0"/>
              </a:spcAft>
              <a:buNone/>
            </a:pPr>
            <a:r>
              <a:rPr lang="en-US"/>
              <a:t>This picture is how I like to view columns and rows. You can change the crosstabs to fit your preferred view. Sometimes, I exchange the columns and rows pending on how many IAC Title (career pathways) I see and need them to fit on a single screen, without scrolling.</a:t>
            </a:r>
            <a:endParaRPr/>
          </a:p>
          <a:p>
            <a:pPr marL="0" lvl="0" indent="0" algn="l" rtl="0">
              <a:spcBef>
                <a:spcPts val="0"/>
              </a:spcBef>
              <a:spcAft>
                <a:spcPts val="0"/>
              </a:spcAft>
              <a:buNone/>
            </a:pPr>
            <a:endParaRPr/>
          </a:p>
        </p:txBody>
      </p:sp>
      <p:sp>
        <p:nvSpPr>
          <p:cNvPr id="115" name="Google Shape;115;g249e210a45d_0_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49e210a45d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49e210a45d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next 2 slides are to assist you with ACT Statewide results.</a:t>
            </a:r>
            <a:endParaRPr/>
          </a:p>
          <a:p>
            <a:pPr marL="0" lvl="0" indent="0" algn="l" rtl="0">
              <a:spcBef>
                <a:spcPts val="0"/>
              </a:spcBef>
              <a:spcAft>
                <a:spcPts val="0"/>
              </a:spcAft>
              <a:buNone/>
            </a:pPr>
            <a:endParaRPr/>
          </a:p>
          <a:p>
            <a:pPr marL="0" lvl="0" indent="0" algn="l" rtl="0">
              <a:spcBef>
                <a:spcPts val="0"/>
              </a:spcBef>
              <a:spcAft>
                <a:spcPts val="0"/>
              </a:spcAft>
              <a:buNone/>
            </a:pPr>
            <a:r>
              <a:rPr lang="en-US"/>
              <a:t>To dig into ACT - proficient or advanced results, we also need to look at what types of courses are our Concentrators accessing. This has to do with the data inquiry phase and how we prepare students for the ACT.</a:t>
            </a:r>
            <a:endParaRPr/>
          </a:p>
          <a:p>
            <a:pPr marL="0" lvl="0" indent="0" algn="l" rtl="0">
              <a:spcBef>
                <a:spcPts val="0"/>
              </a:spcBef>
              <a:spcAft>
                <a:spcPts val="0"/>
              </a:spcAft>
              <a:buNone/>
            </a:pPr>
            <a:endParaRPr/>
          </a:p>
          <a:p>
            <a:pPr marL="0" lvl="0" indent="0" algn="l" rtl="0">
              <a:spcBef>
                <a:spcPts val="0"/>
              </a:spcBef>
              <a:spcAft>
                <a:spcPts val="0"/>
              </a:spcAft>
              <a:buNone/>
            </a:pPr>
            <a:r>
              <a:rPr lang="en-US"/>
              <a:t>In this example, I am setting up WISEdash for Topics&gt;Course Enrollment. Notice that the Topics menu also has the ACT Statewide dashboard.</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25" name="Google Shape;125;g249e210a45d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49e210a45d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49e210a45d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This is an example of reviewing all high school math courses in the Topics&gt;Course Enrollment dashboard. I used the filter to show “Mathematics, School, and High School only courses for the 2022-23 SY. I can change the school year, in the Filter Data button. I choose 2022-23 SY year because I wanted to inquire about what math courses my current students took this year.</a:t>
            </a:r>
            <a:endParaRPr/>
          </a:p>
          <a:p>
            <a:pPr marL="0" lvl="0" indent="0" algn="l" rtl="0">
              <a:spcBef>
                <a:spcPts val="0"/>
              </a:spcBef>
              <a:spcAft>
                <a:spcPts val="0"/>
              </a:spcAft>
              <a:buNone/>
            </a:pPr>
            <a:endParaRPr/>
          </a:p>
          <a:p>
            <a:pPr marL="0" lvl="0" indent="0" algn="l" rtl="0">
              <a:spcBef>
                <a:spcPts val="0"/>
              </a:spcBef>
              <a:spcAft>
                <a:spcPts val="0"/>
              </a:spcAft>
              <a:buNone/>
            </a:pPr>
            <a:r>
              <a:rPr lang="en-US"/>
              <a:t>On the left you can see the crosstabs that can be applied to this pivot table. I start with race because access and equity starts with Race.</a:t>
            </a:r>
            <a:endParaRPr/>
          </a:p>
          <a:p>
            <a:pPr marL="0" lvl="0" indent="0" algn="l" rtl="0">
              <a:spcBef>
                <a:spcPts val="0"/>
              </a:spcBef>
              <a:spcAft>
                <a:spcPts val="0"/>
              </a:spcAft>
              <a:buNone/>
            </a:pPr>
            <a:endParaRPr/>
          </a:p>
          <a:p>
            <a:pPr marL="0" lvl="0" indent="0" algn="l" rtl="0">
              <a:spcBef>
                <a:spcPts val="0"/>
              </a:spcBef>
              <a:spcAft>
                <a:spcPts val="0"/>
              </a:spcAft>
              <a:buNone/>
            </a:pPr>
            <a:r>
              <a:rPr lang="en-US"/>
              <a:t>You can also use the filter drop down to apply a filter for only CTE Concentrators or build a CTE Concentrator cohort per school year. I have directions on building cohorts in the </a:t>
            </a:r>
            <a:r>
              <a:rPr lang="en-US" u="sng">
                <a:solidFill>
                  <a:schemeClr val="hlink"/>
                </a:solidFill>
                <a:hlinkClick r:id="rId3"/>
              </a:rPr>
              <a:t>Perkins Accountability Indicators</a:t>
            </a:r>
            <a:r>
              <a:rPr lang="en-US"/>
              <a:t> - WISEdash for District slide deck.</a:t>
            </a:r>
            <a:endParaRPr/>
          </a:p>
          <a:p>
            <a:pPr marL="0" lvl="0" indent="0" algn="l" rtl="0">
              <a:spcBef>
                <a:spcPts val="0"/>
              </a:spcBef>
              <a:spcAft>
                <a:spcPts val="0"/>
              </a:spcAft>
              <a:buNone/>
            </a:pPr>
            <a:endParaRPr/>
          </a:p>
          <a:p>
            <a:pPr marL="0" lvl="0" indent="0" algn="l" rtl="0">
              <a:spcBef>
                <a:spcPts val="0"/>
              </a:spcBef>
              <a:spcAft>
                <a:spcPts val="0"/>
              </a:spcAft>
              <a:buNone/>
            </a:pPr>
            <a:r>
              <a:rPr lang="en-US"/>
              <a:t>The point of doing this is to review what courses (Math) and high quality curriculum do our CTE Concentrators have access too, to be prepared to take the ACT?</a:t>
            </a:r>
            <a:endParaRPr/>
          </a:p>
          <a:p>
            <a:pPr marL="0" lvl="0" indent="0" algn="l" rtl="0">
              <a:spcBef>
                <a:spcPts val="0"/>
              </a:spcBef>
              <a:spcAft>
                <a:spcPts val="0"/>
              </a:spcAft>
              <a:buNone/>
            </a:pPr>
            <a:r>
              <a:rPr lang="en-US"/>
              <a:t>After viewing this data per special population, you will need to write down your observations. This is part of the data inquiry prep work.</a:t>
            </a:r>
            <a:endParaRPr/>
          </a:p>
          <a:p>
            <a:pPr marL="0" lvl="0" indent="0" algn="l" rtl="0">
              <a:spcBef>
                <a:spcPts val="0"/>
              </a:spcBef>
              <a:spcAft>
                <a:spcPts val="0"/>
              </a:spcAft>
              <a:buNone/>
            </a:pPr>
            <a:r>
              <a:rPr lang="en-US"/>
              <a:t>Then start the Root Cause Analysis activity of your choice based on your inquiry reflections….for example the 5 Why’s and there are many other types of root cause activities.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u="sng">
                <a:solidFill>
                  <a:schemeClr val="hlink"/>
                </a:solidFill>
                <a:hlinkClick r:id="rId4"/>
              </a:rPr>
              <a:t>Root Cause Analysis Activities</a:t>
            </a:r>
            <a:endParaRPr/>
          </a:p>
        </p:txBody>
      </p:sp>
      <p:sp>
        <p:nvSpPr>
          <p:cNvPr id="135" name="Google Shape;135;g249e210a45d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47ce8480d0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47ce8480d0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Jessie</a:t>
            </a:r>
            <a:endParaRPr/>
          </a:p>
          <a:p>
            <a:pPr marL="0" lvl="0" indent="0" algn="l" rtl="0">
              <a:spcBef>
                <a:spcPts val="0"/>
              </a:spcBef>
              <a:spcAft>
                <a:spcPts val="0"/>
              </a:spcAft>
              <a:buNone/>
            </a:pPr>
            <a:endParaRPr/>
          </a:p>
          <a:p>
            <a:pPr marL="0" lvl="0" indent="0" algn="l" rtl="0">
              <a:spcBef>
                <a:spcPts val="0"/>
              </a:spcBef>
              <a:spcAft>
                <a:spcPts val="0"/>
              </a:spcAft>
              <a:buNone/>
            </a:pPr>
            <a:r>
              <a:rPr lang="en-US"/>
              <a:t>This dashboard is setting up your ACT Statewide - DPI performance levels based on CTE Concentrators. I am showing you the filters that I selected to create this dashboard.</a:t>
            </a:r>
            <a:endParaRPr/>
          </a:p>
          <a:p>
            <a:pPr marL="0" lvl="0" indent="0" algn="l" rtl="0">
              <a:spcBef>
                <a:spcPts val="0"/>
              </a:spcBef>
              <a:spcAft>
                <a:spcPts val="0"/>
              </a:spcAft>
              <a:buNone/>
            </a:pPr>
            <a:endParaRPr/>
          </a:p>
          <a:p>
            <a:pPr marL="0" lvl="0" indent="0" algn="l" rtl="0">
              <a:spcBef>
                <a:spcPts val="0"/>
              </a:spcBef>
              <a:spcAft>
                <a:spcPts val="0"/>
              </a:spcAft>
              <a:buNone/>
            </a:pPr>
            <a:r>
              <a:rPr lang="en-US"/>
              <a:t>This example is showing 2S2: 12th graders from 2021-22 SY, EL students, who are CTE Concentrators, and took the ACT in 2020-21 as 11th graders on state ACT dates in March. </a:t>
            </a:r>
            <a:endParaRPr/>
          </a:p>
          <a:p>
            <a:pPr marL="0" lvl="0" indent="0" algn="l" rtl="0">
              <a:spcBef>
                <a:spcPts val="0"/>
              </a:spcBef>
              <a:spcAft>
                <a:spcPts val="0"/>
              </a:spcAft>
              <a:buNone/>
            </a:pPr>
            <a:r>
              <a:rPr lang="en-US"/>
              <a:t>You can change populations in the filter data drop down menu. You will need to go through your populations to see which populations needs assistance or access to math.</a:t>
            </a:r>
            <a:endParaRPr/>
          </a:p>
          <a:p>
            <a:pPr marL="0" lvl="0" indent="0" algn="l" rtl="0">
              <a:spcBef>
                <a:spcPts val="0"/>
              </a:spcBef>
              <a:spcAft>
                <a:spcPts val="0"/>
              </a:spcAft>
              <a:buNone/>
            </a:pPr>
            <a:endParaRPr/>
          </a:p>
          <a:p>
            <a:pPr marL="0" lvl="0" indent="0" algn="l" rtl="0">
              <a:lnSpc>
                <a:spcPct val="130000"/>
              </a:lnSpc>
              <a:spcBef>
                <a:spcPts val="0"/>
              </a:spcBef>
              <a:spcAft>
                <a:spcPts val="0"/>
              </a:spcAft>
              <a:buNone/>
            </a:pPr>
            <a:endParaRPr/>
          </a:p>
          <a:p>
            <a:pPr marL="0" lvl="0" indent="0" algn="l" rtl="0">
              <a:lnSpc>
                <a:spcPct val="130000"/>
              </a:lnSpc>
              <a:spcBef>
                <a:spcPts val="0"/>
              </a:spcBef>
              <a:spcAft>
                <a:spcPts val="0"/>
              </a:spcAft>
              <a:buNone/>
            </a:pPr>
            <a:r>
              <a:rPr lang="en-US"/>
              <a:t>I tried to keep these demonstrations simple. Start with the </a:t>
            </a:r>
            <a:r>
              <a:rPr lang="en-US" u="sng">
                <a:solidFill>
                  <a:schemeClr val="hlink"/>
                </a:solidFill>
                <a:hlinkClick r:id="rId3"/>
              </a:rPr>
              <a:t>Perkins Accountability Indicators</a:t>
            </a:r>
            <a:r>
              <a:rPr lang="en-US"/>
              <a:t> - WISEdash slides to setup your dashboard views. If you need more assistance, make an appointment with me to view your data. Prior to coming to DPI, I was a District Assessment Coordinator. So, if you need help with understanding any aspect of state testing, reach out for help.</a:t>
            </a:r>
            <a:endParaRPr/>
          </a:p>
          <a:p>
            <a:pPr marL="0" lvl="0" indent="457200" algn="l" rtl="0">
              <a:lnSpc>
                <a:spcPct val="130000"/>
              </a:lnSpc>
              <a:spcBef>
                <a:spcPts val="0"/>
              </a:spcBef>
              <a:spcAft>
                <a:spcPts val="0"/>
              </a:spcAft>
              <a:buClr>
                <a:schemeClr val="dk1"/>
              </a:buClr>
              <a:buSzPts val="1100"/>
              <a:buFont typeface="Arial"/>
              <a:buNone/>
            </a:pPr>
            <a:endParaRPr sz="1100"/>
          </a:p>
        </p:txBody>
      </p:sp>
      <p:sp>
        <p:nvSpPr>
          <p:cNvPr id="145" name="Google Shape;145;g247ce8480d0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06f2b9e7a5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g206f2b9e7a5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sz="1100" b="1">
                <a:latin typeface="Arial"/>
                <a:ea typeface="Arial"/>
                <a:cs typeface="Arial"/>
                <a:sym typeface="Arial"/>
              </a:rPr>
              <a:t>Once the </a:t>
            </a:r>
            <a:r>
              <a:rPr lang="en-US" sz="1100">
                <a:latin typeface="Arial"/>
                <a:ea typeface="Arial"/>
                <a:cs typeface="Arial"/>
                <a:sym typeface="Arial"/>
              </a:rPr>
              <a:t>data has been pulled and put into understandable visuals with the trends identified, the next step is to engage stakeholders to help you answer the “why?” questions. </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Work with a team of stakeholders to get fresh eyes and perspective. </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So, take a moment to consider which stakeholders might be important to include for this focus area?</a:t>
            </a:r>
            <a:endParaRPr sz="1100">
              <a:latin typeface="Arial"/>
              <a:ea typeface="Arial"/>
              <a:cs typeface="Arial"/>
              <a:sym typeface="Arial"/>
            </a:endParaRPr>
          </a:p>
          <a:p>
            <a:pPr marL="0" lvl="0" indent="0" algn="l" rtl="0">
              <a:lnSpc>
                <a:spcPct val="115000"/>
              </a:lnSpc>
              <a:spcBef>
                <a:spcPts val="1000"/>
              </a:spcBef>
              <a:spcAft>
                <a:spcPts val="0"/>
              </a:spcAft>
              <a:buClr>
                <a:schemeClr val="dk1"/>
              </a:buClr>
              <a:buSzPts val="1100"/>
              <a:buFont typeface="Arial"/>
              <a:buNone/>
            </a:pPr>
            <a:r>
              <a:rPr lang="en-US" sz="1100">
                <a:latin typeface="Arial"/>
                <a:ea typeface="Arial"/>
                <a:cs typeface="Arial"/>
                <a:sym typeface="Arial"/>
              </a:rPr>
              <a:t>One key stakeholder would likely be those with lived experience in education: such as students, parents, or their representatives and advocates. Also -</a:t>
            </a:r>
            <a:endParaRPr sz="1100">
              <a:latin typeface="Arial"/>
              <a:ea typeface="Arial"/>
              <a:cs typeface="Arial"/>
              <a:sym typeface="Arial"/>
            </a:endParaRPr>
          </a:p>
          <a:p>
            <a:pPr marL="457200" lvl="0" indent="-298450" algn="l" rtl="0">
              <a:lnSpc>
                <a:spcPct val="115000"/>
              </a:lnSpc>
              <a:spcBef>
                <a:spcPts val="0"/>
              </a:spcBef>
              <a:spcAft>
                <a:spcPts val="0"/>
              </a:spcAft>
              <a:buSzPts val="1100"/>
              <a:buChar char="●"/>
            </a:pPr>
            <a:r>
              <a:rPr lang="en-US" sz="1100">
                <a:latin typeface="Arial"/>
                <a:ea typeface="Arial"/>
                <a:cs typeface="Arial"/>
                <a:sym typeface="Arial"/>
              </a:rPr>
              <a:t>Teachers (both CTE and non-CTE) and other school personnel such as the director of instruction, special education, counselors.</a:t>
            </a:r>
            <a:endParaRPr sz="1100">
              <a:latin typeface="Arial"/>
              <a:ea typeface="Arial"/>
              <a:cs typeface="Arial"/>
              <a:sym typeface="Arial"/>
            </a:endParaRPr>
          </a:p>
          <a:p>
            <a:pPr marL="457200" lvl="0" indent="-298450" algn="l" rtl="0">
              <a:lnSpc>
                <a:spcPct val="115000"/>
              </a:lnSpc>
              <a:spcBef>
                <a:spcPts val="0"/>
              </a:spcBef>
              <a:spcAft>
                <a:spcPts val="0"/>
              </a:spcAft>
              <a:buSzPts val="1100"/>
              <a:buChar char="●"/>
            </a:pPr>
            <a:r>
              <a:rPr lang="en-US" sz="1100">
                <a:latin typeface="Arial"/>
                <a:ea typeface="Arial"/>
                <a:cs typeface="Arial"/>
                <a:sym typeface="Arial"/>
              </a:rPr>
              <a:t>District staff serving certain groups of students where gaps are identified such as foster, homeless and EL will have insight as well.</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These stakeholders can provide perspective on practices that are impacting disproportionality as well as what needs to change.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Extra eyes will help to figure out solutions faster by offering points of view, challenging assumptions and serve as a check against our own single perspectives or bias.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p:txBody>
      </p:sp>
      <p:sp>
        <p:nvSpPr>
          <p:cNvPr id="159" name="Google Shape;159;g206f2b9e7a5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47ce8480d0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47ce8480d0_0_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Let’s talk a bit about those “5 Why questions” There are many ways to get to a root cause analysis - but one of the most </a:t>
            </a:r>
            <a:r>
              <a:rPr lang="en-US" sz="1100">
                <a:solidFill>
                  <a:srgbClr val="333333"/>
                </a:solidFill>
                <a:highlight>
                  <a:schemeClr val="lt1"/>
                </a:highlight>
                <a:latin typeface="Arial"/>
                <a:ea typeface="Arial"/>
                <a:cs typeface="Arial"/>
                <a:sym typeface="Arial"/>
              </a:rPr>
              <a:t>common techniques is the </a:t>
            </a:r>
            <a:r>
              <a:rPr lang="en-US" sz="1100" u="sng">
                <a:solidFill>
                  <a:srgbClr val="0B5CAB"/>
                </a:solidFill>
                <a:highlight>
                  <a:schemeClr val="lt1"/>
                </a:highlight>
                <a:latin typeface="Arial"/>
                <a:ea typeface="Arial"/>
                <a:cs typeface="Arial"/>
                <a:sym typeface="Arial"/>
                <a:hlinkClick r:id="rId3">
                  <a:extLst>
                    <a:ext uri="{A12FA001-AC4F-418D-AE19-62706E023703}">
                      <ahyp:hlinkClr xmlns:ahyp="http://schemas.microsoft.com/office/drawing/2018/hyperlinkcolor" val="tx"/>
                    </a:ext>
                  </a:extLst>
                </a:hlinkClick>
              </a:rPr>
              <a:t>5 Whys approach</a:t>
            </a:r>
            <a:r>
              <a:rPr lang="en-US" sz="1100">
                <a:solidFill>
                  <a:srgbClr val="333333"/>
                </a:solidFill>
                <a:highlight>
                  <a:schemeClr val="lt1"/>
                </a:highlight>
                <a:latin typeface="Arial"/>
                <a:ea typeface="Arial"/>
                <a:cs typeface="Arial"/>
                <a:sym typeface="Arial"/>
              </a:rPr>
              <a:t> that Jessie mentioned. </a:t>
            </a:r>
            <a:endParaRPr sz="1100">
              <a:solidFill>
                <a:srgbClr val="333333"/>
              </a:solidFill>
              <a:highlight>
                <a:schemeClr val="lt1"/>
              </a:highlight>
              <a:latin typeface="Arial"/>
              <a:ea typeface="Arial"/>
              <a:cs typeface="Arial"/>
              <a:sym typeface="Arial"/>
            </a:endParaRPr>
          </a:p>
          <a:p>
            <a:pPr marL="0" lvl="0" indent="0" algn="l" rtl="0">
              <a:spcBef>
                <a:spcPts val="0"/>
              </a:spcBef>
              <a:spcAft>
                <a:spcPts val="0"/>
              </a:spcAft>
              <a:buNone/>
            </a:pPr>
            <a:r>
              <a:rPr lang="en-US" sz="1100">
                <a:solidFill>
                  <a:srgbClr val="333333"/>
                </a:solidFill>
                <a:highlight>
                  <a:schemeClr val="lt1"/>
                </a:highlight>
                <a:latin typeface="Arial"/>
                <a:ea typeface="Arial"/>
                <a:cs typeface="Arial"/>
                <a:sym typeface="Arial"/>
              </a:rPr>
              <a:t>In this approach, similar to an annoying toddler, we keep asking, “why”, each time we’re provided with an answer. In other words, not being totally satisfied with the answers given. </a:t>
            </a:r>
            <a:endParaRPr sz="1100">
              <a:solidFill>
                <a:srgbClr val="333333"/>
              </a:solidFill>
              <a:highlight>
                <a:schemeClr val="lt1"/>
              </a:highlight>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solidFill>
                  <a:srgbClr val="333333"/>
                </a:solidFill>
                <a:highlight>
                  <a:schemeClr val="lt1"/>
                </a:highlight>
                <a:latin typeface="Arial"/>
                <a:ea typeface="Arial"/>
                <a:cs typeface="Arial"/>
                <a:sym typeface="Arial"/>
              </a:rPr>
              <a:t>For every answer to a WHY question, follow it up with an additional, deeper “Ok, but WHY?” question. Children are very effective at getting to the root cause of their question.</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solidFill>
                  <a:srgbClr val="333333"/>
                </a:solidFill>
                <a:latin typeface="Arial"/>
                <a:ea typeface="Arial"/>
                <a:cs typeface="Arial"/>
                <a:sym typeface="Arial"/>
              </a:rPr>
              <a:t>Once you think that </a:t>
            </a:r>
            <a:r>
              <a:rPr lang="en-US" sz="1100" b="1">
                <a:solidFill>
                  <a:srgbClr val="333333"/>
                </a:solidFill>
                <a:latin typeface="Arial"/>
                <a:ea typeface="Arial"/>
                <a:cs typeface="Arial"/>
                <a:sym typeface="Arial"/>
              </a:rPr>
              <a:t>you’ve</a:t>
            </a:r>
            <a:r>
              <a:rPr lang="en-US" sz="1100">
                <a:solidFill>
                  <a:srgbClr val="333333"/>
                </a:solidFill>
                <a:latin typeface="Arial"/>
                <a:ea typeface="Arial"/>
                <a:cs typeface="Arial"/>
                <a:sym typeface="Arial"/>
              </a:rPr>
              <a:t> identified the root cause of the problem (and not just another symptom), go on to ask even more questions: What is contributing to that cause? When you find an answer, ask what is contributing to that (why) and on and on. In other words your first or even second or third “reason” is not the real reason for the gap.</a:t>
            </a:r>
            <a:endParaRPr sz="1100">
              <a:solidFill>
                <a:srgbClr val="333333"/>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solidFill>
                  <a:srgbClr val="333333"/>
                </a:solidFill>
                <a:latin typeface="Arial"/>
                <a:ea typeface="Arial"/>
                <a:cs typeface="Arial"/>
                <a:sym typeface="Arial"/>
              </a:rPr>
              <a:t>The team should ask, “Why are we certain this is the root cause instead of something else?” How have you vetted the hypothesis? </a:t>
            </a:r>
            <a:endParaRPr sz="1100">
              <a:solidFill>
                <a:srgbClr val="333333"/>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solidFill>
                  <a:srgbClr val="333333"/>
                </a:solidFill>
                <a:latin typeface="Arial"/>
                <a:ea typeface="Arial"/>
                <a:cs typeface="Arial"/>
                <a:sym typeface="Arial"/>
              </a:rPr>
              <a:t>Use simple questions like “how?” or “so what does that mean?” to carve a path towards understanding how the root cause can be fixed to prevent the issue from happening again? </a:t>
            </a:r>
            <a:endParaRPr sz="1100">
              <a:solidFill>
                <a:srgbClr val="333333"/>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solidFill>
                  <a:srgbClr val="333333"/>
                </a:solidFill>
                <a:latin typeface="Arial"/>
                <a:ea typeface="Arial"/>
                <a:cs typeface="Arial"/>
                <a:sym typeface="Arial"/>
              </a:rPr>
              <a:t>Test your understanding or your hypothesis to see if your on the right track. You can do this by conducting focus groups or a survey with stakeholders.</a:t>
            </a:r>
            <a:endParaRPr sz="1100">
              <a:solidFill>
                <a:srgbClr val="333333"/>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solidFill>
                  <a:srgbClr val="333333"/>
                </a:solidFill>
                <a:latin typeface="Arial"/>
                <a:ea typeface="Arial"/>
                <a:cs typeface="Arial"/>
                <a:sym typeface="Arial"/>
              </a:rPr>
              <a:t>You CANNOT avoid this activity. And, you cannot do it alone at your desk. You will never get to a root cause or effective solutions if you do that. </a:t>
            </a:r>
            <a:endParaRPr sz="1100">
              <a:solidFill>
                <a:srgbClr val="333333"/>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endParaRPr sz="1100">
              <a:solidFill>
                <a:srgbClr val="333333"/>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endParaRPr sz="1100">
              <a:solidFill>
                <a:srgbClr val="333333"/>
              </a:solidFill>
              <a:latin typeface="Arial"/>
              <a:ea typeface="Arial"/>
              <a:cs typeface="Arial"/>
              <a:sym typeface="Arial"/>
            </a:endParaRPr>
          </a:p>
          <a:p>
            <a:pPr marL="0" lvl="0" indent="0" algn="l" rtl="0">
              <a:spcBef>
                <a:spcPts val="1200"/>
              </a:spcBef>
              <a:spcAft>
                <a:spcPts val="0"/>
              </a:spcAft>
              <a:buClr>
                <a:schemeClr val="dk1"/>
              </a:buClr>
              <a:buSzPts val="1100"/>
              <a:buFont typeface="Arial"/>
              <a:buNone/>
            </a:pPr>
            <a:endParaRPr sz="1100">
              <a:highlight>
                <a:srgbClr val="FFFFFF"/>
              </a:highlight>
              <a:latin typeface="Arial"/>
              <a:ea typeface="Arial"/>
              <a:cs typeface="Arial"/>
              <a:sym typeface="Arial"/>
            </a:endParaRPr>
          </a:p>
          <a:p>
            <a:pPr marL="0" lvl="0" indent="0" algn="l" rtl="0">
              <a:lnSpc>
                <a:spcPct val="115000"/>
              </a:lnSpc>
              <a:spcBef>
                <a:spcPts val="1200"/>
              </a:spcBef>
              <a:spcAft>
                <a:spcPts val="0"/>
              </a:spcAft>
              <a:buNone/>
            </a:pPr>
            <a:endParaRPr sz="1100">
              <a:solidFill>
                <a:srgbClr val="333333"/>
              </a:solidFill>
              <a:highlight>
                <a:srgbClr val="FFFFFF"/>
              </a:highlight>
              <a:latin typeface="Arial"/>
              <a:ea typeface="Arial"/>
              <a:cs typeface="Arial"/>
              <a:sym typeface="Arial"/>
            </a:endParaRPr>
          </a:p>
          <a:p>
            <a:pPr marL="0" lvl="0" indent="0" algn="l" rtl="0">
              <a:lnSpc>
                <a:spcPct val="115000"/>
              </a:lnSpc>
              <a:spcBef>
                <a:spcPts val="1200"/>
              </a:spcBef>
              <a:spcAft>
                <a:spcPts val="0"/>
              </a:spcAft>
              <a:buNone/>
            </a:pPr>
            <a:r>
              <a:rPr lang="en-US" sz="1100">
                <a:solidFill>
                  <a:srgbClr val="333333"/>
                </a:solidFill>
                <a:highlight>
                  <a:srgbClr val="FFFFFF"/>
                </a:highlight>
                <a:latin typeface="Arial"/>
                <a:ea typeface="Arial"/>
                <a:cs typeface="Arial"/>
                <a:sym typeface="Arial"/>
              </a:rPr>
              <a:t> </a:t>
            </a:r>
            <a:endParaRPr/>
          </a:p>
          <a:p>
            <a:pPr marL="0" lvl="0" indent="0" algn="l" rtl="0">
              <a:spcBef>
                <a:spcPts val="1200"/>
              </a:spcBef>
              <a:spcAft>
                <a:spcPts val="0"/>
              </a:spcAft>
              <a:buNone/>
            </a:pPr>
            <a:endParaRPr/>
          </a:p>
        </p:txBody>
      </p:sp>
      <p:sp>
        <p:nvSpPr>
          <p:cNvPr id="166" name="Google Shape;166;g247ce8480d0_0_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6fcae8517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26fcae8517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00000"/>
              </a:lnSpc>
              <a:spcBef>
                <a:spcPts val="1200"/>
              </a:spcBef>
              <a:spcAft>
                <a:spcPts val="0"/>
              </a:spcAft>
              <a:buNone/>
            </a:pPr>
            <a:r>
              <a:rPr lang="en-US" sz="1100">
                <a:solidFill>
                  <a:srgbClr val="333333"/>
                </a:solidFill>
                <a:latin typeface="Arial"/>
                <a:ea typeface="Arial"/>
                <a:cs typeface="Arial"/>
                <a:sym typeface="Arial"/>
              </a:rPr>
              <a:t>Here is a very plain example of how to proceed with the “why” questions…</a:t>
            </a:r>
            <a:endParaRPr sz="1100">
              <a:solidFill>
                <a:srgbClr val="333333"/>
              </a:solidFill>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sz="1100">
                <a:solidFill>
                  <a:srgbClr val="333333"/>
                </a:solidFill>
                <a:latin typeface="Arial"/>
                <a:ea typeface="Arial"/>
                <a:cs typeface="Arial"/>
                <a:sym typeface="Arial"/>
              </a:rPr>
              <a:t>In the example, a football player presents the problem:</a:t>
            </a:r>
            <a:endParaRPr sz="1100">
              <a:solidFill>
                <a:srgbClr val="333333"/>
              </a:solidFill>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sz="1100">
                <a:solidFill>
                  <a:srgbClr val="333333"/>
                </a:solidFill>
                <a:latin typeface="Arial"/>
                <a:ea typeface="Arial"/>
                <a:cs typeface="Arial"/>
                <a:sym typeface="Arial"/>
              </a:rPr>
              <a:t> “Why do I have such a bad headache?” This is the </a:t>
            </a:r>
            <a:r>
              <a:rPr lang="en-US" sz="1100" b="1">
                <a:solidFill>
                  <a:srgbClr val="333333"/>
                </a:solidFill>
                <a:latin typeface="Arial"/>
                <a:ea typeface="Arial"/>
                <a:cs typeface="Arial"/>
                <a:sym typeface="Arial"/>
              </a:rPr>
              <a:t>first</a:t>
            </a:r>
            <a:r>
              <a:rPr lang="en-US" sz="1100">
                <a:solidFill>
                  <a:srgbClr val="333333"/>
                </a:solidFill>
                <a:latin typeface="Arial"/>
                <a:ea typeface="Arial"/>
                <a:cs typeface="Arial"/>
                <a:sym typeface="Arial"/>
              </a:rPr>
              <a:t> WHY question. </a:t>
            </a:r>
            <a:endParaRPr sz="1100">
              <a:solidFill>
                <a:srgbClr val="333333"/>
              </a:solidFill>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sz="1100">
                <a:solidFill>
                  <a:srgbClr val="333333"/>
                </a:solidFill>
                <a:latin typeface="Arial"/>
                <a:ea typeface="Arial"/>
                <a:cs typeface="Arial"/>
                <a:sym typeface="Arial"/>
              </a:rPr>
              <a:t>The first answer </a:t>
            </a:r>
            <a:r>
              <a:rPr lang="en-US" sz="1100" i="1">
                <a:solidFill>
                  <a:srgbClr val="333333"/>
                </a:solidFill>
                <a:latin typeface="Arial"/>
                <a:ea typeface="Arial"/>
                <a:cs typeface="Arial"/>
                <a:sym typeface="Arial"/>
              </a:rPr>
              <a:t>might</a:t>
            </a:r>
            <a:r>
              <a:rPr lang="en-US" sz="1100">
                <a:solidFill>
                  <a:srgbClr val="333333"/>
                </a:solidFill>
                <a:latin typeface="Arial"/>
                <a:ea typeface="Arial"/>
                <a:cs typeface="Arial"/>
                <a:sym typeface="Arial"/>
              </a:rPr>
              <a:t> be: “Because I can’t see straight.”  [but this answer alone could take you in a bunch of directions that could be wrong, so follow up with another why]</a:t>
            </a:r>
            <a:endParaRPr sz="1100">
              <a:solidFill>
                <a:srgbClr val="333333"/>
              </a:solidFill>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sz="1100">
                <a:solidFill>
                  <a:srgbClr val="333333"/>
                </a:solidFill>
                <a:latin typeface="Arial"/>
                <a:ea typeface="Arial"/>
                <a:cs typeface="Arial"/>
                <a:sym typeface="Arial"/>
              </a:rPr>
              <a:t>“Why can’t you see straight?”</a:t>
            </a:r>
            <a:endParaRPr sz="1100">
              <a:solidFill>
                <a:srgbClr val="333333"/>
              </a:solidFill>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sz="1100">
                <a:solidFill>
                  <a:srgbClr val="333333"/>
                </a:solidFill>
                <a:latin typeface="Arial"/>
                <a:ea typeface="Arial"/>
                <a:cs typeface="Arial"/>
                <a:sym typeface="Arial"/>
              </a:rPr>
              <a:t>The answer: “Because my head hit the ground.” [Ah… this gives us more information - we now know he doesn’t simply need glasses]</a:t>
            </a:r>
            <a:endParaRPr sz="1100">
              <a:solidFill>
                <a:srgbClr val="333333"/>
              </a:solidFill>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sz="1100" b="1">
                <a:solidFill>
                  <a:srgbClr val="333333"/>
                </a:solidFill>
                <a:latin typeface="Arial"/>
                <a:ea typeface="Arial"/>
                <a:cs typeface="Arial"/>
                <a:sym typeface="Arial"/>
              </a:rPr>
              <a:t>The Third why:</a:t>
            </a:r>
            <a:r>
              <a:rPr lang="en-US" sz="1100">
                <a:solidFill>
                  <a:srgbClr val="333333"/>
                </a:solidFill>
                <a:latin typeface="Arial"/>
                <a:ea typeface="Arial"/>
                <a:cs typeface="Arial"/>
                <a:sym typeface="Arial"/>
              </a:rPr>
              <a:t> “Why did your head hit the ground?” Third answer: “I got tackled to the ground and hit my head hard.” </a:t>
            </a:r>
            <a:endParaRPr sz="1100">
              <a:solidFill>
                <a:srgbClr val="333333"/>
              </a:solidFill>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sz="1100" b="1">
                <a:solidFill>
                  <a:srgbClr val="333333"/>
                </a:solidFill>
                <a:latin typeface="Arial"/>
                <a:ea typeface="Arial"/>
                <a:cs typeface="Arial"/>
                <a:sym typeface="Arial"/>
              </a:rPr>
              <a:t>Fourth why:</a:t>
            </a:r>
            <a:r>
              <a:rPr lang="en-US" sz="1100">
                <a:solidFill>
                  <a:srgbClr val="333333"/>
                </a:solidFill>
                <a:latin typeface="Arial"/>
                <a:ea typeface="Arial"/>
                <a:cs typeface="Arial"/>
                <a:sym typeface="Arial"/>
              </a:rPr>
              <a:t> “Why did hitting the ground hurt your head?” Fourth answer: “Because I wasn’t wearing a helmet.” </a:t>
            </a:r>
            <a:endParaRPr sz="1100">
              <a:solidFill>
                <a:srgbClr val="333333"/>
              </a:solidFill>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sz="1100" b="1">
                <a:solidFill>
                  <a:srgbClr val="333333"/>
                </a:solidFill>
                <a:latin typeface="Arial"/>
                <a:ea typeface="Arial"/>
                <a:cs typeface="Arial"/>
                <a:sym typeface="Arial"/>
              </a:rPr>
              <a:t>Fifth why:</a:t>
            </a:r>
            <a:r>
              <a:rPr lang="en-US" sz="1100">
                <a:solidFill>
                  <a:srgbClr val="333333"/>
                </a:solidFill>
                <a:latin typeface="Arial"/>
                <a:ea typeface="Arial"/>
                <a:cs typeface="Arial"/>
                <a:sym typeface="Arial"/>
              </a:rPr>
              <a:t> “Why weren’t you wearing a helmet?” Fifth answer: “Because we didn’t have enough helmets in our locker room.” </a:t>
            </a:r>
            <a:endParaRPr sz="1100">
              <a:solidFill>
                <a:srgbClr val="333333"/>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solidFill>
                  <a:srgbClr val="333333"/>
                </a:solidFill>
                <a:latin typeface="Arial"/>
                <a:ea typeface="Arial"/>
                <a:cs typeface="Arial"/>
                <a:sym typeface="Arial"/>
              </a:rPr>
              <a:t>Aha! After these five questions, we discover that the root cause of the concussion was most likely from a lack of available helmets (we could ask more questions… are there not the right sizes available, is there a lack of funds…) So, now - what to do about it? In the future, one way to reduce the risk is by making sure that every football player has a helmet by doing xyz.  </a:t>
            </a:r>
            <a:endParaRPr sz="1100">
              <a:solidFill>
                <a:srgbClr val="333333"/>
              </a:solidFill>
              <a:latin typeface="Arial"/>
              <a:ea typeface="Arial"/>
              <a:cs typeface="Arial"/>
              <a:sym typeface="Arial"/>
            </a:endParaRPr>
          </a:p>
          <a:p>
            <a:pPr marL="0" lvl="0" indent="0" algn="l" rtl="0">
              <a:lnSpc>
                <a:spcPct val="115000"/>
              </a:lnSpc>
              <a:spcBef>
                <a:spcPts val="1000"/>
              </a:spcBef>
              <a:spcAft>
                <a:spcPts val="0"/>
              </a:spcAft>
              <a:buClr>
                <a:schemeClr val="dk1"/>
              </a:buClr>
              <a:buSzPts val="1100"/>
              <a:buFont typeface="Arial"/>
              <a:buNone/>
            </a:pPr>
            <a:r>
              <a:rPr lang="en-US" sz="1100">
                <a:solidFill>
                  <a:srgbClr val="333333"/>
                </a:solidFill>
                <a:latin typeface="Arial"/>
                <a:ea typeface="Arial"/>
                <a:cs typeface="Arial"/>
                <a:sym typeface="Arial"/>
              </a:rPr>
              <a:t>So, you see, the first “answer” was not the root cause of the problem. The “5 Whys” serve as a way to avoid assumptions, which, is where our minds first jump to.</a:t>
            </a:r>
            <a:endParaRPr sz="1100">
              <a:solidFill>
                <a:srgbClr val="333333"/>
              </a:solidFill>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sz="1100">
                <a:solidFill>
                  <a:srgbClr val="333333"/>
                </a:solidFill>
                <a:latin typeface="Arial"/>
                <a:ea typeface="Arial"/>
                <a:cs typeface="Arial"/>
                <a:sym typeface="Arial"/>
              </a:rPr>
              <a:t>By finding detailed responses to incremental questions, answers become clearer and more concise each time. Ideally, the last WHY will lead to something in the system that failed; one which can then be fixed.</a:t>
            </a:r>
            <a:endParaRPr sz="1100">
              <a:solidFill>
                <a:srgbClr val="333333"/>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solidFill>
                  <a:srgbClr val="333333"/>
                </a:solidFill>
                <a:latin typeface="Arial"/>
                <a:ea typeface="Arial"/>
                <a:cs typeface="Arial"/>
                <a:sym typeface="Arial"/>
              </a:rPr>
              <a:t>There is further-more in-depth training provided to you and your teams through </a:t>
            </a:r>
            <a:r>
              <a:rPr lang="en-US" sz="1100">
                <a:solidFill>
                  <a:srgbClr val="333333"/>
                </a:solidFill>
                <a:highlight>
                  <a:srgbClr val="00FF00"/>
                </a:highlight>
                <a:latin typeface="Arial"/>
                <a:ea typeface="Arial"/>
                <a:cs typeface="Arial"/>
                <a:sym typeface="Arial"/>
              </a:rPr>
              <a:t>WISE Explore</a:t>
            </a:r>
            <a:r>
              <a:rPr lang="en-US" sz="1100">
                <a:solidFill>
                  <a:srgbClr val="333333"/>
                </a:solidFill>
                <a:latin typeface="Arial"/>
                <a:ea typeface="Arial"/>
                <a:cs typeface="Arial"/>
                <a:sym typeface="Arial"/>
              </a:rPr>
              <a:t>.</a:t>
            </a:r>
            <a:endParaRPr sz="1100">
              <a:solidFill>
                <a:srgbClr val="333333"/>
              </a:solidFill>
              <a:latin typeface="Arial"/>
              <a:ea typeface="Arial"/>
              <a:cs typeface="Arial"/>
              <a:sym typeface="Arial"/>
            </a:endParaRPr>
          </a:p>
          <a:p>
            <a:pPr marL="0" lvl="0" indent="0" algn="l" rtl="0">
              <a:lnSpc>
                <a:spcPct val="100000"/>
              </a:lnSpc>
              <a:spcBef>
                <a:spcPts val="1200"/>
              </a:spcBef>
              <a:spcAft>
                <a:spcPts val="0"/>
              </a:spcAft>
              <a:buNone/>
            </a:pPr>
            <a:r>
              <a:rPr lang="en-US" sz="1000">
                <a:latin typeface="Arial"/>
                <a:ea typeface="Arial"/>
                <a:cs typeface="Arial"/>
                <a:sym typeface="Arial"/>
              </a:rPr>
              <a:t>Other </a:t>
            </a:r>
            <a:r>
              <a:rPr lang="en-US" u="sng">
                <a:solidFill>
                  <a:schemeClr val="hlink"/>
                </a:solidFill>
                <a:hlinkClick r:id="rId3"/>
              </a:rPr>
              <a:t>Root Cause Analysis Activities</a:t>
            </a:r>
            <a:endParaRPr sz="1000">
              <a:latin typeface="Arial"/>
              <a:ea typeface="Arial"/>
              <a:cs typeface="Arial"/>
              <a:sym typeface="Arial"/>
            </a:endParaRPr>
          </a:p>
        </p:txBody>
      </p:sp>
      <p:sp>
        <p:nvSpPr>
          <p:cNvPr id="173" name="Google Shape;173;g226fcae8517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49ecfa510a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49ecfa510a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This is a graphic of DPI’s continuous improvement process that many districts use to evaluate, plan, initiate, check impact, and act on, using evidence-based improvement strategies.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You can adapt it to help set the structure for your 2-yr Perkins CLNA and application cycle. You have an opportunity to revisit your data and activities formally every two years, but you can do it more often.</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It’s always about moving the outcomes needle forward for all students.</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p>
        </p:txBody>
      </p:sp>
      <p:sp>
        <p:nvSpPr>
          <p:cNvPr id="182" name="Google Shape;182;g249ecfa510a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26fcae8517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226fcae8517_0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a:latin typeface="Arial"/>
                <a:ea typeface="Arial"/>
                <a:cs typeface="Arial"/>
                <a:sym typeface="Arial"/>
              </a:rPr>
              <a:t>Chris</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lnSpc>
                <a:spcPct val="115000"/>
              </a:lnSpc>
              <a:spcBef>
                <a:spcPts val="0"/>
              </a:spcBef>
              <a:spcAft>
                <a:spcPts val="0"/>
              </a:spcAft>
              <a:buNone/>
            </a:pPr>
            <a:r>
              <a:rPr lang="en-US" sz="1100">
                <a:latin typeface="Arial"/>
                <a:ea typeface="Arial"/>
                <a:cs typeface="Arial"/>
                <a:sym typeface="Arial"/>
              </a:rPr>
              <a:t>As we wrap up, I want to acknowledge that what you learn through your Performance on Accountability Indicators analysis, may also inform gaps, root causes and activities in other focus areas as well. Meaning that what you learn could have implications for equity and access, teacher training, etc.</a:t>
            </a:r>
            <a:endParaRPr sz="1100">
              <a:latin typeface="Arial"/>
              <a:ea typeface="Arial"/>
              <a:cs typeface="Arial"/>
              <a:sym typeface="Arial"/>
            </a:endParaRPr>
          </a:p>
          <a:p>
            <a:pPr marL="0" lvl="0" indent="0" algn="l" rtl="0">
              <a:lnSpc>
                <a:spcPct val="115000"/>
              </a:lnSpc>
              <a:spcBef>
                <a:spcPts val="0"/>
              </a:spcBef>
              <a:spcAft>
                <a:spcPts val="0"/>
              </a:spcAft>
              <a:buNone/>
            </a:pPr>
            <a:r>
              <a:rPr lang="en-US" sz="1100">
                <a:latin typeface="Arial"/>
                <a:ea typeface="Arial"/>
                <a:cs typeface="Arial"/>
                <a:sym typeface="Arial"/>
              </a:rPr>
              <a:t>Make notes of this during your analysis and discussions, to come back to and consider again when assessing another focus area or completing your Perkins application.</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For example, a gap in the performance indicator: WBL, for a certain population of students, may have been found to be an access issue. Depending on the root cause, you’ll have to decide if the goals and activities to improve WBL data align more with another focus area such as the equity and access focus area or a particular career pathway. </a:t>
            </a:r>
            <a:endParaRPr sz="1100">
              <a:latin typeface="Arial"/>
              <a:ea typeface="Arial"/>
              <a:cs typeface="Arial"/>
              <a:sym typeface="Aria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90" name="Google Shape;190;g226fcae8517_0_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2212d24360d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 name="Google Shape;45;g2212d24360d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Chris</a:t>
            </a:r>
            <a:endParaRPr/>
          </a:p>
          <a:p>
            <a:pPr marL="0" lvl="0" indent="0" algn="l" rtl="0">
              <a:spcBef>
                <a:spcPts val="0"/>
              </a:spcBef>
              <a:spcAft>
                <a:spcPts val="0"/>
              </a:spcAft>
              <a:buNone/>
            </a:pPr>
            <a:r>
              <a:rPr lang="en-US"/>
              <a:t>We’re conducting a series of training to provide technical assistance for the CLNA process required by the Perkins Act.</a:t>
            </a:r>
            <a:endParaRPr/>
          </a:p>
          <a:p>
            <a:pPr marL="0" lvl="0" indent="0" algn="l" rtl="0">
              <a:spcBef>
                <a:spcPts val="0"/>
              </a:spcBef>
              <a:spcAft>
                <a:spcPts val="0"/>
              </a:spcAft>
              <a:buNone/>
            </a:pPr>
            <a:endParaRPr/>
          </a:p>
          <a:p>
            <a:pPr marL="0" lvl="0" indent="0" algn="l" rtl="0">
              <a:spcBef>
                <a:spcPts val="0"/>
              </a:spcBef>
              <a:spcAft>
                <a:spcPts val="0"/>
              </a:spcAft>
              <a:buNone/>
            </a:pPr>
            <a:r>
              <a:rPr lang="en-US"/>
              <a:t>If you haven’t watched the Introduction and Overview of the CLNA process webcast, it’ll be most helpful for your team to do that and outline a game plan before everyone leaves for their summer vacations.</a:t>
            </a:r>
            <a:endParaRPr/>
          </a:p>
          <a:p>
            <a:pPr marL="0" lvl="0" indent="0" algn="l" rtl="0">
              <a:spcBef>
                <a:spcPts val="0"/>
              </a:spcBef>
              <a:spcAft>
                <a:spcPts val="0"/>
              </a:spcAft>
              <a:buNone/>
            </a:pPr>
            <a:r>
              <a:rPr lang="en-US"/>
              <a:t>The information sets the stage for the CLNA process, team responsibilities, the required activities around reviewing data, and engaging the required stakeholders. </a:t>
            </a:r>
            <a:endParaRPr/>
          </a:p>
          <a:p>
            <a:pPr marL="0" lvl="0" indent="0" algn="l" rtl="0">
              <a:spcBef>
                <a:spcPts val="0"/>
              </a:spcBef>
              <a:spcAft>
                <a:spcPts val="0"/>
              </a:spcAft>
              <a:buNone/>
            </a:pPr>
            <a:endParaRPr/>
          </a:p>
          <a:p>
            <a:pPr marL="0" lvl="0" indent="0" algn="l" rtl="0">
              <a:spcBef>
                <a:spcPts val="0"/>
              </a:spcBef>
              <a:spcAft>
                <a:spcPts val="0"/>
              </a:spcAft>
              <a:buNone/>
            </a:pPr>
            <a:r>
              <a:rPr lang="en-US"/>
              <a:t>Training for the other focus areas will occur throughout the summer and into fall.</a:t>
            </a:r>
            <a:endParaRPr/>
          </a:p>
          <a:p>
            <a:pPr marL="0" lvl="0" indent="0" algn="l" rtl="0">
              <a:spcBef>
                <a:spcPts val="0"/>
              </a:spcBef>
              <a:spcAft>
                <a:spcPts val="0"/>
              </a:spcAft>
              <a:buNone/>
            </a:pPr>
            <a:endParaRPr/>
          </a:p>
          <a:p>
            <a:pPr marL="0" lvl="0" indent="0" algn="l" rtl="0">
              <a:spcBef>
                <a:spcPts val="0"/>
              </a:spcBef>
              <a:spcAft>
                <a:spcPts val="0"/>
              </a:spcAft>
              <a:buNone/>
            </a:pPr>
            <a:r>
              <a:rPr lang="en-US"/>
              <a:t>For today’s presentation we’ll be focused on pages 11-14 of the Wisconsin Guide for Conducting the CLNA. I’ve put the link for the guide in the chat </a:t>
            </a:r>
            <a:r>
              <a:rPr lang="en-US" u="sng">
                <a:solidFill>
                  <a:schemeClr val="hlink"/>
                </a:solidFill>
                <a:hlinkClick r:id="rId3"/>
              </a:rPr>
              <a:t>https://dpi.wi.gov/cte/carl-perkins/grants/formula-grants</a:t>
            </a:r>
            <a:r>
              <a:rPr lang="en-US"/>
              <a:t>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a:t>Today we’ll discuss the data that should be reviewed for the Performance on Accountability Indicators focus area; and how to engage stakeholders in your root cause analysis.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46" name="Google Shape;46;g2212d24360d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2706c27ea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2706c27ea1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That concludes this presentation. We’d love to answer any questions that you have.</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Contact either Jessie or Chris with questions about this presentation and completing the CLNA.</a:t>
            </a:r>
            <a:endParaRPr sz="1100">
              <a:latin typeface="Arial"/>
              <a:ea typeface="Arial"/>
              <a:cs typeface="Arial"/>
              <a:sym typeface="Arial"/>
            </a:endParaRPr>
          </a:p>
        </p:txBody>
      </p:sp>
      <p:sp>
        <p:nvSpPr>
          <p:cNvPr id="198" name="Google Shape;198;g22706c27ea1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206f2b9e7a5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Google Shape;53;g206f2b9e7a5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What is the purpose of the CLNA? </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The Perkins V law requires the CLNA to facilitate data-driven decision making on the part of those receiving Perkins funds. Therefor, any instruction, strategies, activities and spending must be driven by what is needed by the agency or consortium to close outcome data gaps. </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In other words, any local or Perkins spending reflected in your next </a:t>
            </a:r>
            <a:r>
              <a:rPr lang="en-US" sz="1100" b="1">
                <a:latin typeface="Arial"/>
                <a:ea typeface="Arial"/>
                <a:cs typeface="Arial"/>
                <a:sym typeface="Arial"/>
              </a:rPr>
              <a:t>Perkins grant application</a:t>
            </a:r>
            <a:r>
              <a:rPr lang="en-US" sz="1100">
                <a:latin typeface="Arial"/>
                <a:ea typeface="Arial"/>
                <a:cs typeface="Arial"/>
                <a:sym typeface="Arial"/>
              </a:rPr>
              <a:t>, must be tied to activities that address the root causes of any data gaps. </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It is no longer good enough to say, “we’ve always done it this way” or “we</a:t>
            </a:r>
            <a:r>
              <a:rPr lang="en-US" sz="1100" i="1">
                <a:latin typeface="Arial"/>
                <a:ea typeface="Arial"/>
                <a:cs typeface="Arial"/>
                <a:sym typeface="Arial"/>
              </a:rPr>
              <a:t> believe</a:t>
            </a:r>
            <a:r>
              <a:rPr lang="en-US" sz="1100">
                <a:latin typeface="Arial"/>
                <a:ea typeface="Arial"/>
                <a:cs typeface="Arial"/>
                <a:sym typeface="Arial"/>
              </a:rPr>
              <a:t> this activity is good for kids” -  especially if what you’re doing is not actually closing any gaps, or moving the bar forward for all student populations.</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Where to start? In the last webcast, we went over the importance of identifying your leadership team members, and each person’s roles and responsibilities in the process.  </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Then determine the data to be reviewed for each focus area, and the best format to view the data. Spreadsheets are not very effective as it’s difficult to visualize comparisons (especially for your stakeholders). </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The use of charts or graphs can help to literally draw the picture of what is happening for your different populations and performance indicators.</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Choose the stakeholders that can shed light on the “why” there are certain data trends for a given focus area.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Test out the hypotheses presented to confirm what a true root cause for the data gap may be.</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Then the team involves the stakeholders further to create a plan outlining priorities, strategies, and activities that everyone believes will be effective in closing the gaps over the next two years.</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p:txBody>
      </p:sp>
      <p:sp>
        <p:nvSpPr>
          <p:cNvPr id="54" name="Google Shape;54;g206f2b9e7a5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a:latin typeface="Arial"/>
                <a:ea typeface="Arial"/>
                <a:cs typeface="Arial"/>
                <a:sym typeface="Arial"/>
              </a:rPr>
              <a:t>First, let's get grounded in what this </a:t>
            </a:r>
            <a:r>
              <a:rPr lang="en-US" sz="1100" b="1">
                <a:latin typeface="Arial"/>
                <a:ea typeface="Arial"/>
                <a:cs typeface="Arial"/>
                <a:sym typeface="Arial"/>
              </a:rPr>
              <a:t>focus area</a:t>
            </a:r>
            <a:r>
              <a:rPr lang="en-US" sz="1100">
                <a:latin typeface="Arial"/>
                <a:ea typeface="Arial"/>
                <a:cs typeface="Arial"/>
                <a:sym typeface="Arial"/>
              </a:rPr>
              <a:t> </a:t>
            </a:r>
            <a:r>
              <a:rPr lang="en-US" sz="1100" u="sng">
                <a:latin typeface="Arial"/>
                <a:ea typeface="Arial"/>
                <a:cs typeface="Arial"/>
                <a:sym typeface="Arial"/>
              </a:rPr>
              <a:t>is</a:t>
            </a:r>
            <a:r>
              <a:rPr lang="en-US" sz="1100">
                <a:latin typeface="Arial"/>
                <a:ea typeface="Arial"/>
                <a:cs typeface="Arial"/>
                <a:sym typeface="Arial"/>
              </a:rPr>
              <a:t> and </a:t>
            </a:r>
            <a:r>
              <a:rPr lang="en-US" sz="1100" u="sng">
                <a:latin typeface="Arial"/>
                <a:ea typeface="Arial"/>
                <a:cs typeface="Arial"/>
                <a:sym typeface="Arial"/>
              </a:rPr>
              <a:t>is not</a:t>
            </a:r>
            <a:r>
              <a:rPr lang="en-US" sz="1100">
                <a:latin typeface="Arial"/>
                <a:ea typeface="Arial"/>
                <a:cs typeface="Arial"/>
                <a:sym typeface="Arial"/>
              </a:rPr>
              <a:t> related to.</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This focus area deals with your </a:t>
            </a:r>
            <a:r>
              <a:rPr lang="en-US" sz="1100" b="1">
                <a:latin typeface="Arial"/>
                <a:ea typeface="Arial"/>
                <a:cs typeface="Arial"/>
                <a:sym typeface="Arial"/>
              </a:rPr>
              <a:t>concentrator </a:t>
            </a:r>
            <a:r>
              <a:rPr lang="en-US" sz="1100">
                <a:latin typeface="Arial"/>
                <a:ea typeface="Arial"/>
                <a:cs typeface="Arial"/>
                <a:sym typeface="Arial"/>
              </a:rPr>
              <a:t>data that is relevant to the performance indicators you see listed. You will want to disaggregate your data by student groups to see how each student group is performing on each of the listed indicators.</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1S1 is the percentage of CTE concentrators who graduate high school,with their four-year cohort with a regular high school diploma.</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1S2 is the percentage of CTE concentrators who graduate high school, as measured by the seven-year adjusted cohort graduation rate with a regular high school diploma.</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2S1, 2S2 and 2S3 are all about how concentrators are doing in relation to state academic standards laid out in the state’s ESEA plan. For Wisconsin, this is determined by proficiency levels on the ACT test.  </a:t>
            </a:r>
            <a:endParaRPr sz="1100">
              <a:latin typeface="Arial"/>
              <a:ea typeface="Arial"/>
              <a:cs typeface="Arial"/>
              <a:sym typeface="Arial"/>
            </a:endParaRPr>
          </a:p>
          <a:p>
            <a:pPr marL="0" lvl="0" indent="457200" algn="l" rtl="0">
              <a:spcBef>
                <a:spcPts val="0"/>
              </a:spcBef>
              <a:spcAft>
                <a:spcPts val="0"/>
              </a:spcAft>
              <a:buNone/>
            </a:pPr>
            <a:r>
              <a:rPr lang="en-US" sz="1100">
                <a:latin typeface="Arial"/>
                <a:ea typeface="Arial"/>
                <a:cs typeface="Arial"/>
                <a:sym typeface="Arial"/>
              </a:rPr>
              <a:t>2S1 is the CTE concentrator proficiency in the state academic standards for Reading/Language Arts </a:t>
            </a:r>
            <a:endParaRPr sz="1100">
              <a:latin typeface="Arial"/>
              <a:ea typeface="Arial"/>
              <a:cs typeface="Arial"/>
              <a:sym typeface="Arial"/>
            </a:endParaRPr>
          </a:p>
          <a:p>
            <a:pPr marL="0" lvl="0" indent="457200" algn="l" rtl="0">
              <a:spcBef>
                <a:spcPts val="0"/>
              </a:spcBef>
              <a:spcAft>
                <a:spcPts val="0"/>
              </a:spcAft>
              <a:buNone/>
            </a:pPr>
            <a:r>
              <a:rPr lang="en-US" sz="1100">
                <a:latin typeface="Arial"/>
                <a:ea typeface="Arial"/>
                <a:cs typeface="Arial"/>
                <a:sym typeface="Arial"/>
              </a:rPr>
              <a:t>2S2  is the CTE concentrator proficiency in the state academic standards for Math</a:t>
            </a:r>
            <a:endParaRPr sz="1100">
              <a:latin typeface="Arial"/>
              <a:ea typeface="Arial"/>
              <a:cs typeface="Arial"/>
              <a:sym typeface="Arial"/>
            </a:endParaRPr>
          </a:p>
          <a:p>
            <a:pPr marL="0" lvl="0" indent="457200" algn="l" rtl="0">
              <a:spcBef>
                <a:spcPts val="0"/>
              </a:spcBef>
              <a:spcAft>
                <a:spcPts val="0"/>
              </a:spcAft>
              <a:buNone/>
            </a:pPr>
            <a:r>
              <a:rPr lang="en-US" sz="1100">
                <a:latin typeface="Arial"/>
                <a:ea typeface="Arial"/>
                <a:cs typeface="Arial"/>
                <a:sym typeface="Arial"/>
              </a:rPr>
              <a:t>2S3 is the CTE concentrator proficiency in the state’s standards for Science</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3S1 is related to your post program placement information. This comes from your concentrator follow up survey data as to the percentage of CTE concentrators who, in the second quarter after exiting from high school, are in postsecondary education or advanced training, in the military service, working, or a service program.</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4S1 is your percent of NTO pathway concentrators </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5S1 is the number of CTE concentrators who graduated with a regular high school diploma having participated in work-based learning at some time during high school.</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You’ll notice that three </a:t>
            </a:r>
            <a:r>
              <a:rPr lang="en-US" sz="1100" i="1" u="sng">
                <a:latin typeface="Arial"/>
                <a:ea typeface="Arial"/>
                <a:cs typeface="Arial"/>
                <a:sym typeface="Arial"/>
              </a:rPr>
              <a:t>pathway quality elements</a:t>
            </a:r>
            <a:r>
              <a:rPr lang="en-US" sz="1100">
                <a:latin typeface="Arial"/>
                <a:ea typeface="Arial"/>
                <a:cs typeface="Arial"/>
                <a:sym typeface="Arial"/>
              </a:rPr>
              <a:t>  are </a:t>
            </a:r>
            <a:r>
              <a:rPr lang="en-US" sz="1100" b="1">
                <a:latin typeface="Arial"/>
                <a:ea typeface="Arial"/>
                <a:cs typeface="Arial"/>
                <a:sym typeface="Arial"/>
              </a:rPr>
              <a:t>not</a:t>
            </a:r>
            <a:r>
              <a:rPr lang="en-US" sz="1100">
                <a:latin typeface="Arial"/>
                <a:ea typeface="Arial"/>
                <a:cs typeface="Arial"/>
                <a:sym typeface="Arial"/>
              </a:rPr>
              <a:t> included as an indicator for the purpose of this focus area. They are obtainment of  Industry Recognized Credentials; Dual Credit; and participation in CTSOs. </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You do </a:t>
            </a:r>
            <a:r>
              <a:rPr lang="en-US" sz="1100" b="1">
                <a:latin typeface="Arial"/>
                <a:ea typeface="Arial"/>
                <a:cs typeface="Arial"/>
                <a:sym typeface="Arial"/>
              </a:rPr>
              <a:t>not </a:t>
            </a:r>
            <a:r>
              <a:rPr lang="en-US" sz="1100">
                <a:latin typeface="Arial"/>
                <a:ea typeface="Arial"/>
                <a:cs typeface="Arial"/>
                <a:sym typeface="Arial"/>
              </a:rPr>
              <a:t>evaluate those things as a part of </a:t>
            </a:r>
            <a:r>
              <a:rPr lang="en-US" sz="1100" b="1">
                <a:latin typeface="Arial"/>
                <a:ea typeface="Arial"/>
                <a:cs typeface="Arial"/>
                <a:sym typeface="Arial"/>
              </a:rPr>
              <a:t>this</a:t>
            </a:r>
            <a:r>
              <a:rPr lang="en-US" sz="1100">
                <a:latin typeface="Arial"/>
                <a:ea typeface="Arial"/>
                <a:cs typeface="Arial"/>
                <a:sym typeface="Arial"/>
              </a:rPr>
              <a:t> focus area, nor should any information about those elements be included in your application for this focus area. Rather, those elements will be evaluated as part of your </a:t>
            </a:r>
            <a:r>
              <a:rPr lang="en-US" sz="1100" b="1">
                <a:latin typeface="Arial"/>
                <a:ea typeface="Arial"/>
                <a:cs typeface="Arial"/>
                <a:sym typeface="Arial"/>
              </a:rPr>
              <a:t>pathway evaluation of progress focus area</a:t>
            </a:r>
            <a:r>
              <a:rPr lang="en-US" sz="1100">
                <a:latin typeface="Arial"/>
                <a:ea typeface="Arial"/>
                <a:cs typeface="Arial"/>
                <a:sym typeface="Arial"/>
              </a:rPr>
              <a:t>.</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p:txBody>
      </p:sp>
      <p:sp>
        <p:nvSpPr>
          <p:cNvPr id="61" name="Google Shape;6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26fcae8517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26fcae8517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a:latin typeface="Arial"/>
                <a:ea typeface="Arial"/>
                <a:cs typeface="Arial"/>
                <a:sym typeface="Arial"/>
              </a:rPr>
              <a:t>So, once again…the data to be analyzed for each of the indicators is the percentage of</a:t>
            </a:r>
            <a:endParaRPr sz="1100">
              <a:latin typeface="Arial"/>
              <a:ea typeface="Arial"/>
              <a:cs typeface="Arial"/>
              <a:sym typeface="Arial"/>
            </a:endParaRPr>
          </a:p>
          <a:p>
            <a:pPr marL="457200" lvl="0" indent="-298450" algn="l" rtl="0">
              <a:spcBef>
                <a:spcPts val="0"/>
              </a:spcBef>
              <a:spcAft>
                <a:spcPts val="0"/>
              </a:spcAft>
              <a:buSzPts val="1100"/>
              <a:buChar char="●"/>
            </a:pPr>
            <a:r>
              <a:rPr lang="en-US" sz="1100">
                <a:latin typeface="Arial"/>
                <a:ea typeface="Arial"/>
                <a:cs typeface="Arial"/>
                <a:sym typeface="Arial"/>
              </a:rPr>
              <a:t>CTE concentrator graduates in 4yrs or 7yrs cohorts</a:t>
            </a:r>
            <a:endParaRPr sz="1100">
              <a:latin typeface="Arial"/>
              <a:ea typeface="Arial"/>
              <a:cs typeface="Arial"/>
              <a:sym typeface="Arial"/>
            </a:endParaRPr>
          </a:p>
          <a:p>
            <a:pPr marL="457200" lvl="0" indent="-298450" algn="l" rtl="0">
              <a:spcBef>
                <a:spcPts val="0"/>
              </a:spcBef>
              <a:spcAft>
                <a:spcPts val="0"/>
              </a:spcAft>
              <a:buSzPts val="1100"/>
              <a:buChar char="●"/>
            </a:pPr>
            <a:r>
              <a:rPr lang="en-US" sz="1100">
                <a:latin typeface="Arial"/>
                <a:ea typeface="Arial"/>
                <a:cs typeface="Arial"/>
                <a:sym typeface="Arial"/>
              </a:rPr>
              <a:t>CTE concentrator proficiency rates in science, math, reading and language</a:t>
            </a:r>
            <a:endParaRPr sz="1100">
              <a:latin typeface="Arial"/>
              <a:ea typeface="Arial"/>
              <a:cs typeface="Arial"/>
              <a:sym typeface="Arial"/>
            </a:endParaRPr>
          </a:p>
          <a:p>
            <a:pPr marL="457200" lvl="0" indent="-298450" algn="l" rtl="0">
              <a:spcBef>
                <a:spcPts val="0"/>
              </a:spcBef>
              <a:spcAft>
                <a:spcPts val="0"/>
              </a:spcAft>
              <a:buSzPts val="1100"/>
              <a:buChar char="●"/>
            </a:pPr>
            <a:r>
              <a:rPr lang="en-US" sz="1100">
                <a:latin typeface="Arial"/>
                <a:ea typeface="Arial"/>
                <a:cs typeface="Arial"/>
                <a:sym typeface="Arial"/>
              </a:rPr>
              <a:t>CTE concentrators who after 6 months following graduation have a positive outcome as listed in the slide</a:t>
            </a:r>
            <a:endParaRPr sz="1100">
              <a:latin typeface="Arial"/>
              <a:ea typeface="Arial"/>
              <a:cs typeface="Arial"/>
              <a:sym typeface="Arial"/>
            </a:endParaRPr>
          </a:p>
          <a:p>
            <a:pPr marL="457200" lvl="0" indent="-298450" algn="l" rtl="0">
              <a:spcBef>
                <a:spcPts val="0"/>
              </a:spcBef>
              <a:spcAft>
                <a:spcPts val="0"/>
              </a:spcAft>
              <a:buSzPts val="1100"/>
              <a:buChar char="●"/>
            </a:pPr>
            <a:r>
              <a:rPr lang="en-US" sz="1100">
                <a:latin typeface="Arial"/>
                <a:ea typeface="Arial"/>
                <a:cs typeface="Arial"/>
                <a:sym typeface="Arial"/>
              </a:rPr>
              <a:t>CTE concentrators who participated in WBL as defined in the WBL guide.</a:t>
            </a:r>
            <a:endParaRPr sz="1100">
              <a:latin typeface="Arial"/>
              <a:ea typeface="Arial"/>
              <a:cs typeface="Arial"/>
              <a:sym typeface="Arial"/>
            </a:endParaRPr>
          </a:p>
          <a:p>
            <a:pPr marL="457200" lvl="0" indent="-298450" algn="l" rtl="0">
              <a:spcBef>
                <a:spcPts val="0"/>
              </a:spcBef>
              <a:spcAft>
                <a:spcPts val="0"/>
              </a:spcAft>
              <a:buSzPts val="1100"/>
              <a:buChar char="●"/>
            </a:pPr>
            <a:r>
              <a:rPr lang="en-US" sz="1100">
                <a:latin typeface="Arial"/>
                <a:ea typeface="Arial"/>
                <a:cs typeface="Arial"/>
                <a:sym typeface="Arial"/>
              </a:rPr>
              <a:t>CTE concentrators in programs that lead to NTO fields. </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lnSpc>
                <a:spcPct val="115000"/>
              </a:lnSpc>
              <a:spcBef>
                <a:spcPts val="0"/>
              </a:spcBef>
              <a:spcAft>
                <a:spcPts val="0"/>
              </a:spcAft>
              <a:buNone/>
            </a:pPr>
            <a:r>
              <a:rPr lang="en-US" sz="1100">
                <a:latin typeface="Arial"/>
                <a:ea typeface="Arial"/>
                <a:cs typeface="Arial"/>
                <a:sym typeface="Arial"/>
              </a:rPr>
              <a:t>Your analysis for this focus area is not about missing the required level on the indicators, though that may be a part of it. </a:t>
            </a:r>
            <a:endParaRPr sz="1100">
              <a:latin typeface="Arial"/>
              <a:ea typeface="Arial"/>
              <a:cs typeface="Arial"/>
              <a:sym typeface="Arial"/>
            </a:endParaRPr>
          </a:p>
          <a:p>
            <a:pPr marL="0" lvl="0" indent="0" algn="l" rtl="0">
              <a:lnSpc>
                <a:spcPct val="115000"/>
              </a:lnSpc>
              <a:spcBef>
                <a:spcPts val="0"/>
              </a:spcBef>
              <a:spcAft>
                <a:spcPts val="0"/>
              </a:spcAft>
              <a:buNone/>
            </a:pPr>
            <a:r>
              <a:rPr lang="en-US" sz="1100">
                <a:latin typeface="Arial"/>
                <a:ea typeface="Arial"/>
                <a:cs typeface="Arial"/>
                <a:sym typeface="Arial"/>
              </a:rPr>
              <a:t>But, it </a:t>
            </a:r>
            <a:r>
              <a:rPr lang="en-US" sz="1100" b="1">
                <a:latin typeface="Arial"/>
                <a:ea typeface="Arial"/>
                <a:cs typeface="Arial"/>
                <a:sym typeface="Arial"/>
              </a:rPr>
              <a:t>is</a:t>
            </a:r>
            <a:r>
              <a:rPr lang="en-US" sz="1100">
                <a:latin typeface="Arial"/>
                <a:ea typeface="Arial"/>
                <a:cs typeface="Arial"/>
                <a:sym typeface="Arial"/>
              </a:rPr>
              <a:t> about disaggregating the data to see where the biggest gaps are, even if you met the minimum performance level. For example, you may have met the NTO indicator level, but when you disaggregate the data for the purpose of the CLNA, you find that while your females are exceeding the minimum level, your males are way below. So, the truth is that your females are helping you to meet the indicator, but male concentration is disproportionately low and is a major gap for you, so this will be an area you’ll want to discuss with your stakeholders including young men as to the root cause </a:t>
            </a:r>
            <a:r>
              <a:rPr lang="en-US" sz="1100" u="sng">
                <a:latin typeface="Arial"/>
                <a:ea typeface="Arial"/>
                <a:cs typeface="Arial"/>
                <a:sym typeface="Arial"/>
              </a:rPr>
              <a:t>and</a:t>
            </a:r>
            <a:r>
              <a:rPr lang="en-US" sz="1100">
                <a:latin typeface="Arial"/>
                <a:ea typeface="Arial"/>
                <a:cs typeface="Arial"/>
                <a:sym typeface="Arial"/>
              </a:rPr>
              <a:t> how to address it.</a:t>
            </a:r>
            <a:endParaRPr sz="1100">
              <a:latin typeface="Arial"/>
              <a:ea typeface="Arial"/>
              <a:cs typeface="Arial"/>
              <a:sym typeface="Arial"/>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sz="1100" u="sng">
                <a:solidFill>
                  <a:schemeClr val="hlink"/>
                </a:solidFill>
                <a:latin typeface="Arial"/>
                <a:ea typeface="Arial"/>
                <a:cs typeface="Arial"/>
                <a:sym typeface="Arial"/>
                <a:hlinkClick r:id="rId3"/>
              </a:rPr>
              <a:t>Perkins Accountability Indicators - WISEdash</a:t>
            </a:r>
            <a:r>
              <a:rPr lang="en-US"/>
              <a:t> (this is just here in case we get questions. Jessie will address later)</a:t>
            </a:r>
            <a:endParaRPr/>
          </a:p>
        </p:txBody>
      </p:sp>
      <p:sp>
        <p:nvSpPr>
          <p:cNvPr id="68" name="Google Shape;68;g226fcae8517_0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41a7075443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41a7075443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a:latin typeface="Arial"/>
                <a:ea typeface="Arial"/>
                <a:cs typeface="Arial"/>
                <a:sym typeface="Arial"/>
              </a:rPr>
              <a:t>To get all of the data you need compiled, work with those responsible for data collection at your agency, to obtain what you need, in an </a:t>
            </a:r>
            <a:r>
              <a:rPr lang="en-US" sz="1100" b="1">
                <a:latin typeface="Arial"/>
                <a:ea typeface="Arial"/>
                <a:cs typeface="Arial"/>
                <a:sym typeface="Arial"/>
              </a:rPr>
              <a:t>easily reviewable format that allows key trends to stand out</a:t>
            </a:r>
            <a:r>
              <a:rPr lang="en-US" sz="1100">
                <a:latin typeface="Arial"/>
                <a:ea typeface="Arial"/>
                <a:cs typeface="Arial"/>
                <a:sym typeface="Arial"/>
              </a:rPr>
              <a:t>. This can be done using the automated pivot tables in WISE as well as the tool for excel spreadsheets.</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When we refer to disaggregating data by demographic groups, what are talking about? </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We’re talking about breaking the data for </a:t>
            </a:r>
            <a:r>
              <a:rPr lang="en-US" sz="1100" b="1">
                <a:latin typeface="Arial"/>
                <a:ea typeface="Arial"/>
                <a:cs typeface="Arial"/>
                <a:sym typeface="Arial"/>
              </a:rPr>
              <a:t>each </a:t>
            </a:r>
            <a:r>
              <a:rPr lang="en-US" sz="1100">
                <a:latin typeface="Arial"/>
                <a:ea typeface="Arial"/>
                <a:cs typeface="Arial"/>
                <a:sym typeface="Arial"/>
              </a:rPr>
              <a:t>of the indicators out by: </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Race</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Ethnicity</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Gender </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b="1">
                <a:latin typeface="Arial"/>
                <a:ea typeface="Arial"/>
                <a:cs typeface="Arial"/>
                <a:sym typeface="Arial"/>
              </a:rPr>
              <a:t>each</a:t>
            </a:r>
            <a:r>
              <a:rPr lang="en-US" sz="1100">
                <a:latin typeface="Arial"/>
                <a:ea typeface="Arial"/>
                <a:cs typeface="Arial"/>
                <a:sym typeface="Arial"/>
              </a:rPr>
              <a:t> Special Population group and </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b="1">
                <a:latin typeface="Arial"/>
                <a:ea typeface="Arial"/>
                <a:cs typeface="Arial"/>
                <a:sym typeface="Arial"/>
              </a:rPr>
              <a:t>each </a:t>
            </a:r>
            <a:r>
              <a:rPr lang="en-US" sz="1100">
                <a:latin typeface="Arial"/>
                <a:ea typeface="Arial"/>
                <a:cs typeface="Arial"/>
                <a:sym typeface="Arial"/>
              </a:rPr>
              <a:t>pathway to the extent possible</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Now, when we refer to special population students, who does that include? </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The list can be found on page 13 of the guide.</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You should compare your student data for those who are economically disadvantaged, those in the foster care, those with disabilities, English learners, migrant students, homeless students, those with a parent in the military and those girls who are pregnant or parenting. Each group must be looked at to determine where there are gaps to be addressed.</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When you look at your data across groups, you’ll see some similarities and some differences between the groups, reflecting either struggles or persistence of student participants and concentrators.</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Understanding data gaps at the lowest disaggregated data level will help identify the root causes and potential strategies for closing the gaps </a:t>
            </a:r>
            <a:r>
              <a:rPr lang="en-US" sz="1100" u="sng">
                <a:latin typeface="Arial"/>
                <a:ea typeface="Arial"/>
                <a:cs typeface="Arial"/>
                <a:sym typeface="Arial"/>
              </a:rPr>
              <a:t>most </a:t>
            </a:r>
            <a:r>
              <a:rPr lang="en-US" sz="1100">
                <a:latin typeface="Arial"/>
                <a:ea typeface="Arial"/>
                <a:cs typeface="Arial"/>
                <a:sym typeface="Arial"/>
              </a:rPr>
              <a:t>effectively for</a:t>
            </a:r>
            <a:r>
              <a:rPr lang="en-US" sz="1100" b="1">
                <a:latin typeface="Arial"/>
                <a:ea typeface="Arial"/>
                <a:cs typeface="Arial"/>
                <a:sym typeface="Arial"/>
              </a:rPr>
              <a:t> the population with the biggest gap</a:t>
            </a:r>
            <a:r>
              <a:rPr lang="en-US" sz="1100">
                <a:latin typeface="Arial"/>
                <a:ea typeface="Arial"/>
                <a:cs typeface="Arial"/>
                <a:sym typeface="Arial"/>
              </a:rPr>
              <a:t>.</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When you compare data across groups, anything over a 10% gap is often considered significant and should probably be looked at closer to determine root causes.</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It will help to look at your data using tables and graphs that compare each of the demographic special population subgroups to it’s comparison group.</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For deeper analysis, you may disaggregate demographic groups by career pathway. Doing this, will provide a clear picture of which pathways are moving the needle on student performance on accountability indicators and those pathways where barriers may exist. </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p:txBody>
      </p:sp>
      <p:sp>
        <p:nvSpPr>
          <p:cNvPr id="75" name="Google Shape;75;g241a7075443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26f2d3ac18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26f2d3ac18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300"/>
              <a:t>Data to be Analyzed comes from a few sources.</a:t>
            </a:r>
            <a:endParaRPr sz="1300"/>
          </a:p>
          <a:p>
            <a:pPr marL="0" lvl="0" indent="0" algn="l" rtl="0">
              <a:spcBef>
                <a:spcPts val="0"/>
              </a:spcBef>
              <a:spcAft>
                <a:spcPts val="0"/>
              </a:spcAft>
              <a:buNone/>
            </a:pPr>
            <a:endParaRPr sz="1300"/>
          </a:p>
          <a:p>
            <a:pPr marL="0" lvl="0" indent="0" algn="l" rtl="0">
              <a:spcBef>
                <a:spcPts val="0"/>
              </a:spcBef>
              <a:spcAft>
                <a:spcPts val="0"/>
              </a:spcAft>
              <a:buNone/>
            </a:pPr>
            <a:r>
              <a:rPr lang="en-US" sz="1300"/>
              <a:t>This a list of special populations from page 14 of the CLNA Guide. It is meant to assist you with locating data needed to complete the CLNA process.</a:t>
            </a:r>
            <a:endParaRPr sz="1300"/>
          </a:p>
          <a:p>
            <a:pPr marL="0" lvl="0" indent="0" algn="l" rtl="0">
              <a:spcBef>
                <a:spcPts val="0"/>
              </a:spcBef>
              <a:spcAft>
                <a:spcPts val="0"/>
              </a:spcAft>
              <a:buNone/>
            </a:pPr>
            <a:r>
              <a:rPr lang="en-US" sz="1300"/>
              <a:t>WISEdash Public is public data that DPI is statutorily required to report about each school district to the public. WISEdash Public data has been redacted to hide student details. That means that group sizes less than 20, have been suppressed or hidden, because of sensitive personal identifying information. So, some of our special populations may be difficult to see in WISEdash Public.</a:t>
            </a:r>
            <a:endParaRPr sz="1300"/>
          </a:p>
          <a:p>
            <a:pPr marL="0" lvl="0" indent="0" algn="l" rtl="0">
              <a:spcBef>
                <a:spcPts val="0"/>
              </a:spcBef>
              <a:spcAft>
                <a:spcPts val="0"/>
              </a:spcAft>
              <a:buNone/>
            </a:pPr>
            <a:endParaRPr sz="1300"/>
          </a:p>
          <a:p>
            <a:pPr marL="0" lvl="0" indent="0" algn="l" rtl="0">
              <a:spcBef>
                <a:spcPts val="0"/>
              </a:spcBef>
              <a:spcAft>
                <a:spcPts val="0"/>
              </a:spcAft>
              <a:buNone/>
            </a:pPr>
            <a:r>
              <a:rPr lang="en-US" sz="1300"/>
              <a:t>WISEdash for District is an application in WISEhome that houses all school level data reported to DPI. Your district administrator provides access and role assignments to the data. Based on your security role in WISEdash, you will have access to all data sent to DPI. In a couple of slides, I will show you a couple of the WISEdash for District dashboards used for Perkins Indicator data.</a:t>
            </a:r>
            <a:endParaRPr sz="1300"/>
          </a:p>
          <a:p>
            <a:pPr marL="0" lvl="0" indent="0" algn="l" rtl="0">
              <a:spcBef>
                <a:spcPts val="0"/>
              </a:spcBef>
              <a:spcAft>
                <a:spcPts val="0"/>
              </a:spcAft>
              <a:buNone/>
            </a:pPr>
            <a:endParaRPr sz="1300"/>
          </a:p>
          <a:p>
            <a:pPr marL="0" lvl="0" indent="0" algn="l" rtl="0">
              <a:spcBef>
                <a:spcPts val="0"/>
              </a:spcBef>
              <a:spcAft>
                <a:spcPts val="0"/>
              </a:spcAft>
              <a:buNone/>
            </a:pPr>
            <a:r>
              <a:rPr lang="en-US" sz="1300"/>
              <a:t>On this slide are the individual student populations that you should review and analyze for the CLNA. It is important to review these populations separately, as they each have individual needs when it comes to career education, access, and equity. These populations are not to be lumped together.</a:t>
            </a:r>
            <a:endParaRPr sz="1300"/>
          </a:p>
          <a:p>
            <a:pPr marL="0" lvl="0" indent="0" algn="l" rtl="0">
              <a:spcBef>
                <a:spcPts val="0"/>
              </a:spcBef>
              <a:spcAft>
                <a:spcPts val="0"/>
              </a:spcAft>
              <a:buNone/>
            </a:pPr>
            <a:endParaRPr sz="1300"/>
          </a:p>
          <a:p>
            <a:pPr marL="0" lvl="0" indent="0" algn="l" rtl="0">
              <a:spcBef>
                <a:spcPts val="0"/>
              </a:spcBef>
              <a:spcAft>
                <a:spcPts val="0"/>
              </a:spcAft>
              <a:buNone/>
            </a:pPr>
            <a:r>
              <a:rPr lang="en-US" sz="1300"/>
              <a:t>An * is used to indicate that the data is located in </a:t>
            </a:r>
            <a:r>
              <a:rPr lang="en-US" sz="1300" u="sng"/>
              <a:t>both</a:t>
            </a:r>
            <a:r>
              <a:rPr lang="en-US" sz="1300"/>
              <a:t> WISEdash Public and WISEdash for Districts. This means that WISEdash Public will have general count data displayed about the population. WISEdash for District will allow you to go more into detail and use crosstab features to see which courses or pathways the population is accessing in your district.</a:t>
            </a:r>
            <a:endParaRPr sz="1300"/>
          </a:p>
          <a:p>
            <a:pPr marL="0" lvl="0" indent="0" algn="l" rtl="0">
              <a:spcBef>
                <a:spcPts val="0"/>
              </a:spcBef>
              <a:spcAft>
                <a:spcPts val="0"/>
              </a:spcAft>
              <a:buNone/>
            </a:pPr>
            <a:endParaRPr sz="1300"/>
          </a:p>
          <a:p>
            <a:pPr marL="0" lvl="0" indent="0" algn="l" rtl="0">
              <a:spcBef>
                <a:spcPts val="0"/>
              </a:spcBef>
              <a:spcAft>
                <a:spcPts val="0"/>
              </a:spcAft>
              <a:buNone/>
            </a:pPr>
            <a:r>
              <a:rPr lang="en-US" sz="1300"/>
              <a:t>A few data points are so sensitive, that we do not include the population in WISEdash for District. For example “youth in foster care” is local data and considered secure data at DPI. I do not even have access to student level data of this population.</a:t>
            </a:r>
            <a:endParaRPr sz="1300"/>
          </a:p>
          <a:p>
            <a:pPr marL="0" lvl="0" indent="0" algn="l" rtl="0">
              <a:spcBef>
                <a:spcPts val="0"/>
              </a:spcBef>
              <a:spcAft>
                <a:spcPts val="0"/>
              </a:spcAft>
              <a:buNone/>
            </a:pPr>
            <a:endParaRPr sz="1300"/>
          </a:p>
          <a:p>
            <a:pPr marL="0" lvl="0" indent="0" algn="l" rtl="0">
              <a:spcBef>
                <a:spcPts val="0"/>
              </a:spcBef>
              <a:spcAft>
                <a:spcPts val="0"/>
              </a:spcAft>
              <a:buNone/>
            </a:pPr>
            <a:r>
              <a:rPr lang="en-US" sz="1300"/>
              <a:t>If you do not have access to some of these populations in WISEdash for District, it is because of your security role. You can work with your school to identify these students and create a cohort in WISEdash, then apply that cohort to your Perkins dashboard. </a:t>
            </a:r>
            <a:endParaRPr sz="1300"/>
          </a:p>
          <a:p>
            <a:pPr marL="0" lvl="0" indent="0" algn="l" rtl="0">
              <a:spcBef>
                <a:spcPts val="0"/>
              </a:spcBef>
              <a:spcAft>
                <a:spcPts val="0"/>
              </a:spcAft>
              <a:buNone/>
            </a:pPr>
            <a:endParaRPr/>
          </a:p>
          <a:p>
            <a:pPr marL="0" lvl="0" indent="0" algn="l" rtl="0">
              <a:spcBef>
                <a:spcPts val="0"/>
              </a:spcBef>
              <a:spcAft>
                <a:spcPts val="0"/>
              </a:spcAft>
              <a:buNone/>
            </a:pPr>
            <a:r>
              <a:rPr lang="en-US" sz="1100">
                <a:latin typeface="Arial"/>
                <a:ea typeface="Arial"/>
                <a:cs typeface="Arial"/>
                <a:sym typeface="Arial"/>
              </a:rPr>
              <a:t>You will want to review the performance of these populations within the Perkins Indicators for the past several years, to look for trends. On slide 8, I will show you a spreadsheet to help document your disaggregated data by indicator. This will help you with the inquiry process, discussions and observations, about the data before you do a root cause analysis.</a:t>
            </a:r>
            <a:endParaRPr sz="1100">
              <a:latin typeface="Arial"/>
              <a:ea typeface="Arial"/>
              <a:cs typeface="Arial"/>
              <a:sym typeface="Arial"/>
            </a:endParaRPr>
          </a:p>
          <a:p>
            <a:pPr marL="0" lvl="0" indent="0" algn="l" rtl="0">
              <a:spcBef>
                <a:spcPts val="0"/>
              </a:spcBef>
              <a:spcAft>
                <a:spcPts val="0"/>
              </a:spcAft>
              <a:buNone/>
            </a:pPr>
            <a:endParaRPr/>
          </a:p>
        </p:txBody>
      </p:sp>
      <p:sp>
        <p:nvSpPr>
          <p:cNvPr id="84" name="Google Shape;84;g226f2d3ac18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47ce8480d0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47ce8480d0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You can utilize WISEdash Public for general data points. But, will primarily use WISEdash for District, to desegregate special populations for each indicator. WISEdash for District is where the December Snapshot is taken and is used to pull your indicator numerator and denominators.</a:t>
            </a:r>
            <a:endParaRPr/>
          </a:p>
          <a:p>
            <a:pPr marL="0" lvl="0" indent="0" algn="l" rtl="0">
              <a:spcBef>
                <a:spcPts val="0"/>
              </a:spcBef>
              <a:spcAft>
                <a:spcPts val="0"/>
              </a:spcAft>
              <a:buNone/>
            </a:pPr>
            <a:r>
              <a:rPr lang="en-US"/>
              <a:t>WISEdash Public has an A-Z index to quickly find data points.</a:t>
            </a:r>
            <a:endParaRPr/>
          </a:p>
          <a:p>
            <a:pPr marL="0" lvl="0" indent="0" algn="l" rtl="0">
              <a:spcBef>
                <a:spcPts val="0"/>
              </a:spcBef>
              <a:spcAft>
                <a:spcPts val="0"/>
              </a:spcAft>
              <a:buNone/>
            </a:pPr>
            <a:r>
              <a:rPr lang="en-US"/>
              <a:t>WISEdash for District has How-to Guides to assist with navigating dashboards. The How-to Guides are located on the Welcome page within WISEdash and linked here.</a:t>
            </a:r>
            <a:endParaRPr/>
          </a:p>
          <a:p>
            <a:pPr marL="0" lvl="0" indent="0" algn="l" rtl="0">
              <a:spcBef>
                <a:spcPts val="0"/>
              </a:spcBef>
              <a:spcAft>
                <a:spcPts val="0"/>
              </a:spcAft>
              <a:buNone/>
            </a:pPr>
            <a:r>
              <a:rPr lang="en-US"/>
              <a:t>Here is also the link to finding the Perkins Accountability Indicators data in WISEdash for District. This slide deck was emailed to CTECs on May 1 and shows you how to look up your numerator and denominator for each indicator in WISEdash for District.</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a:t>Here is the </a:t>
            </a:r>
            <a:r>
              <a:rPr lang="en-US" sz="1100" u="sng">
                <a:solidFill>
                  <a:schemeClr val="hlink"/>
                </a:solidFill>
                <a:latin typeface="Arial"/>
                <a:ea typeface="Arial"/>
                <a:cs typeface="Arial"/>
                <a:sym typeface="Arial"/>
                <a:hlinkClick r:id="rId3"/>
              </a:rPr>
              <a:t>Accountability Breakdown by Indicator Blank Worksheet</a:t>
            </a:r>
            <a:r>
              <a:rPr lang="en-US"/>
              <a:t> that I spoke of 2 slides ago. This will help you with the data inquiry process, before you do the root cause analysis.</a:t>
            </a:r>
            <a:endParaRPr/>
          </a:p>
          <a:p>
            <a:pPr marL="0" lvl="0" indent="0" algn="l" rtl="0">
              <a:spcBef>
                <a:spcPts val="0"/>
              </a:spcBef>
              <a:spcAft>
                <a:spcPts val="0"/>
              </a:spcAft>
              <a:buClr>
                <a:schemeClr val="dk1"/>
              </a:buClr>
              <a:buSzPts val="1100"/>
              <a:buFont typeface="Arial"/>
              <a:buNone/>
            </a:pPr>
            <a:r>
              <a:rPr lang="en-US"/>
              <a:t>These are also the data sheets I use for the Perkins Consolidated Annual Report that is due to the feds in December.</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In the next couple of slides, I will show you a blank Accountability Breakdown worksheet and show how to setup WISEdash for District - Perkins dashboard, Course Enrollment, and ACT Statewide.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_______________________________________________________</a:t>
            </a:r>
            <a:endParaRPr/>
          </a:p>
          <a:p>
            <a:pPr marL="0" lvl="0" indent="0" algn="l" rtl="0">
              <a:spcBef>
                <a:spcPts val="0"/>
              </a:spcBef>
              <a:spcAft>
                <a:spcPts val="0"/>
              </a:spcAft>
              <a:buClr>
                <a:schemeClr val="dk1"/>
              </a:buClr>
              <a:buSzPts val="1100"/>
              <a:buFont typeface="Arial"/>
              <a:buNone/>
            </a:pPr>
            <a:r>
              <a:rPr lang="en-US"/>
              <a:t>Resources to reference for your root cause activities</a:t>
            </a:r>
            <a:endParaRPr/>
          </a:p>
          <a:p>
            <a:pPr marL="0" lvl="0" indent="0" algn="l" rtl="0">
              <a:spcBef>
                <a:spcPts val="0"/>
              </a:spcBef>
              <a:spcAft>
                <a:spcPts val="0"/>
              </a:spcAft>
              <a:buClr>
                <a:schemeClr val="dk1"/>
              </a:buClr>
              <a:buSzPts val="1100"/>
              <a:buFont typeface="Arial"/>
              <a:buNone/>
            </a:pPr>
            <a:r>
              <a:rPr lang="en-US" u="sng">
                <a:solidFill>
                  <a:schemeClr val="hlink"/>
                </a:solidFill>
                <a:hlinkClick r:id="rId4"/>
              </a:rPr>
              <a:t>Root Cause Analysis Activities</a:t>
            </a:r>
            <a:endParaRPr/>
          </a:p>
          <a:p>
            <a:pPr marL="0" lvl="0" indent="0" algn="l" rtl="0">
              <a:spcBef>
                <a:spcPts val="0"/>
              </a:spcBef>
              <a:spcAft>
                <a:spcPts val="0"/>
              </a:spcAft>
              <a:buNone/>
            </a:pPr>
            <a:endParaRPr/>
          </a:p>
          <a:p>
            <a:pPr marL="0" lvl="0" indent="0" algn="l" rtl="0">
              <a:spcBef>
                <a:spcPts val="0"/>
              </a:spcBef>
              <a:spcAft>
                <a:spcPts val="0"/>
              </a:spcAft>
              <a:buNone/>
            </a:pPr>
            <a:r>
              <a:rPr lang="en-US" u="sng">
                <a:solidFill>
                  <a:schemeClr val="hlink"/>
                </a:solidFill>
                <a:hlinkClick r:id="rId5"/>
              </a:rPr>
              <a:t>Perkins Accountability Indicators</a:t>
            </a:r>
            <a:r>
              <a:rPr lang="en-US"/>
              <a:t> pdf</a:t>
            </a:r>
            <a:endParaRPr/>
          </a:p>
          <a:p>
            <a:pPr marL="0" lvl="0" indent="0" algn="l" rtl="0">
              <a:spcBef>
                <a:spcPts val="0"/>
              </a:spcBef>
              <a:spcAft>
                <a:spcPts val="0"/>
              </a:spcAft>
              <a:buNone/>
            </a:pPr>
            <a:r>
              <a:rPr lang="en-US" u="sng">
                <a:solidFill>
                  <a:schemeClr val="hlink"/>
                </a:solidFill>
                <a:hlinkClick r:id="rId6"/>
              </a:rPr>
              <a:t>Perkins Accountability Indicators</a:t>
            </a:r>
            <a:r>
              <a:rPr lang="en-US"/>
              <a:t> Google slides w/notes</a:t>
            </a:r>
            <a:endParaRPr/>
          </a:p>
          <a:p>
            <a:pPr marL="0" lvl="0" indent="0" algn="l" rtl="0">
              <a:spcBef>
                <a:spcPts val="0"/>
              </a:spcBef>
              <a:spcAft>
                <a:spcPts val="0"/>
              </a:spcAft>
              <a:buNone/>
            </a:pPr>
            <a:endParaRPr/>
          </a:p>
          <a:p>
            <a:pPr marL="0" lvl="0" indent="0" algn="l" rtl="0">
              <a:spcBef>
                <a:spcPts val="0"/>
              </a:spcBef>
              <a:spcAft>
                <a:spcPts val="0"/>
              </a:spcAft>
              <a:buNone/>
            </a:pPr>
            <a:r>
              <a:rPr lang="en-US" u="sng">
                <a:solidFill>
                  <a:schemeClr val="hlink"/>
                </a:solidFill>
                <a:hlinkClick r:id="rId7"/>
              </a:rPr>
              <a:t>ESSA Accountability Reports</a:t>
            </a:r>
            <a:r>
              <a:rPr lang="en-US"/>
              <a:t> - pg 7 Academic Achievement Indicator and Business Rules</a:t>
            </a:r>
            <a:endParaRPr/>
          </a:p>
          <a:p>
            <a:pPr marL="0" lvl="0" indent="0" algn="l" rtl="0">
              <a:spcBef>
                <a:spcPts val="0"/>
              </a:spcBef>
              <a:spcAft>
                <a:spcPts val="0"/>
              </a:spcAft>
              <a:buNone/>
            </a:pPr>
            <a:r>
              <a:rPr lang="en-US" i="1"/>
              <a:t>The Rationale for ESSA The ESSA system is intended to direct attention and supports to where the need is highest. At its core, ESSA’s accountability purpose is to help every state identify the lowest-performing public schools so they can focus on improvement and have the resources to do so. That means that each year, every eligible public school is compared to all the other eligible schools in the state based on five indicators.</a:t>
            </a:r>
            <a:endParaRPr i="1"/>
          </a:p>
          <a:p>
            <a:pPr marL="0" lvl="0" indent="0" algn="l" rtl="0">
              <a:spcBef>
                <a:spcPts val="0"/>
              </a:spcBef>
              <a:spcAft>
                <a:spcPts val="0"/>
              </a:spcAft>
              <a:buNone/>
            </a:pPr>
            <a:endParaRPr/>
          </a:p>
          <a:p>
            <a:pPr marL="0" lvl="0" indent="0" algn="l" rtl="0">
              <a:spcBef>
                <a:spcPts val="0"/>
              </a:spcBef>
              <a:spcAft>
                <a:spcPts val="0"/>
              </a:spcAft>
              <a:buNone/>
            </a:pPr>
            <a:r>
              <a:rPr lang="en-US" u="sng">
                <a:solidFill>
                  <a:schemeClr val="hlink"/>
                </a:solidFill>
                <a:hlinkClick r:id="rId8"/>
              </a:rPr>
              <a:t>GUIDE TO THE ESSA ACCOUNTABILITY REPORT</a:t>
            </a:r>
            <a:r>
              <a:rPr lang="en-US"/>
              <a:t> - This is a resource, not your major go-to for analysis. This is your total school population then compare it to you CTE concentrator population found in WISEdash. </a:t>
            </a:r>
            <a:endParaRPr/>
          </a:p>
          <a:p>
            <a:pPr marL="0" lvl="0" indent="0" algn="l" rtl="0">
              <a:spcBef>
                <a:spcPts val="0"/>
              </a:spcBef>
              <a:spcAft>
                <a:spcPts val="0"/>
              </a:spcAft>
              <a:buNone/>
            </a:pPr>
            <a:r>
              <a:rPr lang="en-US" u="sng">
                <a:solidFill>
                  <a:schemeClr val="hlink"/>
                </a:solidFill>
                <a:hlinkClick r:id="rId9"/>
              </a:rPr>
              <a:t>Report Cards and Federal ESSA Accountability Crosswalk_2022</a:t>
            </a:r>
            <a:endParaRPr/>
          </a:p>
          <a:p>
            <a:pPr marL="0" lvl="0" indent="0" algn="l" rtl="0">
              <a:spcBef>
                <a:spcPts val="0"/>
              </a:spcBef>
              <a:spcAft>
                <a:spcPts val="0"/>
              </a:spcAft>
              <a:buNone/>
            </a:pPr>
            <a:endParaRPr/>
          </a:p>
          <a:p>
            <a:pPr marL="0" lvl="0" indent="0" algn="l" rtl="0">
              <a:spcBef>
                <a:spcPts val="0"/>
              </a:spcBef>
              <a:spcAft>
                <a:spcPts val="0"/>
              </a:spcAft>
              <a:buNone/>
            </a:pPr>
            <a:r>
              <a:rPr lang="en-US" u="sng">
                <a:solidFill>
                  <a:schemeClr val="hlink"/>
                </a:solidFill>
                <a:hlinkClick r:id="rId10"/>
              </a:rPr>
              <a:t>Report Cards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91" name="Google Shape;91;g247ce8480d0_0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5190920652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5190920652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This is one of the </a:t>
            </a:r>
            <a:r>
              <a:rPr lang="en-US" u="sng">
                <a:solidFill>
                  <a:schemeClr val="hlink"/>
                </a:solidFill>
                <a:latin typeface="Lato"/>
                <a:ea typeface="Lato"/>
                <a:cs typeface="Lato"/>
                <a:sym typeface="Lato"/>
                <a:hlinkClick r:id="rId3"/>
              </a:rPr>
              <a:t>Accountability Breakdown by Indicator Blank Worksheet</a:t>
            </a:r>
            <a:r>
              <a:rPr lang="en-US"/>
              <a:t>s that can be very helpful in examining your data. Each tab in the document is one of the Perkins Indicators. </a:t>
            </a:r>
            <a:endParaRPr/>
          </a:p>
          <a:p>
            <a:pPr marL="0" lvl="0" indent="0" algn="l" rtl="0">
              <a:spcBef>
                <a:spcPts val="0"/>
              </a:spcBef>
              <a:spcAft>
                <a:spcPts val="0"/>
              </a:spcAft>
              <a:buNone/>
            </a:pPr>
            <a:r>
              <a:rPr lang="en-US"/>
              <a:t>At the top it informs you of the numerator and denominator definitions, then breaks down by Race/Ethnicity, Special Population, and Career Pathway. Note the heading says Career Clusters-Break down into Career Pathways offered. You want to break down your data into Career Pathways. To get this, go to your IAC Title crosstab in WISEdash. Dig into strengthening each pathways and understanding the size, scope and quality components and how students are accessing them. You may have more than one Career Pathway per Cluster.</a:t>
            </a:r>
            <a:endParaRPr/>
          </a:p>
          <a:p>
            <a:pPr marL="0" lvl="0" indent="0" algn="l" rtl="0">
              <a:spcBef>
                <a:spcPts val="0"/>
              </a:spcBef>
              <a:spcAft>
                <a:spcPts val="0"/>
              </a:spcAft>
              <a:buNone/>
            </a:pPr>
            <a:endParaRPr/>
          </a:p>
          <a:p>
            <a:pPr marL="0" lvl="0" indent="0" algn="l" rtl="0">
              <a:spcBef>
                <a:spcPts val="0"/>
              </a:spcBef>
              <a:spcAft>
                <a:spcPts val="0"/>
              </a:spcAft>
              <a:buNone/>
            </a:pPr>
            <a:r>
              <a:rPr lang="en-US"/>
              <a:t>Yes, this is a spreadsheet. But you can create trend charts.</a:t>
            </a:r>
            <a:endParaRPr/>
          </a:p>
        </p:txBody>
      </p:sp>
      <p:sp>
        <p:nvSpPr>
          <p:cNvPr id="98" name="Google Shape;98;g25190920652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3"/>
        <p:cNvGrpSpPr/>
        <p:nvPr/>
      </p:nvGrpSpPr>
      <p:grpSpPr>
        <a:xfrm>
          <a:off x="0" y="0"/>
          <a:ext cx="0" cy="0"/>
          <a:chOff x="0" y="0"/>
          <a:chExt cx="0" cy="0"/>
        </a:xfrm>
      </p:grpSpPr>
      <p:sp>
        <p:nvSpPr>
          <p:cNvPr id="14" name="Google Shape;14;p2"/>
          <p:cNvSpPr txBox="1">
            <a:spLocks noGrp="1"/>
          </p:cNvSpPr>
          <p:nvPr>
            <p:ph type="body" idx="1"/>
          </p:nvPr>
        </p:nvSpPr>
        <p:spPr>
          <a:xfrm>
            <a:off x="1416575" y="1293834"/>
            <a:ext cx="6311370" cy="1262666"/>
          </a:xfrm>
          <a:prstGeom prst="rect">
            <a:avLst/>
          </a:prstGeom>
          <a:noFill/>
          <a:ln>
            <a:noFill/>
          </a:ln>
        </p:spPr>
        <p:txBody>
          <a:bodyPr spcFirstLastPara="1" wrap="square" lIns="91425" tIns="45700" rIns="91425" bIns="45700" anchor="t" anchorCtr="0">
            <a:noAutofit/>
          </a:bodyPr>
          <a:lstStyle>
            <a:lvl1pPr marL="457200" lvl="0" indent="-228600" algn="ctr">
              <a:lnSpc>
                <a:spcPct val="106111"/>
              </a:lnSpc>
              <a:spcBef>
                <a:spcPts val="0"/>
              </a:spcBef>
              <a:spcAft>
                <a:spcPts val="0"/>
              </a:spcAft>
              <a:buClr>
                <a:srgbClr val="333399"/>
              </a:buClr>
              <a:buSzPts val="3600"/>
              <a:buNone/>
              <a:defRPr sz="3600">
                <a:solidFill>
                  <a:srgbClr val="333399"/>
                </a:solidFill>
                <a:latin typeface="Lato Black"/>
                <a:ea typeface="Lato Black"/>
                <a:cs typeface="Lato Black"/>
                <a:sym typeface="Lato Black"/>
              </a:defRPr>
            </a:lvl1pPr>
            <a:lvl2pPr marL="914400" lvl="1" indent="-228600" algn="l">
              <a:lnSpc>
                <a:spcPct val="150000"/>
              </a:lnSpc>
              <a:spcBef>
                <a:spcPts val="3000"/>
              </a:spcBef>
              <a:spcAft>
                <a:spcPts val="0"/>
              </a:spcAft>
              <a:buClr>
                <a:srgbClr val="333399"/>
              </a:buClr>
              <a:buSzPts val="2637"/>
              <a:buNone/>
              <a:defRPr sz="2637">
                <a:solidFill>
                  <a:srgbClr val="333399"/>
                </a:solidFill>
                <a:latin typeface="Calibri"/>
                <a:ea typeface="Calibri"/>
                <a:cs typeface="Calibri"/>
                <a:sym typeface="Calibri"/>
              </a:defRPr>
            </a:lvl2pPr>
            <a:lvl3pPr marL="1371600" lvl="2" indent="-396049" algn="l">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3pPr>
            <a:lvl4pPr marL="1828800" lvl="3" indent="-396049" algn="l">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4pPr>
            <a:lvl5pPr marL="2286000" lvl="4" indent="-396049" algn="l">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 name="Google Shape;15;p2"/>
          <p:cNvSpPr txBox="1">
            <a:spLocks noGrp="1"/>
          </p:cNvSpPr>
          <p:nvPr>
            <p:ph type="body" idx="2"/>
          </p:nvPr>
        </p:nvSpPr>
        <p:spPr>
          <a:xfrm>
            <a:off x="5458013" y="3035370"/>
            <a:ext cx="2228771" cy="11238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1800"/>
              <a:buNone/>
              <a:defRPr sz="1800"/>
            </a:lvl1pPr>
            <a:lvl2pPr marL="914400" lvl="1" indent="-228600" algn="l">
              <a:lnSpc>
                <a:spcPct val="100000"/>
              </a:lnSpc>
              <a:spcBef>
                <a:spcPts val="3000"/>
              </a:spcBef>
              <a:spcAft>
                <a:spcPts val="0"/>
              </a:spcAft>
              <a:buClr>
                <a:schemeClr val="dk1"/>
              </a:buClr>
              <a:buSzPts val="1465"/>
              <a:buNone/>
              <a:defRPr sz="1465"/>
            </a:lvl2pPr>
            <a:lvl3pPr marL="1371600" lvl="2" indent="-228600" algn="l">
              <a:lnSpc>
                <a:spcPct val="100000"/>
              </a:lnSpc>
              <a:spcBef>
                <a:spcPts val="375"/>
              </a:spcBef>
              <a:spcAft>
                <a:spcPts val="0"/>
              </a:spcAft>
              <a:buClr>
                <a:schemeClr val="dk1"/>
              </a:buClr>
              <a:buSzPts val="1465"/>
              <a:buNone/>
              <a:defRPr sz="1465"/>
            </a:lvl3pPr>
            <a:lvl4pPr marL="1828800" lvl="3" indent="-228600" algn="l">
              <a:lnSpc>
                <a:spcPct val="100000"/>
              </a:lnSpc>
              <a:spcBef>
                <a:spcPts val="375"/>
              </a:spcBef>
              <a:spcAft>
                <a:spcPts val="0"/>
              </a:spcAft>
              <a:buClr>
                <a:schemeClr val="dk1"/>
              </a:buClr>
              <a:buSzPts val="1465"/>
              <a:buNone/>
              <a:defRPr sz="1465"/>
            </a:lvl4pPr>
            <a:lvl5pPr marL="2286000" lvl="4" indent="-228600" algn="l">
              <a:lnSpc>
                <a:spcPct val="100000"/>
              </a:lnSpc>
              <a:spcBef>
                <a:spcPts val="375"/>
              </a:spcBef>
              <a:spcAft>
                <a:spcPts val="0"/>
              </a:spcAft>
              <a:buClr>
                <a:schemeClr val="dk1"/>
              </a:buClr>
              <a:buSzPts val="1465"/>
              <a:buNone/>
              <a:defRPr sz="1465"/>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16" name="Google Shape;16;p2"/>
          <p:cNvPicPr preferRelativeResize="0"/>
          <p:nvPr/>
        </p:nvPicPr>
        <p:blipFill rotWithShape="1">
          <a:blip r:embed="rId2">
            <a:alphaModFix/>
          </a:blip>
          <a:srcRect t="3724" b="9439"/>
          <a:stretch/>
        </p:blipFill>
        <p:spPr>
          <a:xfrm>
            <a:off x="0" y="3392384"/>
            <a:ext cx="9141824" cy="175111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75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75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75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75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75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750"/>
                                        <p:tgtEl>
                                          <p:spTgt spid="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xEl>
                                              <p:pRg st="6" end="6"/>
                                            </p:txEl>
                                          </p:spTgt>
                                        </p:tgtEl>
                                        <p:attrNameLst>
                                          <p:attrName>style.visibility</p:attrName>
                                        </p:attrNameLst>
                                      </p:cBhvr>
                                      <p:to>
                                        <p:strVal val="visible"/>
                                      </p:to>
                                    </p:set>
                                    <p:animEffect transition="in" filter="fade">
                                      <p:cBhvr>
                                        <p:cTn id="37" dur="750"/>
                                        <p:tgtEl>
                                          <p:spTgt spid="1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xEl>
                                              <p:pRg st="7" end="7"/>
                                            </p:txEl>
                                          </p:spTgt>
                                        </p:tgtEl>
                                        <p:attrNameLst>
                                          <p:attrName>style.visibility</p:attrName>
                                        </p:attrNameLst>
                                      </p:cBhvr>
                                      <p:to>
                                        <p:strVal val="visible"/>
                                      </p:to>
                                    </p:set>
                                    <p:animEffect transition="in" filter="fade">
                                      <p:cBhvr>
                                        <p:cTn id="42" dur="750"/>
                                        <p:tgtEl>
                                          <p:spTgt spid="1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xEl>
                                              <p:pRg st="8" end="8"/>
                                            </p:txEl>
                                          </p:spTgt>
                                        </p:tgtEl>
                                        <p:attrNameLst>
                                          <p:attrName>style.visibility</p:attrName>
                                        </p:attrNameLst>
                                      </p:cBhvr>
                                      <p:to>
                                        <p:strVal val="visible"/>
                                      </p:to>
                                    </p:set>
                                    <p:animEffect transition="in" filter="fade">
                                      <p:cBhvr>
                                        <p:cTn id="47" dur="750"/>
                                        <p:tgtEl>
                                          <p:spTgt spid="14">
                                            <p:txEl>
                                              <p:pRg st="8" end="8"/>
                                            </p:txEl>
                                          </p:spTgt>
                                        </p:tgtEl>
                                      </p:cBhvr>
                                    </p:animEffect>
                                  </p:childTnLst>
                                </p:cTn>
                              </p:par>
                            </p:childTnLst>
                          </p:cTn>
                        </p:par>
                        <p:par>
                          <p:cTn id="48" fill="hold">
                            <p:stCondLst>
                              <p:cond delay="750"/>
                            </p:stCondLst>
                            <p:childTnLst>
                              <p:par>
                                <p:cTn id="49" presetID="10" presetClass="entr" presetSubtype="0" fill="hold" nodeType="afterEffect">
                                  <p:stCondLst>
                                    <p:cond delay="0"/>
                                  </p:st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750"/>
                                        <p:tgtEl>
                                          <p:spTgt spid="15">
                                            <p:txEl>
                                              <p:pRg st="0" end="0"/>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15">
                                            <p:txEl>
                                              <p:pRg st="1" end="1"/>
                                            </p:txEl>
                                          </p:spTgt>
                                        </p:tgtEl>
                                        <p:attrNameLst>
                                          <p:attrName>style.visibility</p:attrName>
                                        </p:attrNameLst>
                                      </p:cBhvr>
                                      <p:to>
                                        <p:strVal val="visible"/>
                                      </p:to>
                                    </p:set>
                                    <p:animEffect transition="in" filter="fade">
                                      <p:cBhvr>
                                        <p:cTn id="55" dur="750"/>
                                        <p:tgtEl>
                                          <p:spTgt spid="15">
                                            <p:txEl>
                                              <p:pRg st="1" end="1"/>
                                            </p:txEl>
                                          </p:spTgt>
                                        </p:tgtEl>
                                      </p:cBhvr>
                                    </p:animEffect>
                                  </p:childTnLst>
                                </p:cTn>
                              </p:par>
                            </p:childTnLst>
                          </p:cTn>
                        </p:par>
                        <p:par>
                          <p:cTn id="56" fill="hold">
                            <p:stCondLst>
                              <p:cond delay="2250"/>
                            </p:stCondLst>
                            <p:childTnLst>
                              <p:par>
                                <p:cTn id="57" presetID="10" presetClass="entr" presetSubtype="0" fill="hold" nodeType="afterEffect">
                                  <p:stCondLst>
                                    <p:cond delay="0"/>
                                  </p:stCondLst>
                                  <p:childTnLst>
                                    <p:set>
                                      <p:cBhvr>
                                        <p:cTn id="58" dur="1" fill="hold">
                                          <p:stCondLst>
                                            <p:cond delay="0"/>
                                          </p:stCondLst>
                                        </p:cTn>
                                        <p:tgtEl>
                                          <p:spTgt spid="15">
                                            <p:txEl>
                                              <p:pRg st="2" end="2"/>
                                            </p:txEl>
                                          </p:spTgt>
                                        </p:tgtEl>
                                        <p:attrNameLst>
                                          <p:attrName>style.visibility</p:attrName>
                                        </p:attrNameLst>
                                      </p:cBhvr>
                                      <p:to>
                                        <p:strVal val="visible"/>
                                      </p:to>
                                    </p:set>
                                    <p:animEffect transition="in" filter="fade">
                                      <p:cBhvr>
                                        <p:cTn id="59" dur="750"/>
                                        <p:tgtEl>
                                          <p:spTgt spid="15">
                                            <p:txEl>
                                              <p:pRg st="2" end="2"/>
                                            </p:txEl>
                                          </p:spTgt>
                                        </p:tgtEl>
                                      </p:cBhvr>
                                    </p:animEffect>
                                  </p:childTnLst>
                                </p:cTn>
                              </p:par>
                            </p:childTnLst>
                          </p:cTn>
                        </p:par>
                        <p:par>
                          <p:cTn id="60" fill="hold">
                            <p:stCondLst>
                              <p:cond delay="3000"/>
                            </p:stCondLst>
                            <p:childTnLst>
                              <p:par>
                                <p:cTn id="61" presetID="10" presetClass="entr" presetSubtype="0" fill="hold" nodeType="afterEffect">
                                  <p:stCondLst>
                                    <p:cond delay="0"/>
                                  </p:stCondLst>
                                  <p:childTnLst>
                                    <p:set>
                                      <p:cBhvr>
                                        <p:cTn id="62" dur="1" fill="hold">
                                          <p:stCondLst>
                                            <p:cond delay="0"/>
                                          </p:stCondLst>
                                        </p:cTn>
                                        <p:tgtEl>
                                          <p:spTgt spid="15">
                                            <p:txEl>
                                              <p:pRg st="3" end="3"/>
                                            </p:txEl>
                                          </p:spTgt>
                                        </p:tgtEl>
                                        <p:attrNameLst>
                                          <p:attrName>style.visibility</p:attrName>
                                        </p:attrNameLst>
                                      </p:cBhvr>
                                      <p:to>
                                        <p:strVal val="visible"/>
                                      </p:to>
                                    </p:set>
                                    <p:animEffect transition="in" filter="fade">
                                      <p:cBhvr>
                                        <p:cTn id="63" dur="750"/>
                                        <p:tgtEl>
                                          <p:spTgt spid="15">
                                            <p:txEl>
                                              <p:pRg st="3" end="3"/>
                                            </p:txEl>
                                          </p:spTgt>
                                        </p:tgtEl>
                                      </p:cBhvr>
                                    </p:animEffect>
                                  </p:childTnLst>
                                </p:cTn>
                              </p:par>
                            </p:childTnLst>
                          </p:cTn>
                        </p:par>
                        <p:par>
                          <p:cTn id="64" fill="hold">
                            <p:stCondLst>
                              <p:cond delay="3750"/>
                            </p:stCondLst>
                            <p:childTnLst>
                              <p:par>
                                <p:cTn id="65" presetID="10" presetClass="entr" presetSubtype="0" fill="hold" nodeType="afterEffect">
                                  <p:stCondLst>
                                    <p:cond delay="0"/>
                                  </p:stCondLst>
                                  <p:childTnLst>
                                    <p:set>
                                      <p:cBhvr>
                                        <p:cTn id="66" dur="1" fill="hold">
                                          <p:stCondLst>
                                            <p:cond delay="0"/>
                                          </p:stCondLst>
                                        </p:cTn>
                                        <p:tgtEl>
                                          <p:spTgt spid="15">
                                            <p:txEl>
                                              <p:pRg st="4" end="4"/>
                                            </p:txEl>
                                          </p:spTgt>
                                        </p:tgtEl>
                                        <p:attrNameLst>
                                          <p:attrName>style.visibility</p:attrName>
                                        </p:attrNameLst>
                                      </p:cBhvr>
                                      <p:to>
                                        <p:strVal val="visible"/>
                                      </p:to>
                                    </p:set>
                                    <p:animEffect transition="in" filter="fade">
                                      <p:cBhvr>
                                        <p:cTn id="67" dur="750"/>
                                        <p:tgtEl>
                                          <p:spTgt spid="15">
                                            <p:txEl>
                                              <p:pRg st="4" end="4"/>
                                            </p:txEl>
                                          </p:spTgt>
                                        </p:tgtEl>
                                      </p:cBhvr>
                                    </p:animEffect>
                                  </p:childTnLst>
                                </p:cTn>
                              </p:par>
                            </p:childTnLst>
                          </p:cTn>
                        </p:par>
                        <p:par>
                          <p:cTn id="68" fill="hold">
                            <p:stCondLst>
                              <p:cond delay="4500"/>
                            </p:stCondLst>
                            <p:childTnLst>
                              <p:par>
                                <p:cTn id="69" presetID="10" presetClass="entr" presetSubtype="0" fill="hold" nodeType="afterEffect">
                                  <p:stCondLst>
                                    <p:cond delay="0"/>
                                  </p:stCondLst>
                                  <p:childTnLst>
                                    <p:set>
                                      <p:cBhvr>
                                        <p:cTn id="70" dur="1" fill="hold">
                                          <p:stCondLst>
                                            <p:cond delay="0"/>
                                          </p:stCondLst>
                                        </p:cTn>
                                        <p:tgtEl>
                                          <p:spTgt spid="15">
                                            <p:txEl>
                                              <p:pRg st="5" end="5"/>
                                            </p:txEl>
                                          </p:spTgt>
                                        </p:tgtEl>
                                        <p:attrNameLst>
                                          <p:attrName>style.visibility</p:attrName>
                                        </p:attrNameLst>
                                      </p:cBhvr>
                                      <p:to>
                                        <p:strVal val="visible"/>
                                      </p:to>
                                    </p:set>
                                    <p:animEffect transition="in" filter="fade">
                                      <p:cBhvr>
                                        <p:cTn id="71" dur="750"/>
                                        <p:tgtEl>
                                          <p:spTgt spid="15">
                                            <p:txEl>
                                              <p:pRg st="5" end="5"/>
                                            </p:txEl>
                                          </p:spTgt>
                                        </p:tgtEl>
                                      </p:cBhvr>
                                    </p:animEffect>
                                  </p:childTnLst>
                                </p:cTn>
                              </p:par>
                            </p:childTnLst>
                          </p:cTn>
                        </p:par>
                        <p:par>
                          <p:cTn id="72" fill="hold">
                            <p:stCondLst>
                              <p:cond delay="5250"/>
                            </p:stCondLst>
                            <p:childTnLst>
                              <p:par>
                                <p:cTn id="73" presetID="10" presetClass="entr" presetSubtype="0" fill="hold" nodeType="afterEffect">
                                  <p:stCondLst>
                                    <p:cond delay="0"/>
                                  </p:stCondLst>
                                  <p:childTnLst>
                                    <p:set>
                                      <p:cBhvr>
                                        <p:cTn id="74" dur="1" fill="hold">
                                          <p:stCondLst>
                                            <p:cond delay="0"/>
                                          </p:stCondLst>
                                        </p:cTn>
                                        <p:tgtEl>
                                          <p:spTgt spid="15">
                                            <p:txEl>
                                              <p:pRg st="6" end="6"/>
                                            </p:txEl>
                                          </p:spTgt>
                                        </p:tgtEl>
                                        <p:attrNameLst>
                                          <p:attrName>style.visibility</p:attrName>
                                        </p:attrNameLst>
                                      </p:cBhvr>
                                      <p:to>
                                        <p:strVal val="visible"/>
                                      </p:to>
                                    </p:set>
                                    <p:animEffect transition="in" filter="fade">
                                      <p:cBhvr>
                                        <p:cTn id="75" dur="750"/>
                                        <p:tgtEl>
                                          <p:spTgt spid="15">
                                            <p:txEl>
                                              <p:pRg st="6" end="6"/>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15">
                                            <p:txEl>
                                              <p:pRg st="7" end="7"/>
                                            </p:txEl>
                                          </p:spTgt>
                                        </p:tgtEl>
                                        <p:attrNameLst>
                                          <p:attrName>style.visibility</p:attrName>
                                        </p:attrNameLst>
                                      </p:cBhvr>
                                      <p:to>
                                        <p:strVal val="visible"/>
                                      </p:to>
                                    </p:set>
                                    <p:animEffect transition="in" filter="fade">
                                      <p:cBhvr>
                                        <p:cTn id="79" dur="750"/>
                                        <p:tgtEl>
                                          <p:spTgt spid="15">
                                            <p:txEl>
                                              <p:pRg st="7" end="7"/>
                                            </p:txEl>
                                          </p:spTgt>
                                        </p:tgtEl>
                                      </p:cBhvr>
                                    </p:animEffect>
                                  </p:childTnLst>
                                </p:cTn>
                              </p:par>
                            </p:childTnLst>
                          </p:cTn>
                        </p:par>
                        <p:par>
                          <p:cTn id="80" fill="hold">
                            <p:stCondLst>
                              <p:cond delay="6750"/>
                            </p:stCondLst>
                            <p:childTnLst>
                              <p:par>
                                <p:cTn id="81" presetID="10" presetClass="entr" presetSubtype="0" fill="hold" nodeType="afterEffect">
                                  <p:stCondLst>
                                    <p:cond delay="0"/>
                                  </p:stCondLst>
                                  <p:childTnLst>
                                    <p:set>
                                      <p:cBhvr>
                                        <p:cTn id="82" dur="1" fill="hold">
                                          <p:stCondLst>
                                            <p:cond delay="0"/>
                                          </p:stCondLst>
                                        </p:cTn>
                                        <p:tgtEl>
                                          <p:spTgt spid="15">
                                            <p:txEl>
                                              <p:pRg st="8" end="8"/>
                                            </p:txEl>
                                          </p:spTgt>
                                        </p:tgtEl>
                                        <p:attrNameLst>
                                          <p:attrName>style.visibility</p:attrName>
                                        </p:attrNameLst>
                                      </p:cBhvr>
                                      <p:to>
                                        <p:strVal val="visible"/>
                                      </p:to>
                                    </p:set>
                                    <p:animEffect transition="in" filter="fade">
                                      <p:cBhvr>
                                        <p:cTn id="83" dur="750"/>
                                        <p:tgtEl>
                                          <p:spTgt spid="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17"/>
        <p:cNvGrpSpPr/>
        <p:nvPr/>
      </p:nvGrpSpPr>
      <p:grpSpPr>
        <a:xfrm>
          <a:off x="0" y="0"/>
          <a:ext cx="0" cy="0"/>
          <a:chOff x="0" y="0"/>
          <a:chExt cx="0" cy="0"/>
        </a:xfrm>
      </p:grpSpPr>
      <p:sp>
        <p:nvSpPr>
          <p:cNvPr id="18" name="Google Shape;18;p3"/>
          <p:cNvSpPr txBox="1"/>
          <p:nvPr/>
        </p:nvSpPr>
        <p:spPr>
          <a:xfrm>
            <a:off x="-6304" y="0"/>
            <a:ext cx="9150304" cy="921657"/>
          </a:xfrm>
          <a:prstGeom prst="rect">
            <a:avLst/>
          </a:prstGeom>
          <a:solidFill>
            <a:srgbClr val="333399"/>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19" name="Google Shape;19;p3"/>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0" name="Google Shape;20;p3"/>
          <p:cNvSpPr txBox="1">
            <a:spLocks noGrp="1"/>
          </p:cNvSpPr>
          <p:nvPr>
            <p:ph type="body" idx="2"/>
          </p:nvPr>
        </p:nvSpPr>
        <p:spPr>
          <a:xfrm>
            <a:off x="2052028" y="1197429"/>
            <a:ext cx="5046877" cy="2512779"/>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0"/>
              </a:spcBef>
              <a:spcAft>
                <a:spcPts val="0"/>
              </a:spcAft>
              <a:buClr>
                <a:schemeClr val="dk1"/>
              </a:buClr>
              <a:buSzPts val="2400"/>
              <a:buFont typeface="Arial"/>
              <a:buChar char="•"/>
              <a:defRPr sz="2400" b="1"/>
            </a:lvl1pPr>
            <a:lvl2pPr marL="914400" lvl="1" indent="-228600" algn="l">
              <a:lnSpc>
                <a:spcPct val="150000"/>
              </a:lnSpc>
              <a:spcBef>
                <a:spcPts val="439"/>
              </a:spcBef>
              <a:spcAft>
                <a:spcPts val="0"/>
              </a:spcAft>
              <a:buClr>
                <a:schemeClr val="dk1"/>
              </a:buClr>
              <a:buSzPts val="1758"/>
              <a:buNone/>
              <a:defRPr sz="1758"/>
            </a:lvl2pPr>
            <a:lvl3pPr marL="1371600" lvl="2" indent="-228600" algn="l">
              <a:lnSpc>
                <a:spcPct val="90000"/>
              </a:lnSpc>
              <a:spcBef>
                <a:spcPts val="375"/>
              </a:spcBef>
              <a:spcAft>
                <a:spcPts val="0"/>
              </a:spcAft>
              <a:buClr>
                <a:schemeClr val="dk1"/>
              </a:buClr>
              <a:buSzPts val="1758"/>
              <a:buNone/>
              <a:defRPr sz="1758"/>
            </a:lvl3pPr>
            <a:lvl4pPr marL="1828800" lvl="3" indent="-228600" algn="l">
              <a:lnSpc>
                <a:spcPct val="90000"/>
              </a:lnSpc>
              <a:spcBef>
                <a:spcPts val="375"/>
              </a:spcBef>
              <a:spcAft>
                <a:spcPts val="0"/>
              </a:spcAft>
              <a:buClr>
                <a:schemeClr val="dk1"/>
              </a:buClr>
              <a:buSzPts val="1758"/>
              <a:buNone/>
              <a:defRPr sz="1758"/>
            </a:lvl4pPr>
            <a:lvl5pPr marL="2286000" lvl="4" indent="-228600" algn="l">
              <a:lnSpc>
                <a:spcPct val="90000"/>
              </a:lnSpc>
              <a:spcBef>
                <a:spcPts val="375"/>
              </a:spcBef>
              <a:spcAft>
                <a:spcPts val="0"/>
              </a:spcAft>
              <a:buClr>
                <a:schemeClr val="dk1"/>
              </a:buClr>
              <a:buSzPts val="1758"/>
              <a:buNone/>
              <a:defRPr sz="1758"/>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21" name="Google Shape;21;p3"/>
          <p:cNvPicPr preferRelativeResize="0"/>
          <p:nvPr/>
        </p:nvPicPr>
        <p:blipFill rotWithShape="1">
          <a:blip r:embed="rId2">
            <a:alphaModFix/>
          </a:blip>
          <a:srcRect l="109" t="7102" b="33564"/>
          <a:stretch/>
        </p:blipFill>
        <p:spPr>
          <a:xfrm>
            <a:off x="-8814" y="3710690"/>
            <a:ext cx="9152873" cy="143629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with image">
  <p:cSld name="Text with image">
    <p:spTree>
      <p:nvGrpSpPr>
        <p:cNvPr id="1" name="Shape 22"/>
        <p:cNvGrpSpPr/>
        <p:nvPr/>
      </p:nvGrpSpPr>
      <p:grpSpPr>
        <a:xfrm>
          <a:off x="0" y="0"/>
          <a:ext cx="0" cy="0"/>
          <a:chOff x="0" y="0"/>
          <a:chExt cx="0" cy="0"/>
        </a:xfrm>
      </p:grpSpPr>
      <p:sp>
        <p:nvSpPr>
          <p:cNvPr id="23" name="Google Shape;23;p4"/>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 name="Google Shape;24;p4"/>
          <p:cNvSpPr txBox="1">
            <a:spLocks noGrp="1"/>
          </p:cNvSpPr>
          <p:nvPr>
            <p:ph type="body" idx="2"/>
          </p:nvPr>
        </p:nvSpPr>
        <p:spPr>
          <a:xfrm>
            <a:off x="942822" y="1277258"/>
            <a:ext cx="3993459" cy="2329521"/>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0"/>
              </a:spcBef>
              <a:spcAft>
                <a:spcPts val="0"/>
              </a:spcAft>
              <a:buClr>
                <a:schemeClr val="dk1"/>
              </a:buClr>
              <a:buSzPts val="2400"/>
              <a:buFont typeface="Arial"/>
              <a:buChar char="•"/>
              <a:defRPr sz="2400" b="1"/>
            </a:lvl1pPr>
            <a:lvl2pPr marL="914400" lvl="1" indent="-228600" algn="l">
              <a:lnSpc>
                <a:spcPct val="150000"/>
              </a:lnSpc>
              <a:spcBef>
                <a:spcPts val="439"/>
              </a:spcBef>
              <a:spcAft>
                <a:spcPts val="0"/>
              </a:spcAft>
              <a:buClr>
                <a:schemeClr val="dk1"/>
              </a:buClr>
              <a:buSzPts val="2400"/>
              <a:buNone/>
              <a:defRPr/>
            </a:lvl2pPr>
            <a:lvl3pPr marL="1371600" lvl="2" indent="-228600" algn="l">
              <a:lnSpc>
                <a:spcPct val="150000"/>
              </a:lnSpc>
              <a:spcBef>
                <a:spcPts val="375"/>
              </a:spcBef>
              <a:spcAft>
                <a:spcPts val="0"/>
              </a:spcAft>
              <a:buClr>
                <a:schemeClr val="dk1"/>
              </a:buClr>
              <a:buSzPts val="1500"/>
              <a:buNone/>
              <a:defRPr/>
            </a:lvl3pPr>
            <a:lvl4pPr marL="1828800" lvl="3" indent="-228600" algn="l">
              <a:lnSpc>
                <a:spcPct val="150000"/>
              </a:lnSpc>
              <a:spcBef>
                <a:spcPts val="375"/>
              </a:spcBef>
              <a:spcAft>
                <a:spcPts val="0"/>
              </a:spcAft>
              <a:buClr>
                <a:schemeClr val="dk1"/>
              </a:buClr>
              <a:buSzPts val="1350"/>
              <a:buNone/>
              <a:defRPr/>
            </a:lvl4pPr>
            <a:lvl5pPr marL="2286000" lvl="4" indent="-228600" algn="l">
              <a:lnSpc>
                <a:spcPct val="150000"/>
              </a:lnSpc>
              <a:spcBef>
                <a:spcPts val="375"/>
              </a:spcBef>
              <a:spcAft>
                <a:spcPts val="0"/>
              </a:spcAft>
              <a:buClr>
                <a:schemeClr val="dk1"/>
              </a:buClr>
              <a:buSzPts val="135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5" name="Google Shape;25;p4"/>
          <p:cNvSpPr>
            <a:spLocks noGrp="1"/>
          </p:cNvSpPr>
          <p:nvPr>
            <p:ph type="pic" idx="3"/>
          </p:nvPr>
        </p:nvSpPr>
        <p:spPr>
          <a:xfrm>
            <a:off x="5262429" y="1291773"/>
            <a:ext cx="3420446" cy="3090606"/>
          </a:xfrm>
          <a:prstGeom prst="rect">
            <a:avLst/>
          </a:prstGeom>
          <a:noFill/>
          <a:ln>
            <a:noFill/>
          </a:ln>
        </p:spPr>
      </p:sp>
      <p:pic>
        <p:nvPicPr>
          <p:cNvPr id="26" name="Google Shape;26;p4"/>
          <p:cNvPicPr preferRelativeResize="0"/>
          <p:nvPr/>
        </p:nvPicPr>
        <p:blipFill rotWithShape="1">
          <a:blip r:embed="rId2">
            <a:alphaModFix/>
          </a:blip>
          <a:srcRect l="109" t="7102" b="33564"/>
          <a:stretch/>
        </p:blipFill>
        <p:spPr>
          <a:xfrm>
            <a:off x="-8814" y="3710690"/>
            <a:ext cx="9152873" cy="143629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27"/>
        <p:cNvGrpSpPr/>
        <p:nvPr/>
      </p:nvGrpSpPr>
      <p:grpSpPr>
        <a:xfrm>
          <a:off x="0" y="0"/>
          <a:ext cx="0" cy="0"/>
          <a:chOff x="0" y="0"/>
          <a:chExt cx="0" cy="0"/>
        </a:xfrm>
      </p:grpSpPr>
      <p:sp>
        <p:nvSpPr>
          <p:cNvPr id="28" name="Google Shape;28;p5"/>
          <p:cNvSpPr txBox="1"/>
          <p:nvPr/>
        </p:nvSpPr>
        <p:spPr>
          <a:xfrm>
            <a:off x="-6304" y="0"/>
            <a:ext cx="9150304" cy="921657"/>
          </a:xfrm>
          <a:prstGeom prst="rect">
            <a:avLst/>
          </a:prstGeom>
          <a:solidFill>
            <a:srgbClr val="333399"/>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29" name="Google Shape;29;p5"/>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0" name="Google Shape;30;p5"/>
          <p:cNvSpPr>
            <a:spLocks noGrp="1"/>
          </p:cNvSpPr>
          <p:nvPr>
            <p:ph type="media" idx="2"/>
          </p:nvPr>
        </p:nvSpPr>
        <p:spPr>
          <a:xfrm>
            <a:off x="2042012" y="1304873"/>
            <a:ext cx="5045075" cy="253047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R="0" lvl="1"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31" name="Google Shape;31;p5"/>
          <p:cNvPicPr preferRelativeResize="0"/>
          <p:nvPr/>
        </p:nvPicPr>
        <p:blipFill rotWithShape="1">
          <a:blip r:embed="rId2">
            <a:alphaModFix/>
          </a:blip>
          <a:srcRect l="109" t="7102" b="33564"/>
          <a:stretch/>
        </p:blipFill>
        <p:spPr>
          <a:xfrm>
            <a:off x="-8814" y="3710690"/>
            <a:ext cx="9152873" cy="143629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XL image">
  <p:cSld name="XL image">
    <p:spTree>
      <p:nvGrpSpPr>
        <p:cNvPr id="1" name="Shape 32"/>
        <p:cNvGrpSpPr/>
        <p:nvPr/>
      </p:nvGrpSpPr>
      <p:grpSpPr>
        <a:xfrm>
          <a:off x="0" y="0"/>
          <a:ext cx="0" cy="0"/>
          <a:chOff x="0" y="0"/>
          <a:chExt cx="0" cy="0"/>
        </a:xfrm>
      </p:grpSpPr>
      <p:sp>
        <p:nvSpPr>
          <p:cNvPr id="33" name="Google Shape;33;p6"/>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34" name="Google Shape;34;p6"/>
          <p:cNvPicPr preferRelativeResize="0"/>
          <p:nvPr/>
        </p:nvPicPr>
        <p:blipFill rotWithShape="1">
          <a:blip r:embed="rId2">
            <a:alphaModFix/>
          </a:blip>
          <a:srcRect l="109" t="7102" b="33564"/>
          <a:stretch/>
        </p:blipFill>
        <p:spPr>
          <a:xfrm>
            <a:off x="-8873" y="4598378"/>
            <a:ext cx="9152873" cy="5715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body" idx="1"/>
          </p:nvPr>
        </p:nvSpPr>
        <p:spPr>
          <a:xfrm>
            <a:off x="2184116" y="1364104"/>
            <a:ext cx="4762552" cy="2478963"/>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 name="Google Shape;11;p1"/>
          <p:cNvSpPr txBox="1"/>
          <p:nvPr/>
        </p:nvSpPr>
        <p:spPr>
          <a:xfrm>
            <a:off x="-6304" y="0"/>
            <a:ext cx="9150304" cy="921657"/>
          </a:xfrm>
          <a:prstGeom prst="rect">
            <a:avLst/>
          </a:prstGeom>
          <a:solidFill>
            <a:srgbClr val="333399"/>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12" name="Google Shape;12;p1"/>
          <p:cNvSpPr txBox="1">
            <a:spLocks noGrp="1"/>
          </p:cNvSpPr>
          <p:nvPr>
            <p:ph type="title"/>
          </p:nvPr>
        </p:nvSpPr>
        <p:spPr>
          <a:xfrm>
            <a:off x="616258" y="0"/>
            <a:ext cx="7886700" cy="91440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lt1"/>
              </a:buClr>
              <a:buSzPts val="3600"/>
              <a:buFont typeface="Lato Black"/>
              <a:buNone/>
              <a:defRPr sz="3600" b="0" i="0" u="none" strike="noStrike" cap="none">
                <a:solidFill>
                  <a:schemeClr val="lt1"/>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dpi.wi.gov/cte/carl-perkins/grants/formula-grant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s://dpi.wi.gov/cte/carl-perkins/grants/formula-grant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mailto:jessica.sloan@dpi.wi.gov" TargetMode="External"/><Relationship Id="rId4" Type="http://schemas.openxmlformats.org/officeDocument/2006/relationships/hyperlink" Target="mailto:christine.lenske@dpi.wi.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dpi.wi.gov/wisedash/help/az-inde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docs.google.com/spreadsheets/d/1tukOwnJtUTZG5HY4o1Q2Yu5PdibiPKrb/copy?usp=sharing&amp;ouid=116995755806512817473&amp;rtpof=true&amp;sd=true" TargetMode="External"/><Relationship Id="rId5" Type="http://schemas.openxmlformats.org/officeDocument/2006/relationships/hyperlink" Target="https://docs.google.com/presentation/d/16KQlJvFWlz00lBrEXrRYG0g_npu_aao0/edit?usp=sharing&amp;ouid=116995755806512817473&amp;rtpof=true&amp;sd=true" TargetMode="External"/><Relationship Id="rId4" Type="http://schemas.openxmlformats.org/officeDocument/2006/relationships/hyperlink" Target="https://drive.google.com/drive/folders/1sbLzI8zjwf0moAApajqtH01AQVQDmFr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Google Shape;40;p7"/>
          <p:cNvSpPr txBox="1">
            <a:spLocks noGrp="1"/>
          </p:cNvSpPr>
          <p:nvPr>
            <p:ph type="body" idx="1"/>
          </p:nvPr>
        </p:nvSpPr>
        <p:spPr>
          <a:xfrm>
            <a:off x="1259350" y="1146150"/>
            <a:ext cx="7435800" cy="2597100"/>
          </a:xfrm>
          <a:prstGeom prst="rect">
            <a:avLst/>
          </a:prstGeom>
          <a:noFill/>
          <a:ln>
            <a:noFill/>
          </a:ln>
        </p:spPr>
        <p:txBody>
          <a:bodyPr spcFirstLastPara="1" wrap="square" lIns="91425" tIns="45700" rIns="91425" bIns="45700" anchor="t" anchorCtr="0">
            <a:normAutofit fontScale="92500" lnSpcReduction="20000"/>
          </a:bodyPr>
          <a:lstStyle/>
          <a:p>
            <a:pPr marL="0" lvl="0" indent="0" algn="ctr" rtl="0">
              <a:lnSpc>
                <a:spcPct val="100000"/>
              </a:lnSpc>
              <a:spcBef>
                <a:spcPts val="0"/>
              </a:spcBef>
              <a:spcAft>
                <a:spcPts val="0"/>
              </a:spcAft>
              <a:buClr>
                <a:srgbClr val="333399"/>
              </a:buClr>
              <a:buSzPct val="100000"/>
              <a:buNone/>
            </a:pPr>
            <a:r>
              <a:rPr lang="en-US" sz="4000"/>
              <a:t>Perkins Grant </a:t>
            </a:r>
            <a:r>
              <a:rPr lang="en-US" sz="3750"/>
              <a:t>CLNA </a:t>
            </a:r>
            <a:endParaRPr sz="3750"/>
          </a:p>
          <a:p>
            <a:pPr marL="0" lvl="0" indent="0" algn="ctr" rtl="0">
              <a:lnSpc>
                <a:spcPct val="115000"/>
              </a:lnSpc>
              <a:spcBef>
                <a:spcPts val="0"/>
              </a:spcBef>
              <a:spcAft>
                <a:spcPts val="0"/>
              </a:spcAft>
              <a:buClr>
                <a:srgbClr val="333399"/>
              </a:buClr>
              <a:buSzPct val="100000"/>
              <a:buNone/>
            </a:pPr>
            <a:r>
              <a:rPr lang="en-US" sz="4000"/>
              <a:t>Focus Area: Student Performance on Accountability Indicators</a:t>
            </a:r>
            <a:endParaRPr sz="4000"/>
          </a:p>
          <a:p>
            <a:pPr marL="0" lvl="0" indent="0" algn="ctr" rtl="0">
              <a:lnSpc>
                <a:spcPct val="100000"/>
              </a:lnSpc>
              <a:spcBef>
                <a:spcPts val="1000"/>
              </a:spcBef>
              <a:spcAft>
                <a:spcPts val="0"/>
              </a:spcAft>
              <a:buClr>
                <a:srgbClr val="333399"/>
              </a:buClr>
              <a:buSzPct val="109589"/>
              <a:buNone/>
            </a:pPr>
            <a:r>
              <a:rPr lang="en-US" sz="3650"/>
              <a:t>June 14, 2023</a:t>
            </a:r>
            <a:br>
              <a:rPr lang="en-US" sz="4000"/>
            </a:br>
            <a:endParaRPr/>
          </a:p>
        </p:txBody>
      </p:sp>
      <p:sp>
        <p:nvSpPr>
          <p:cNvPr id="41" name="Google Shape;41;p7"/>
          <p:cNvSpPr txBox="1">
            <a:spLocks noGrp="1"/>
          </p:cNvSpPr>
          <p:nvPr>
            <p:ph type="body" idx="2"/>
          </p:nvPr>
        </p:nvSpPr>
        <p:spPr>
          <a:xfrm>
            <a:off x="6192400" y="3448200"/>
            <a:ext cx="1529700" cy="916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318"/>
              <a:buNone/>
            </a:pPr>
            <a:r>
              <a:rPr lang="en-US" sz="1318"/>
              <a:t>Chris Lenske</a:t>
            </a:r>
            <a:endParaRPr/>
          </a:p>
          <a:p>
            <a:pPr marL="0" lvl="0" indent="0" algn="l" rtl="0">
              <a:lnSpc>
                <a:spcPct val="115000"/>
              </a:lnSpc>
              <a:spcBef>
                <a:spcPts val="0"/>
              </a:spcBef>
              <a:spcAft>
                <a:spcPts val="0"/>
              </a:spcAft>
              <a:buClr>
                <a:schemeClr val="dk1"/>
              </a:buClr>
              <a:buSzPts val="1318"/>
              <a:buNone/>
            </a:pPr>
            <a:r>
              <a:rPr lang="en-US" sz="1318"/>
              <a:t>Grant Specialist CTE Team</a:t>
            </a:r>
            <a:endParaRPr/>
          </a:p>
          <a:p>
            <a:pPr marL="0" lvl="0" indent="0" algn="l" rtl="0">
              <a:lnSpc>
                <a:spcPct val="115000"/>
              </a:lnSpc>
              <a:spcBef>
                <a:spcPts val="0"/>
              </a:spcBef>
              <a:spcAft>
                <a:spcPts val="0"/>
              </a:spcAft>
              <a:buClr>
                <a:schemeClr val="dk1"/>
              </a:buClr>
              <a:buSzPts val="1318"/>
              <a:buNone/>
            </a:pPr>
            <a:endParaRPr/>
          </a:p>
        </p:txBody>
      </p:sp>
      <p:sp>
        <p:nvSpPr>
          <p:cNvPr id="42" name="Google Shape;42;p7"/>
          <p:cNvSpPr txBox="1"/>
          <p:nvPr/>
        </p:nvSpPr>
        <p:spPr>
          <a:xfrm>
            <a:off x="7637950" y="3448200"/>
            <a:ext cx="1433100" cy="78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300" b="1">
                <a:latin typeface="Lato"/>
                <a:ea typeface="Lato"/>
                <a:cs typeface="Lato"/>
                <a:sym typeface="Lato"/>
              </a:rPr>
              <a:t>Jessie Sloan</a:t>
            </a:r>
            <a:endParaRPr sz="1300" b="1">
              <a:latin typeface="Lato"/>
              <a:ea typeface="Lato"/>
              <a:cs typeface="Lato"/>
              <a:sym typeface="Lato"/>
            </a:endParaRPr>
          </a:p>
          <a:p>
            <a:pPr marL="0" lvl="0" indent="0" algn="l" rtl="0">
              <a:spcBef>
                <a:spcPts val="0"/>
              </a:spcBef>
              <a:spcAft>
                <a:spcPts val="0"/>
              </a:spcAft>
              <a:buNone/>
            </a:pPr>
            <a:r>
              <a:rPr lang="en-US" sz="1300" b="1">
                <a:latin typeface="Lato"/>
                <a:ea typeface="Lato"/>
                <a:cs typeface="Lato"/>
                <a:sym typeface="Lato"/>
              </a:rPr>
              <a:t>Data Consultant  CTE Team</a:t>
            </a:r>
            <a:endParaRPr sz="1300" b="1">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a:bodyPr>
          <a:lstStyle/>
          <a:p>
            <a:pPr marL="0" lvl="0" indent="0" algn="ctr" rtl="0">
              <a:spcBef>
                <a:spcPts val="0"/>
              </a:spcBef>
              <a:spcAft>
                <a:spcPts val="3000"/>
              </a:spcAft>
              <a:buNone/>
            </a:pPr>
            <a:r>
              <a:rPr lang="en-US"/>
              <a:t>Perkins</a:t>
            </a:r>
            <a:endParaRPr/>
          </a:p>
        </p:txBody>
      </p:sp>
      <p:sp>
        <p:nvSpPr>
          <p:cNvPr id="110" name="Google Shape;110;p16"/>
          <p:cNvSpPr txBox="1">
            <a:spLocks noGrp="1"/>
          </p:cNvSpPr>
          <p:nvPr>
            <p:ph type="body" idx="2"/>
          </p:nvPr>
        </p:nvSpPr>
        <p:spPr>
          <a:xfrm>
            <a:off x="2052028" y="1197429"/>
            <a:ext cx="5046900" cy="2512800"/>
          </a:xfrm>
          <a:prstGeom prst="rect">
            <a:avLst/>
          </a:prstGeom>
        </p:spPr>
        <p:txBody>
          <a:bodyPr spcFirstLastPara="1" wrap="square" lIns="91425" tIns="45700" rIns="91425" bIns="45700" anchor="t" anchorCtr="0">
            <a:normAutofit/>
          </a:bodyPr>
          <a:lstStyle/>
          <a:p>
            <a:pPr marL="0" lvl="0" indent="0" algn="l" rtl="0">
              <a:spcBef>
                <a:spcPts val="0"/>
              </a:spcBef>
              <a:spcAft>
                <a:spcPts val="439"/>
              </a:spcAft>
              <a:buNone/>
            </a:pPr>
            <a:endParaRPr/>
          </a:p>
        </p:txBody>
      </p:sp>
      <p:pic>
        <p:nvPicPr>
          <p:cNvPr id="111" name="Google Shape;111;p16"/>
          <p:cNvPicPr preferRelativeResize="0"/>
          <p:nvPr/>
        </p:nvPicPr>
        <p:blipFill>
          <a:blip r:embed="rId3">
            <a:alphaModFix/>
          </a:blip>
          <a:stretch>
            <a:fillRect/>
          </a:stretch>
        </p:blipFill>
        <p:spPr>
          <a:xfrm>
            <a:off x="1303838" y="1197425"/>
            <a:ext cx="6315075" cy="3619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17"/>
          <p:cNvPicPr preferRelativeResize="0"/>
          <p:nvPr/>
        </p:nvPicPr>
        <p:blipFill>
          <a:blip r:embed="rId3">
            <a:alphaModFix/>
          </a:blip>
          <a:stretch>
            <a:fillRect/>
          </a:stretch>
        </p:blipFill>
        <p:spPr>
          <a:xfrm>
            <a:off x="1822749" y="921601"/>
            <a:ext cx="7321250" cy="4187375"/>
          </a:xfrm>
          <a:prstGeom prst="rect">
            <a:avLst/>
          </a:prstGeom>
          <a:noFill/>
          <a:ln>
            <a:noFill/>
          </a:ln>
        </p:spPr>
      </p:pic>
      <p:sp>
        <p:nvSpPr>
          <p:cNvPr id="118" name="Google Shape;118;p17"/>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a:bodyPr>
          <a:lstStyle/>
          <a:p>
            <a:pPr marL="0" lvl="0" indent="0" algn="ctr" rtl="0">
              <a:spcBef>
                <a:spcPts val="0"/>
              </a:spcBef>
              <a:spcAft>
                <a:spcPts val="3000"/>
              </a:spcAft>
              <a:buNone/>
            </a:pPr>
            <a:r>
              <a:rPr lang="en-US"/>
              <a:t>Special Populations</a:t>
            </a:r>
            <a:endParaRPr/>
          </a:p>
        </p:txBody>
      </p:sp>
      <p:sp>
        <p:nvSpPr>
          <p:cNvPr id="119" name="Google Shape;119;p17"/>
          <p:cNvSpPr txBox="1"/>
          <p:nvPr/>
        </p:nvSpPr>
        <p:spPr>
          <a:xfrm>
            <a:off x="2000700" y="1845438"/>
            <a:ext cx="1321200" cy="23397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p:txBody>
      </p:sp>
      <p:sp>
        <p:nvSpPr>
          <p:cNvPr id="120" name="Google Shape;120;p17"/>
          <p:cNvSpPr txBox="1"/>
          <p:nvPr/>
        </p:nvSpPr>
        <p:spPr>
          <a:xfrm>
            <a:off x="143675" y="1019025"/>
            <a:ext cx="1577700" cy="27243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100">
                <a:latin typeface="Lato"/>
                <a:ea typeface="Lato"/>
                <a:cs typeface="Lato"/>
                <a:sym typeface="Lato"/>
              </a:rPr>
              <a:t>Perkins dashboard</a:t>
            </a:r>
            <a:endParaRPr sz="1100">
              <a:latin typeface="Lato"/>
              <a:ea typeface="Lato"/>
              <a:cs typeface="Lato"/>
              <a:sym typeface="Lato"/>
            </a:endParaRPr>
          </a:p>
          <a:p>
            <a:pPr marL="0" lvl="0" indent="0" algn="l" rtl="0">
              <a:spcBef>
                <a:spcPts val="0"/>
              </a:spcBef>
              <a:spcAft>
                <a:spcPts val="0"/>
              </a:spcAft>
              <a:buNone/>
            </a:pPr>
            <a:endParaRPr sz="1100">
              <a:latin typeface="Lato"/>
              <a:ea typeface="Lato"/>
              <a:cs typeface="Lato"/>
              <a:sym typeface="Lato"/>
            </a:endParaRPr>
          </a:p>
          <a:p>
            <a:pPr marL="0" lvl="0" indent="0" algn="l" rtl="0">
              <a:spcBef>
                <a:spcPts val="0"/>
              </a:spcBef>
              <a:spcAft>
                <a:spcPts val="0"/>
              </a:spcAft>
              <a:buNone/>
            </a:pPr>
            <a:r>
              <a:rPr lang="en-US" sz="1100">
                <a:latin typeface="Lato"/>
                <a:ea typeface="Lato"/>
                <a:cs typeface="Lato"/>
                <a:sym typeface="Lato"/>
              </a:rPr>
              <a:t>Review of </a:t>
            </a:r>
            <a:br>
              <a:rPr lang="en-US" sz="1100">
                <a:latin typeface="Lato"/>
                <a:ea typeface="Lato"/>
                <a:cs typeface="Lato"/>
                <a:sym typeface="Lato"/>
              </a:rPr>
            </a:br>
            <a:r>
              <a:rPr lang="en-US" sz="1100">
                <a:latin typeface="Lato"/>
                <a:ea typeface="Lato"/>
                <a:cs typeface="Lato"/>
                <a:sym typeface="Lato"/>
              </a:rPr>
              <a:t>CTE Concentrators by </a:t>
            </a:r>
            <a:r>
              <a:rPr lang="en-US" sz="1100">
                <a:solidFill>
                  <a:schemeClr val="dk1"/>
                </a:solidFill>
                <a:latin typeface="Lato"/>
                <a:ea typeface="Lato"/>
                <a:cs typeface="Lato"/>
                <a:sym typeface="Lato"/>
              </a:rPr>
              <a:t>Race and </a:t>
            </a:r>
            <a:r>
              <a:rPr lang="en-US" sz="1100">
                <a:latin typeface="Lato"/>
                <a:ea typeface="Lato"/>
                <a:cs typeface="Lato"/>
                <a:sym typeface="Lato"/>
              </a:rPr>
              <a:t>IAC Title  </a:t>
            </a:r>
            <a:endParaRPr sz="1100">
              <a:latin typeface="Lato"/>
              <a:ea typeface="Lato"/>
              <a:cs typeface="Lato"/>
              <a:sym typeface="Lato"/>
            </a:endParaRPr>
          </a:p>
          <a:p>
            <a:pPr marL="0" lvl="0" indent="0" algn="l" rtl="0">
              <a:spcBef>
                <a:spcPts val="0"/>
              </a:spcBef>
              <a:spcAft>
                <a:spcPts val="0"/>
              </a:spcAft>
              <a:buNone/>
            </a:pPr>
            <a:endParaRPr sz="1100">
              <a:latin typeface="Lato"/>
              <a:ea typeface="Lato"/>
              <a:cs typeface="Lato"/>
              <a:sym typeface="Lato"/>
            </a:endParaRPr>
          </a:p>
          <a:p>
            <a:pPr marL="0" lvl="0" indent="0" algn="l" rtl="0">
              <a:spcBef>
                <a:spcPts val="0"/>
              </a:spcBef>
              <a:spcAft>
                <a:spcPts val="0"/>
              </a:spcAft>
              <a:buNone/>
            </a:pPr>
            <a:r>
              <a:rPr lang="en-US" sz="1100">
                <a:latin typeface="Lato"/>
                <a:ea typeface="Lato"/>
                <a:cs typeface="Lato"/>
                <a:sym typeface="Lato"/>
              </a:rPr>
              <a:t>Informs me of the population of students that are accessing Career Pathways…dig into who is/not accessing.</a:t>
            </a:r>
            <a:endParaRPr sz="1100">
              <a:latin typeface="Lato"/>
              <a:ea typeface="Lato"/>
              <a:cs typeface="Lato"/>
              <a:sym typeface="Lato"/>
            </a:endParaRPr>
          </a:p>
          <a:p>
            <a:pPr marL="0" lvl="0" indent="0" algn="l" rtl="0">
              <a:spcBef>
                <a:spcPts val="0"/>
              </a:spcBef>
              <a:spcAft>
                <a:spcPts val="0"/>
              </a:spcAft>
              <a:buNone/>
            </a:pPr>
            <a:endParaRPr sz="1100">
              <a:latin typeface="Lato"/>
              <a:ea typeface="Lato"/>
              <a:cs typeface="Lato"/>
              <a:sym typeface="Lato"/>
            </a:endParaRPr>
          </a:p>
          <a:p>
            <a:pPr marL="0" lvl="0" indent="0" algn="l" rtl="0">
              <a:spcBef>
                <a:spcPts val="0"/>
              </a:spcBef>
              <a:spcAft>
                <a:spcPts val="0"/>
              </a:spcAft>
              <a:buNone/>
            </a:pPr>
            <a:r>
              <a:rPr lang="en-US" sz="1100">
                <a:latin typeface="Lato"/>
                <a:ea typeface="Lato"/>
                <a:cs typeface="Lato"/>
                <a:sym typeface="Lato"/>
              </a:rPr>
              <a:t>Where do issues with Race pop up?</a:t>
            </a:r>
            <a:endParaRPr sz="1100">
              <a:latin typeface="Lato"/>
              <a:ea typeface="Lato"/>
              <a:cs typeface="Lato"/>
              <a:sym typeface="Lato"/>
            </a:endParaRPr>
          </a:p>
        </p:txBody>
      </p:sp>
      <p:sp>
        <p:nvSpPr>
          <p:cNvPr id="121" name="Google Shape;121;p17"/>
          <p:cNvSpPr txBox="1"/>
          <p:nvPr/>
        </p:nvSpPr>
        <p:spPr>
          <a:xfrm>
            <a:off x="3509250" y="2048425"/>
            <a:ext cx="663300" cy="4002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8"/>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a:bodyPr>
          <a:lstStyle/>
          <a:p>
            <a:pPr marL="0" lvl="0" indent="0" algn="ctr" rtl="0">
              <a:spcBef>
                <a:spcPts val="0"/>
              </a:spcBef>
              <a:spcAft>
                <a:spcPts val="3000"/>
              </a:spcAft>
              <a:buNone/>
            </a:pPr>
            <a:r>
              <a:rPr lang="en-US"/>
              <a:t>Course Enrollment</a:t>
            </a:r>
            <a:endParaRPr/>
          </a:p>
        </p:txBody>
      </p:sp>
      <p:pic>
        <p:nvPicPr>
          <p:cNvPr id="128" name="Google Shape;128;p18"/>
          <p:cNvPicPr preferRelativeResize="0"/>
          <p:nvPr/>
        </p:nvPicPr>
        <p:blipFill>
          <a:blip r:embed="rId3">
            <a:alphaModFix/>
          </a:blip>
          <a:stretch>
            <a:fillRect/>
          </a:stretch>
        </p:blipFill>
        <p:spPr>
          <a:xfrm>
            <a:off x="3062264" y="921600"/>
            <a:ext cx="6081735" cy="4221900"/>
          </a:xfrm>
          <a:prstGeom prst="rect">
            <a:avLst/>
          </a:prstGeom>
          <a:noFill/>
          <a:ln>
            <a:noFill/>
          </a:ln>
        </p:spPr>
      </p:pic>
      <p:sp>
        <p:nvSpPr>
          <p:cNvPr id="129" name="Google Shape;129;p18"/>
          <p:cNvSpPr txBox="1"/>
          <p:nvPr/>
        </p:nvSpPr>
        <p:spPr>
          <a:xfrm>
            <a:off x="156500" y="1095400"/>
            <a:ext cx="2777400" cy="21240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Lato"/>
                <a:ea typeface="Lato"/>
                <a:cs typeface="Lato"/>
                <a:sym typeface="Lato"/>
              </a:rPr>
              <a:t>Topics dashboard&gt;Course Enrollment</a:t>
            </a: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r>
              <a:rPr lang="en-US">
                <a:latin typeface="Lato"/>
                <a:ea typeface="Lato"/>
                <a:cs typeface="Lato"/>
                <a:sym typeface="Lato"/>
              </a:rPr>
              <a:t>Review populations of students accessing Course Subjects:</a:t>
            </a:r>
            <a:endParaRPr>
              <a:latin typeface="Lato"/>
              <a:ea typeface="Lato"/>
              <a:cs typeface="Lato"/>
              <a:sym typeface="Lato"/>
            </a:endParaRPr>
          </a:p>
          <a:p>
            <a:pPr marL="0" lvl="0" indent="0" algn="l" rtl="0">
              <a:spcBef>
                <a:spcPts val="0"/>
              </a:spcBef>
              <a:spcAft>
                <a:spcPts val="0"/>
              </a:spcAft>
              <a:buNone/>
            </a:pPr>
            <a:r>
              <a:rPr lang="en-US">
                <a:latin typeface="Lato"/>
                <a:ea typeface="Lato"/>
                <a:cs typeface="Lato"/>
                <a:sym typeface="Lato"/>
              </a:rPr>
              <a:t>CTE areas</a:t>
            </a:r>
            <a:endParaRPr>
              <a:latin typeface="Lato"/>
              <a:ea typeface="Lato"/>
              <a:cs typeface="Lato"/>
              <a:sym typeface="Lato"/>
            </a:endParaRPr>
          </a:p>
          <a:p>
            <a:pPr marL="0" lvl="0" indent="0" algn="l" rtl="0">
              <a:spcBef>
                <a:spcPts val="0"/>
              </a:spcBef>
              <a:spcAft>
                <a:spcPts val="0"/>
              </a:spcAft>
              <a:buNone/>
            </a:pPr>
            <a:r>
              <a:rPr lang="en-US">
                <a:latin typeface="Lato"/>
                <a:ea typeface="Lato"/>
                <a:cs typeface="Lato"/>
                <a:sym typeface="Lato"/>
              </a:rPr>
              <a:t>Math</a:t>
            </a:r>
            <a:endParaRPr>
              <a:latin typeface="Lato"/>
              <a:ea typeface="Lato"/>
              <a:cs typeface="Lato"/>
              <a:sym typeface="Lato"/>
            </a:endParaRPr>
          </a:p>
          <a:p>
            <a:pPr marL="0" lvl="0" indent="0" algn="l" rtl="0">
              <a:spcBef>
                <a:spcPts val="0"/>
              </a:spcBef>
              <a:spcAft>
                <a:spcPts val="0"/>
              </a:spcAft>
              <a:buNone/>
            </a:pPr>
            <a:r>
              <a:rPr lang="en-US">
                <a:latin typeface="Lato"/>
                <a:ea typeface="Lato"/>
                <a:cs typeface="Lato"/>
                <a:sym typeface="Lato"/>
              </a:rPr>
              <a:t>Life and Physical Science</a:t>
            </a:r>
            <a:endParaRPr>
              <a:latin typeface="Lato"/>
              <a:ea typeface="Lato"/>
              <a:cs typeface="Lato"/>
              <a:sym typeface="Lato"/>
            </a:endParaRPr>
          </a:p>
          <a:p>
            <a:pPr marL="0" lvl="0" indent="0" algn="l" rtl="0">
              <a:spcBef>
                <a:spcPts val="0"/>
              </a:spcBef>
              <a:spcAft>
                <a:spcPts val="0"/>
              </a:spcAft>
              <a:buNone/>
            </a:pPr>
            <a:r>
              <a:rPr lang="en-US">
                <a:latin typeface="Lato"/>
                <a:ea typeface="Lato"/>
                <a:cs typeface="Lato"/>
                <a:sym typeface="Lato"/>
              </a:rPr>
              <a:t>English Language and Literature</a:t>
            </a:r>
            <a:endParaRPr>
              <a:latin typeface="Lato"/>
              <a:ea typeface="Lato"/>
              <a:cs typeface="Lato"/>
              <a:sym typeface="Lato"/>
            </a:endParaRPr>
          </a:p>
        </p:txBody>
      </p:sp>
      <p:sp>
        <p:nvSpPr>
          <p:cNvPr id="130" name="Google Shape;130;p18"/>
          <p:cNvSpPr txBox="1"/>
          <p:nvPr/>
        </p:nvSpPr>
        <p:spPr>
          <a:xfrm>
            <a:off x="5808350" y="3879325"/>
            <a:ext cx="840000" cy="2925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700">
              <a:latin typeface="Lato"/>
              <a:ea typeface="Lato"/>
              <a:cs typeface="Lato"/>
              <a:sym typeface="Lato"/>
            </a:endParaRPr>
          </a:p>
        </p:txBody>
      </p:sp>
      <p:sp>
        <p:nvSpPr>
          <p:cNvPr id="131" name="Google Shape;131;p18"/>
          <p:cNvSpPr txBox="1"/>
          <p:nvPr/>
        </p:nvSpPr>
        <p:spPr>
          <a:xfrm>
            <a:off x="7444225" y="1565475"/>
            <a:ext cx="1699800" cy="4002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19"/>
          <p:cNvPicPr preferRelativeResize="0"/>
          <p:nvPr/>
        </p:nvPicPr>
        <p:blipFill>
          <a:blip r:embed="rId3">
            <a:alphaModFix/>
          </a:blip>
          <a:stretch>
            <a:fillRect/>
          </a:stretch>
        </p:blipFill>
        <p:spPr>
          <a:xfrm>
            <a:off x="4175625" y="921600"/>
            <a:ext cx="4340274" cy="4164450"/>
          </a:xfrm>
          <a:prstGeom prst="rect">
            <a:avLst/>
          </a:prstGeom>
          <a:noFill/>
          <a:ln>
            <a:noFill/>
          </a:ln>
        </p:spPr>
      </p:pic>
      <p:sp>
        <p:nvSpPr>
          <p:cNvPr id="138" name="Google Shape;138;p19"/>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a:bodyPr>
          <a:lstStyle/>
          <a:p>
            <a:pPr marL="0" lvl="0" indent="0" algn="ctr" rtl="0">
              <a:spcBef>
                <a:spcPts val="0"/>
              </a:spcBef>
              <a:spcAft>
                <a:spcPts val="3000"/>
              </a:spcAft>
              <a:buNone/>
            </a:pPr>
            <a:r>
              <a:rPr lang="en-US"/>
              <a:t>Course Enrollment: Special Populations</a:t>
            </a:r>
            <a:endParaRPr/>
          </a:p>
        </p:txBody>
      </p:sp>
      <p:sp>
        <p:nvSpPr>
          <p:cNvPr id="139" name="Google Shape;139;p19"/>
          <p:cNvSpPr txBox="1"/>
          <p:nvPr/>
        </p:nvSpPr>
        <p:spPr>
          <a:xfrm>
            <a:off x="118000" y="1121050"/>
            <a:ext cx="32067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Lato"/>
                <a:ea typeface="Lato"/>
                <a:cs typeface="Lato"/>
                <a:sym typeface="Lato"/>
              </a:rPr>
              <a:t>Topic dashboard&gt;Course Enrollment</a:t>
            </a: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r>
              <a:rPr lang="en-US">
                <a:latin typeface="Lato"/>
                <a:ea typeface="Lato"/>
                <a:cs typeface="Lato"/>
                <a:sym typeface="Lato"/>
              </a:rPr>
              <a:t>Filter by Course Subject</a:t>
            </a: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r>
              <a:rPr lang="en-US">
                <a:latin typeface="Lato"/>
                <a:ea typeface="Lato"/>
                <a:cs typeface="Lato"/>
                <a:sym typeface="Lato"/>
              </a:rPr>
              <a:t>Create CTE Concentrator Cohort vs. overall population. </a:t>
            </a: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r>
              <a:rPr lang="en-US">
                <a:latin typeface="Lato"/>
                <a:ea typeface="Lato"/>
                <a:cs typeface="Lato"/>
                <a:sym typeface="Lato"/>
              </a:rPr>
              <a:t>What level of coursework do each Race access? (WHY? x 5)</a:t>
            </a:r>
            <a:endParaRPr>
              <a:latin typeface="Lato"/>
              <a:ea typeface="Lato"/>
              <a:cs typeface="Lato"/>
              <a:sym typeface="Lato"/>
            </a:endParaRPr>
          </a:p>
        </p:txBody>
      </p:sp>
      <p:sp>
        <p:nvSpPr>
          <p:cNvPr id="140" name="Google Shape;140;p19"/>
          <p:cNvSpPr txBox="1"/>
          <p:nvPr/>
        </p:nvSpPr>
        <p:spPr>
          <a:xfrm>
            <a:off x="4175625" y="2513425"/>
            <a:ext cx="1003500" cy="23397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p:txBody>
      </p:sp>
      <p:sp>
        <p:nvSpPr>
          <p:cNvPr id="141" name="Google Shape;141;p19"/>
          <p:cNvSpPr txBox="1"/>
          <p:nvPr/>
        </p:nvSpPr>
        <p:spPr>
          <a:xfrm>
            <a:off x="4172450" y="1359150"/>
            <a:ext cx="4082400" cy="4002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20"/>
          <p:cNvPicPr preferRelativeResize="0"/>
          <p:nvPr/>
        </p:nvPicPr>
        <p:blipFill>
          <a:blip r:embed="rId3">
            <a:alphaModFix/>
          </a:blip>
          <a:stretch>
            <a:fillRect/>
          </a:stretch>
        </p:blipFill>
        <p:spPr>
          <a:xfrm>
            <a:off x="250200" y="921600"/>
            <a:ext cx="8587652" cy="4104699"/>
          </a:xfrm>
          <a:prstGeom prst="rect">
            <a:avLst/>
          </a:prstGeom>
          <a:noFill/>
          <a:ln>
            <a:noFill/>
          </a:ln>
        </p:spPr>
      </p:pic>
      <p:sp>
        <p:nvSpPr>
          <p:cNvPr id="148" name="Google Shape;148;p20"/>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a:bodyPr>
          <a:lstStyle/>
          <a:p>
            <a:pPr marL="0" lvl="0" indent="0" algn="ctr" rtl="0">
              <a:spcBef>
                <a:spcPts val="0"/>
              </a:spcBef>
              <a:spcAft>
                <a:spcPts val="3000"/>
              </a:spcAft>
              <a:buNone/>
            </a:pPr>
            <a:r>
              <a:rPr lang="en-US"/>
              <a:t>EL 2S2 - ACT Math</a:t>
            </a:r>
            <a:endParaRPr/>
          </a:p>
        </p:txBody>
      </p:sp>
      <p:sp>
        <p:nvSpPr>
          <p:cNvPr id="149" name="Google Shape;149;p20"/>
          <p:cNvSpPr txBox="1"/>
          <p:nvPr/>
        </p:nvSpPr>
        <p:spPr>
          <a:xfrm>
            <a:off x="1144975" y="1509825"/>
            <a:ext cx="1373400" cy="2463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400">
              <a:latin typeface="Lato"/>
              <a:ea typeface="Lato"/>
              <a:cs typeface="Lato"/>
              <a:sym typeface="Lato"/>
            </a:endParaRPr>
          </a:p>
        </p:txBody>
      </p:sp>
      <p:sp>
        <p:nvSpPr>
          <p:cNvPr id="150" name="Google Shape;150;p20"/>
          <p:cNvSpPr txBox="1"/>
          <p:nvPr/>
        </p:nvSpPr>
        <p:spPr>
          <a:xfrm>
            <a:off x="250200" y="1763775"/>
            <a:ext cx="726000" cy="2310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300">
              <a:latin typeface="Lato"/>
              <a:ea typeface="Lato"/>
              <a:cs typeface="Lato"/>
              <a:sym typeface="Lato"/>
            </a:endParaRPr>
          </a:p>
        </p:txBody>
      </p:sp>
      <p:sp>
        <p:nvSpPr>
          <p:cNvPr id="151" name="Google Shape;151;p20"/>
          <p:cNvSpPr txBox="1"/>
          <p:nvPr/>
        </p:nvSpPr>
        <p:spPr>
          <a:xfrm>
            <a:off x="8383050" y="1756125"/>
            <a:ext cx="454800" cy="2463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400">
              <a:latin typeface="Lato"/>
              <a:ea typeface="Lato"/>
              <a:cs typeface="Lato"/>
              <a:sym typeface="Lato"/>
            </a:endParaRPr>
          </a:p>
        </p:txBody>
      </p:sp>
      <p:sp>
        <p:nvSpPr>
          <p:cNvPr id="152" name="Google Shape;152;p20"/>
          <p:cNvSpPr txBox="1"/>
          <p:nvPr/>
        </p:nvSpPr>
        <p:spPr>
          <a:xfrm>
            <a:off x="5448775" y="1740825"/>
            <a:ext cx="1705800" cy="2769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600">
              <a:latin typeface="Lato"/>
              <a:ea typeface="Lato"/>
              <a:cs typeface="Lato"/>
              <a:sym typeface="Lato"/>
            </a:endParaRPr>
          </a:p>
        </p:txBody>
      </p:sp>
      <p:sp>
        <p:nvSpPr>
          <p:cNvPr id="153" name="Google Shape;153;p20"/>
          <p:cNvSpPr txBox="1"/>
          <p:nvPr/>
        </p:nvSpPr>
        <p:spPr>
          <a:xfrm>
            <a:off x="2658325" y="1756125"/>
            <a:ext cx="446100" cy="2463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400">
              <a:latin typeface="Lato"/>
              <a:ea typeface="Lato"/>
              <a:cs typeface="Lato"/>
              <a:sym typeface="Lato"/>
            </a:endParaRPr>
          </a:p>
        </p:txBody>
      </p:sp>
      <p:sp>
        <p:nvSpPr>
          <p:cNvPr id="154" name="Google Shape;154;p20"/>
          <p:cNvSpPr txBox="1"/>
          <p:nvPr/>
        </p:nvSpPr>
        <p:spPr>
          <a:xfrm>
            <a:off x="1424950" y="4781350"/>
            <a:ext cx="2230800" cy="2193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200">
              <a:latin typeface="Lato"/>
              <a:ea typeface="Lato"/>
              <a:cs typeface="Lato"/>
              <a:sym typeface="Lato"/>
            </a:endParaRPr>
          </a:p>
        </p:txBody>
      </p:sp>
      <p:sp>
        <p:nvSpPr>
          <p:cNvPr id="155" name="Google Shape;155;p20"/>
          <p:cNvSpPr txBox="1"/>
          <p:nvPr/>
        </p:nvSpPr>
        <p:spPr>
          <a:xfrm>
            <a:off x="4388250" y="2681975"/>
            <a:ext cx="367500" cy="2769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600">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1"/>
          <p:cNvSpPr txBox="1">
            <a:spLocks noGrp="1"/>
          </p:cNvSpPr>
          <p:nvPr>
            <p:ph type="body" idx="1"/>
          </p:nvPr>
        </p:nvSpPr>
        <p:spPr>
          <a:xfrm>
            <a:off x="0" y="0"/>
            <a:ext cx="9144000" cy="9216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600"/>
              <a:buNone/>
            </a:pPr>
            <a:r>
              <a:rPr lang="en-US"/>
              <a:t>Engage Stakeholders</a:t>
            </a:r>
            <a:endParaRPr/>
          </a:p>
        </p:txBody>
      </p:sp>
      <p:sp>
        <p:nvSpPr>
          <p:cNvPr id="162" name="Google Shape;162;p21"/>
          <p:cNvSpPr txBox="1">
            <a:spLocks noGrp="1"/>
          </p:cNvSpPr>
          <p:nvPr>
            <p:ph type="body" idx="2"/>
          </p:nvPr>
        </p:nvSpPr>
        <p:spPr>
          <a:xfrm>
            <a:off x="280100" y="921600"/>
            <a:ext cx="8864100" cy="2958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800"/>
              </a:spcBef>
              <a:spcAft>
                <a:spcPts val="0"/>
              </a:spcAft>
              <a:buNone/>
            </a:pPr>
            <a:r>
              <a:rPr lang="en-US" sz="1500" b="0"/>
              <a:t>(1) representatives of CTE programs including teachers, school counselors, principals, other administrators, and specialized instructional support personnel and paraprofessionals; </a:t>
            </a:r>
            <a:endParaRPr sz="1500" b="0"/>
          </a:p>
          <a:p>
            <a:pPr marL="0" lvl="0" indent="0" algn="l" rtl="0">
              <a:lnSpc>
                <a:spcPct val="100000"/>
              </a:lnSpc>
              <a:spcBef>
                <a:spcPts val="1000"/>
              </a:spcBef>
              <a:spcAft>
                <a:spcPts val="0"/>
              </a:spcAft>
              <a:buNone/>
            </a:pPr>
            <a:r>
              <a:rPr lang="en-US" sz="1500" b="0"/>
              <a:t>(2) representatives of CTE programs at postsecondary educational institutions;</a:t>
            </a:r>
            <a:endParaRPr sz="1500" b="0"/>
          </a:p>
          <a:p>
            <a:pPr marL="0" lvl="0" indent="0" algn="l" rtl="0">
              <a:lnSpc>
                <a:spcPct val="100000"/>
              </a:lnSpc>
              <a:spcBef>
                <a:spcPts val="1000"/>
              </a:spcBef>
              <a:spcAft>
                <a:spcPts val="0"/>
              </a:spcAft>
              <a:buNone/>
            </a:pPr>
            <a:r>
              <a:rPr lang="en-US" sz="1500" b="0"/>
              <a:t>(3) representatives of local workforce development boards and local or regional businesses or industries; </a:t>
            </a:r>
            <a:endParaRPr sz="1500" b="0"/>
          </a:p>
          <a:p>
            <a:pPr marL="0" lvl="0" indent="0" algn="l" rtl="0">
              <a:lnSpc>
                <a:spcPct val="100000"/>
              </a:lnSpc>
              <a:spcBef>
                <a:spcPts val="1000"/>
              </a:spcBef>
              <a:spcAft>
                <a:spcPts val="0"/>
              </a:spcAft>
              <a:buNone/>
            </a:pPr>
            <a:r>
              <a:rPr lang="en-US" sz="1500" b="0"/>
              <a:t>(4) parents and students including students from each special population group </a:t>
            </a:r>
            <a:endParaRPr sz="1500" b="0"/>
          </a:p>
          <a:p>
            <a:pPr marL="0" lvl="0" indent="0" algn="l" rtl="0">
              <a:lnSpc>
                <a:spcPct val="100000"/>
              </a:lnSpc>
              <a:spcBef>
                <a:spcPts val="1000"/>
              </a:spcBef>
              <a:spcAft>
                <a:spcPts val="0"/>
              </a:spcAft>
              <a:buNone/>
            </a:pPr>
            <a:r>
              <a:rPr lang="en-US" sz="1500" b="0"/>
              <a:t>(5) representatives of </a:t>
            </a:r>
            <a:r>
              <a:rPr lang="en-US" sz="1500"/>
              <a:t>each special population</a:t>
            </a:r>
            <a:r>
              <a:rPr lang="en-US" sz="1500" b="0"/>
              <a:t> group; </a:t>
            </a:r>
            <a:endParaRPr sz="1500" b="0"/>
          </a:p>
          <a:p>
            <a:pPr marL="0" lvl="0" indent="0" algn="l" rtl="0">
              <a:lnSpc>
                <a:spcPct val="100000"/>
              </a:lnSpc>
              <a:spcBef>
                <a:spcPts val="1000"/>
              </a:spcBef>
              <a:spcAft>
                <a:spcPts val="0"/>
              </a:spcAft>
              <a:buNone/>
            </a:pPr>
            <a:r>
              <a:rPr lang="en-US" sz="1500" b="0"/>
              <a:t>(6) representatives of regional/local agencies serving out-of-school, homeless, foster and at-risk youth; </a:t>
            </a:r>
            <a:endParaRPr sz="1500" b="0"/>
          </a:p>
          <a:p>
            <a:pPr marL="0" lvl="0" indent="0" algn="l" rtl="0">
              <a:lnSpc>
                <a:spcPct val="100000"/>
              </a:lnSpc>
              <a:spcBef>
                <a:spcPts val="1000"/>
              </a:spcBef>
              <a:spcAft>
                <a:spcPts val="0"/>
              </a:spcAft>
              <a:buNone/>
            </a:pPr>
            <a:r>
              <a:rPr lang="en-US" sz="1500" b="0"/>
              <a:t>(7) representatives of Indian Tribes and Tribal organizations in the State, where applicable</a:t>
            </a:r>
            <a:endParaRPr sz="1500" b="0"/>
          </a:p>
          <a:p>
            <a:pPr marL="0" lvl="0" indent="0" algn="l" rtl="0">
              <a:lnSpc>
                <a:spcPct val="100000"/>
              </a:lnSpc>
              <a:spcBef>
                <a:spcPts val="1000"/>
              </a:spcBef>
              <a:spcAft>
                <a:spcPts val="0"/>
              </a:spcAft>
              <a:buNone/>
            </a:pPr>
            <a:r>
              <a:rPr lang="en-US" sz="1500" b="0"/>
              <a:t>(8) any other stakeholders that DPI requires -  Regional Career Pathways Collaboratives/agencies </a:t>
            </a:r>
            <a:endParaRPr sz="1500" b="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2"/>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a:bodyPr>
          <a:lstStyle/>
          <a:p>
            <a:pPr marL="0" lvl="0" indent="0" algn="ctr" rtl="0">
              <a:spcBef>
                <a:spcPts val="0"/>
              </a:spcBef>
              <a:spcAft>
                <a:spcPts val="3000"/>
              </a:spcAft>
              <a:buNone/>
            </a:pPr>
            <a:r>
              <a:rPr lang="en-US"/>
              <a:t>Analysis - “Questioning the Data”</a:t>
            </a:r>
            <a:endParaRPr/>
          </a:p>
        </p:txBody>
      </p:sp>
      <p:sp>
        <p:nvSpPr>
          <p:cNvPr id="169" name="Google Shape;169;p22"/>
          <p:cNvSpPr txBox="1">
            <a:spLocks noGrp="1"/>
          </p:cNvSpPr>
          <p:nvPr>
            <p:ph type="body" idx="2"/>
          </p:nvPr>
        </p:nvSpPr>
        <p:spPr>
          <a:xfrm>
            <a:off x="1272800" y="1007950"/>
            <a:ext cx="7655400" cy="3004800"/>
          </a:xfrm>
          <a:prstGeom prst="rect">
            <a:avLst/>
          </a:prstGeom>
        </p:spPr>
        <p:txBody>
          <a:bodyPr spcFirstLastPara="1" wrap="square" lIns="91425" tIns="45700" rIns="91425" bIns="45700" anchor="t" anchorCtr="0">
            <a:normAutofit fontScale="77500"/>
          </a:bodyPr>
          <a:lstStyle/>
          <a:p>
            <a:pPr marL="0" lvl="0" indent="0" algn="l" rtl="0">
              <a:spcBef>
                <a:spcPts val="0"/>
              </a:spcBef>
              <a:spcAft>
                <a:spcPts val="0"/>
              </a:spcAft>
              <a:buNone/>
            </a:pPr>
            <a:r>
              <a:rPr lang="en-US"/>
              <a:t>Questions to “Ask the data”</a:t>
            </a:r>
            <a:endParaRPr/>
          </a:p>
          <a:p>
            <a:pPr marL="0" lvl="0" indent="0" algn="l" rtl="0">
              <a:spcBef>
                <a:spcPts val="439"/>
              </a:spcBef>
              <a:spcAft>
                <a:spcPts val="0"/>
              </a:spcAft>
              <a:buNone/>
            </a:pPr>
            <a:r>
              <a:rPr lang="en-US"/>
              <a:t>5 Whys approach - “Ya but, why…?”</a:t>
            </a:r>
            <a:endParaRPr/>
          </a:p>
          <a:p>
            <a:pPr marL="0" lvl="0" indent="0" algn="l" rtl="0">
              <a:spcBef>
                <a:spcPts val="439"/>
              </a:spcBef>
              <a:spcAft>
                <a:spcPts val="0"/>
              </a:spcAft>
              <a:buNone/>
            </a:pPr>
            <a:r>
              <a:rPr lang="en-US"/>
              <a:t>“What does that mean?”</a:t>
            </a:r>
            <a:endParaRPr/>
          </a:p>
          <a:p>
            <a:pPr marL="0" lvl="0" indent="0" algn="l" rtl="0">
              <a:spcBef>
                <a:spcPts val="439"/>
              </a:spcBef>
              <a:spcAft>
                <a:spcPts val="0"/>
              </a:spcAft>
              <a:buNone/>
            </a:pPr>
            <a:r>
              <a:rPr lang="en-US"/>
              <a:t>“How come?”</a:t>
            </a:r>
            <a:endParaRPr/>
          </a:p>
          <a:p>
            <a:pPr marL="0" lvl="0" indent="0" algn="l" rtl="0">
              <a:spcBef>
                <a:spcPts val="439"/>
              </a:spcBef>
              <a:spcAft>
                <a:spcPts val="0"/>
              </a:spcAft>
              <a:buNone/>
            </a:pPr>
            <a:r>
              <a:rPr lang="en-US"/>
              <a:t>“What will have impact to move the bar and reduce or close the gap?”</a:t>
            </a:r>
            <a:endParaRPr/>
          </a:p>
          <a:p>
            <a:pPr marL="0" lvl="0" indent="0" algn="l" rtl="0">
              <a:spcBef>
                <a:spcPts val="439"/>
              </a:spcBef>
              <a:spcAft>
                <a:spcPts val="439"/>
              </a:spcAft>
              <a:buNone/>
            </a:pPr>
            <a:r>
              <a:rPr lang="en-US"/>
              <a:t>Test your hypothesis by engaging stakeholders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3"/>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a:bodyPr>
          <a:lstStyle/>
          <a:p>
            <a:pPr marL="0" lvl="0" indent="0" algn="ctr" rtl="0">
              <a:spcBef>
                <a:spcPts val="0"/>
              </a:spcBef>
              <a:spcAft>
                <a:spcPts val="3000"/>
              </a:spcAft>
              <a:buNone/>
            </a:pPr>
            <a:r>
              <a:rPr lang="en-US"/>
              <a:t>The 5 Whys - An Example</a:t>
            </a:r>
            <a:endParaRPr/>
          </a:p>
        </p:txBody>
      </p:sp>
      <p:sp>
        <p:nvSpPr>
          <p:cNvPr id="176" name="Google Shape;176;p23"/>
          <p:cNvSpPr txBox="1">
            <a:spLocks noGrp="1"/>
          </p:cNvSpPr>
          <p:nvPr>
            <p:ph type="body" idx="2"/>
          </p:nvPr>
        </p:nvSpPr>
        <p:spPr>
          <a:xfrm>
            <a:off x="127400" y="921600"/>
            <a:ext cx="5080800" cy="37245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US" sz="1450" b="0">
                <a:solidFill>
                  <a:srgbClr val="333333"/>
                </a:solidFill>
                <a:highlight>
                  <a:schemeClr val="lt1"/>
                </a:highlight>
              </a:rPr>
              <a:t> “Why do I have such a bad headache? </a:t>
            </a:r>
            <a:endParaRPr sz="1450" b="0">
              <a:solidFill>
                <a:srgbClr val="333333"/>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r>
              <a:rPr lang="en-US" sz="1450" b="0">
                <a:solidFill>
                  <a:srgbClr val="333333"/>
                </a:solidFill>
                <a:highlight>
                  <a:schemeClr val="lt1"/>
                </a:highlight>
              </a:rPr>
              <a:t>The first answer might be: Because I can’t see straight. </a:t>
            </a:r>
            <a:endParaRPr sz="1450" b="0">
              <a:solidFill>
                <a:srgbClr val="333333"/>
              </a:solidFill>
              <a:highlight>
                <a:schemeClr val="lt1"/>
              </a:highlight>
            </a:endParaRPr>
          </a:p>
          <a:p>
            <a:pPr marL="0" lvl="0" indent="0" algn="l" rtl="0">
              <a:lnSpc>
                <a:spcPct val="115000"/>
              </a:lnSpc>
              <a:spcBef>
                <a:spcPts val="1200"/>
              </a:spcBef>
              <a:spcAft>
                <a:spcPts val="0"/>
              </a:spcAft>
              <a:buClr>
                <a:schemeClr val="dk1"/>
              </a:buClr>
              <a:buSzPts val="1100"/>
              <a:buFont typeface="Arial"/>
              <a:buNone/>
            </a:pPr>
            <a:r>
              <a:rPr lang="en-US" sz="1450">
                <a:solidFill>
                  <a:srgbClr val="333333"/>
                </a:solidFill>
                <a:highlight>
                  <a:schemeClr val="lt1"/>
                </a:highlight>
              </a:rPr>
              <a:t>The second why question:</a:t>
            </a:r>
            <a:r>
              <a:rPr lang="en-US" sz="1450" b="0">
                <a:solidFill>
                  <a:srgbClr val="333333"/>
                </a:solidFill>
                <a:highlight>
                  <a:schemeClr val="lt1"/>
                </a:highlight>
              </a:rPr>
              <a:t> Why can’t you see straight? </a:t>
            </a:r>
            <a:endParaRPr sz="1450" b="0">
              <a:solidFill>
                <a:srgbClr val="333333"/>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r>
              <a:rPr lang="en-US" sz="1450" b="0">
                <a:solidFill>
                  <a:srgbClr val="333333"/>
                </a:solidFill>
                <a:highlight>
                  <a:schemeClr val="lt1"/>
                </a:highlight>
              </a:rPr>
              <a:t>The Second answer: Because I my head hit the ground. </a:t>
            </a:r>
            <a:endParaRPr sz="1450" b="0">
              <a:solidFill>
                <a:srgbClr val="333333"/>
              </a:solidFill>
              <a:highlight>
                <a:schemeClr val="lt1"/>
              </a:highlight>
            </a:endParaRPr>
          </a:p>
          <a:p>
            <a:pPr marL="0" lvl="0" indent="0" algn="l" rtl="0">
              <a:lnSpc>
                <a:spcPct val="115000"/>
              </a:lnSpc>
              <a:spcBef>
                <a:spcPts val="1200"/>
              </a:spcBef>
              <a:spcAft>
                <a:spcPts val="0"/>
              </a:spcAft>
              <a:buClr>
                <a:schemeClr val="dk1"/>
              </a:buClr>
              <a:buSzPts val="1100"/>
              <a:buFont typeface="Arial"/>
              <a:buNone/>
            </a:pPr>
            <a:r>
              <a:rPr lang="en-US" sz="1450">
                <a:solidFill>
                  <a:srgbClr val="333333"/>
                </a:solidFill>
                <a:highlight>
                  <a:schemeClr val="lt1"/>
                </a:highlight>
              </a:rPr>
              <a:t>Third why:</a:t>
            </a:r>
            <a:r>
              <a:rPr lang="en-US" sz="1450" b="0">
                <a:solidFill>
                  <a:srgbClr val="333333"/>
                </a:solidFill>
                <a:highlight>
                  <a:schemeClr val="lt1"/>
                </a:highlight>
              </a:rPr>
              <a:t> Why did your head hit the ground? Third answer: I got hit tackled to the ground and hit my head hard. </a:t>
            </a:r>
            <a:endParaRPr sz="1450" b="0">
              <a:solidFill>
                <a:srgbClr val="333333"/>
              </a:solidFill>
              <a:highlight>
                <a:schemeClr val="lt1"/>
              </a:highlight>
            </a:endParaRPr>
          </a:p>
          <a:p>
            <a:pPr marL="0" lvl="0" indent="0" algn="l" rtl="0">
              <a:lnSpc>
                <a:spcPct val="115000"/>
              </a:lnSpc>
              <a:spcBef>
                <a:spcPts val="1200"/>
              </a:spcBef>
              <a:spcAft>
                <a:spcPts val="0"/>
              </a:spcAft>
              <a:buClr>
                <a:schemeClr val="dk1"/>
              </a:buClr>
              <a:buSzPts val="1100"/>
              <a:buFont typeface="Arial"/>
              <a:buNone/>
            </a:pPr>
            <a:r>
              <a:rPr lang="en-US" sz="1450">
                <a:solidFill>
                  <a:srgbClr val="333333"/>
                </a:solidFill>
                <a:highlight>
                  <a:schemeClr val="lt1"/>
                </a:highlight>
              </a:rPr>
              <a:t>Fourth why:</a:t>
            </a:r>
            <a:r>
              <a:rPr lang="en-US" sz="1450" b="0">
                <a:solidFill>
                  <a:srgbClr val="333333"/>
                </a:solidFill>
                <a:highlight>
                  <a:schemeClr val="lt1"/>
                </a:highlight>
              </a:rPr>
              <a:t> Why did hitting the ground hurt so much? Fourth answer: Because I wasn’t wearing a helmet. </a:t>
            </a:r>
            <a:endParaRPr sz="1450" b="0">
              <a:solidFill>
                <a:srgbClr val="333333"/>
              </a:solidFill>
              <a:highlight>
                <a:schemeClr val="lt1"/>
              </a:highlight>
            </a:endParaRPr>
          </a:p>
          <a:p>
            <a:pPr marL="0" lvl="0" indent="0" algn="l" rtl="0">
              <a:lnSpc>
                <a:spcPct val="115000"/>
              </a:lnSpc>
              <a:spcBef>
                <a:spcPts val="1200"/>
              </a:spcBef>
              <a:spcAft>
                <a:spcPts val="0"/>
              </a:spcAft>
              <a:buClr>
                <a:schemeClr val="dk1"/>
              </a:buClr>
              <a:buSzPts val="1100"/>
              <a:buFont typeface="Arial"/>
              <a:buNone/>
            </a:pPr>
            <a:r>
              <a:rPr lang="en-US" sz="1450">
                <a:solidFill>
                  <a:srgbClr val="333333"/>
                </a:solidFill>
                <a:highlight>
                  <a:schemeClr val="lt1"/>
                </a:highlight>
              </a:rPr>
              <a:t>Fifth why:</a:t>
            </a:r>
            <a:r>
              <a:rPr lang="en-US" sz="1450" b="0">
                <a:solidFill>
                  <a:srgbClr val="333333"/>
                </a:solidFill>
                <a:highlight>
                  <a:schemeClr val="lt1"/>
                </a:highlight>
              </a:rPr>
              <a:t> Why weren’t you wearing a helmet? Fifth answer: Because we didn’t have enough helmets in our locker room. </a:t>
            </a:r>
            <a:endParaRPr sz="1450" b="0">
              <a:solidFill>
                <a:srgbClr val="333333"/>
              </a:solidFill>
              <a:highlight>
                <a:schemeClr val="lt1"/>
              </a:highlight>
            </a:endParaRPr>
          </a:p>
          <a:p>
            <a:pPr marL="0" lvl="0" indent="0" algn="l" rtl="0">
              <a:spcBef>
                <a:spcPts val="1200"/>
              </a:spcBef>
              <a:spcAft>
                <a:spcPts val="439"/>
              </a:spcAft>
              <a:buNone/>
            </a:pPr>
            <a:endParaRPr sz="1200"/>
          </a:p>
        </p:txBody>
      </p:sp>
      <p:pic>
        <p:nvPicPr>
          <p:cNvPr id="177" name="Google Shape;177;p23"/>
          <p:cNvPicPr preferRelativeResize="0"/>
          <p:nvPr/>
        </p:nvPicPr>
        <p:blipFill>
          <a:blip r:embed="rId3">
            <a:alphaModFix/>
          </a:blip>
          <a:stretch>
            <a:fillRect/>
          </a:stretch>
        </p:blipFill>
        <p:spPr>
          <a:xfrm>
            <a:off x="5438175" y="921600"/>
            <a:ext cx="3705825" cy="2468576"/>
          </a:xfrm>
          <a:prstGeom prst="rect">
            <a:avLst/>
          </a:prstGeom>
          <a:noFill/>
          <a:ln>
            <a:noFill/>
          </a:ln>
        </p:spPr>
      </p:pic>
      <p:sp>
        <p:nvSpPr>
          <p:cNvPr id="178" name="Google Shape;178;p23"/>
          <p:cNvSpPr txBox="1"/>
          <p:nvPr/>
        </p:nvSpPr>
        <p:spPr>
          <a:xfrm>
            <a:off x="5438325" y="3561450"/>
            <a:ext cx="3705900" cy="1477500"/>
          </a:xfrm>
          <a:prstGeom prst="rect">
            <a:avLst/>
          </a:prstGeom>
          <a:solidFill>
            <a:srgbClr val="97CE72"/>
          </a:solidFill>
          <a:ln w="19050" cap="flat" cmpd="sng">
            <a:solidFill>
              <a:srgbClr val="93C47D"/>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Clr>
                <a:schemeClr val="dk1"/>
              </a:buClr>
              <a:buSzPts val="1100"/>
              <a:buFont typeface="Arial"/>
              <a:buNone/>
            </a:pPr>
            <a:r>
              <a:rPr lang="en-US" sz="1500" b="1">
                <a:solidFill>
                  <a:srgbClr val="333333"/>
                </a:solidFill>
                <a:latin typeface="Lato"/>
                <a:ea typeface="Lato"/>
                <a:cs typeface="Lato"/>
                <a:sym typeface="Lato"/>
              </a:rPr>
              <a:t>By finding detailed responses to incremental questions, answers become clearer and more concise. Ultimately, the last WHY will lead to a failed process, that can be fixed to make a difference.</a:t>
            </a:r>
            <a:endParaRPr sz="1500" b="1">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4"/>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a:bodyPr>
          <a:lstStyle/>
          <a:p>
            <a:pPr marL="0" lvl="0" indent="0" algn="ctr" rtl="0">
              <a:spcBef>
                <a:spcPts val="0"/>
              </a:spcBef>
              <a:spcAft>
                <a:spcPts val="3000"/>
              </a:spcAft>
              <a:buNone/>
            </a:pPr>
            <a:r>
              <a:rPr lang="en-US"/>
              <a:t>Continuous Improvement</a:t>
            </a:r>
            <a:endParaRPr/>
          </a:p>
        </p:txBody>
      </p:sp>
      <p:sp>
        <p:nvSpPr>
          <p:cNvPr id="185" name="Google Shape;185;p24"/>
          <p:cNvSpPr txBox="1">
            <a:spLocks noGrp="1"/>
          </p:cNvSpPr>
          <p:nvPr>
            <p:ph type="body" idx="2"/>
          </p:nvPr>
        </p:nvSpPr>
        <p:spPr>
          <a:xfrm>
            <a:off x="149299" y="1197425"/>
            <a:ext cx="4846800" cy="25128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a:p>
            <a:pPr marL="0" lvl="0" indent="0" algn="l" rtl="0">
              <a:spcBef>
                <a:spcPts val="439"/>
              </a:spcBef>
              <a:spcAft>
                <a:spcPts val="439"/>
              </a:spcAft>
              <a:buNone/>
            </a:pPr>
            <a:endParaRPr/>
          </a:p>
        </p:txBody>
      </p:sp>
      <p:pic>
        <p:nvPicPr>
          <p:cNvPr id="186" name="Google Shape;186;p24"/>
          <p:cNvPicPr preferRelativeResize="0"/>
          <p:nvPr/>
        </p:nvPicPr>
        <p:blipFill>
          <a:blip r:embed="rId3">
            <a:alphaModFix/>
          </a:blip>
          <a:stretch>
            <a:fillRect/>
          </a:stretch>
        </p:blipFill>
        <p:spPr>
          <a:xfrm>
            <a:off x="2593288" y="921600"/>
            <a:ext cx="3957425" cy="42219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5"/>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a:bodyPr>
          <a:lstStyle/>
          <a:p>
            <a:pPr marL="0" lvl="0" indent="0" algn="ctr" rtl="0">
              <a:spcBef>
                <a:spcPts val="0"/>
              </a:spcBef>
              <a:spcAft>
                <a:spcPts val="3000"/>
              </a:spcAft>
              <a:buNone/>
            </a:pPr>
            <a:r>
              <a:rPr lang="en-US"/>
              <a:t>Wisconsin’s CLNA Guide </a:t>
            </a:r>
            <a:endParaRPr/>
          </a:p>
        </p:txBody>
      </p:sp>
      <p:sp>
        <p:nvSpPr>
          <p:cNvPr id="193" name="Google Shape;193;p25"/>
          <p:cNvSpPr txBox="1">
            <a:spLocks noGrp="1"/>
          </p:cNvSpPr>
          <p:nvPr>
            <p:ph type="body" idx="2"/>
          </p:nvPr>
        </p:nvSpPr>
        <p:spPr>
          <a:xfrm>
            <a:off x="3705850" y="1069525"/>
            <a:ext cx="5371200" cy="3956400"/>
          </a:xfrm>
          <a:prstGeom prst="rect">
            <a:avLst/>
          </a:prstGeom>
        </p:spPr>
        <p:txBody>
          <a:bodyPr spcFirstLastPara="1" wrap="square" lIns="91425" tIns="45700" rIns="91425" bIns="45700" anchor="t" anchorCtr="0">
            <a:normAutofit fontScale="25000" lnSpcReduction="10000"/>
          </a:bodyPr>
          <a:lstStyle/>
          <a:p>
            <a:pPr marL="0" lvl="0" indent="0" algn="ctr" rtl="0">
              <a:spcBef>
                <a:spcPts val="0"/>
              </a:spcBef>
              <a:spcAft>
                <a:spcPts val="0"/>
              </a:spcAft>
              <a:buNone/>
            </a:pPr>
            <a:r>
              <a:rPr lang="en-US" sz="5600"/>
              <a:t>CLNA Training Series </a:t>
            </a:r>
            <a:endParaRPr sz="5600"/>
          </a:p>
          <a:p>
            <a:pPr marL="0" lvl="0" indent="0" algn="l" rtl="0">
              <a:spcBef>
                <a:spcPts val="1000"/>
              </a:spcBef>
              <a:spcAft>
                <a:spcPts val="0"/>
              </a:spcAft>
              <a:buNone/>
            </a:pPr>
            <a:r>
              <a:rPr lang="en-US" sz="5600" b="0"/>
              <a:t>I. Introduction and Overview of the CLNA requirement</a:t>
            </a:r>
            <a:endParaRPr sz="5600" b="0"/>
          </a:p>
          <a:p>
            <a:pPr marL="0" lvl="0" indent="0" algn="l" rtl="0">
              <a:lnSpc>
                <a:spcPct val="150000"/>
              </a:lnSpc>
              <a:spcBef>
                <a:spcPts val="1500"/>
              </a:spcBef>
              <a:spcAft>
                <a:spcPts val="0"/>
              </a:spcAft>
              <a:buNone/>
            </a:pPr>
            <a:r>
              <a:rPr lang="en-US" sz="5600"/>
              <a:t>II. Focus Area: Performance on Accountability Indicators </a:t>
            </a:r>
            <a:endParaRPr sz="5600"/>
          </a:p>
          <a:p>
            <a:pPr marL="0" lvl="0" indent="0" algn="l" rtl="0">
              <a:lnSpc>
                <a:spcPct val="150000"/>
              </a:lnSpc>
              <a:spcBef>
                <a:spcPts val="1500"/>
              </a:spcBef>
              <a:spcAft>
                <a:spcPts val="0"/>
              </a:spcAft>
              <a:buNone/>
            </a:pPr>
            <a:r>
              <a:rPr lang="en-US" sz="5600" b="0"/>
              <a:t>III. Career Pathway Evaluation (including LMI and SSQ) </a:t>
            </a:r>
            <a:endParaRPr sz="5600" b="0"/>
          </a:p>
          <a:p>
            <a:pPr marL="0" lvl="0" indent="0" algn="l" rtl="0">
              <a:lnSpc>
                <a:spcPct val="150000"/>
              </a:lnSpc>
              <a:spcBef>
                <a:spcPts val="1500"/>
              </a:spcBef>
              <a:spcAft>
                <a:spcPts val="0"/>
              </a:spcAft>
              <a:buNone/>
            </a:pPr>
            <a:r>
              <a:rPr lang="en-US" sz="5600" b="0"/>
              <a:t>IV. Educator Recruitment, Retention and Training</a:t>
            </a:r>
            <a:endParaRPr sz="5600" b="0"/>
          </a:p>
          <a:p>
            <a:pPr marL="0" lvl="0" indent="0" algn="l" rtl="0">
              <a:lnSpc>
                <a:spcPct val="150000"/>
              </a:lnSpc>
              <a:spcBef>
                <a:spcPts val="1500"/>
              </a:spcBef>
              <a:spcAft>
                <a:spcPts val="0"/>
              </a:spcAft>
              <a:buNone/>
            </a:pPr>
            <a:r>
              <a:rPr lang="en-US" sz="5600" b="0"/>
              <a:t>V. Focus Area: Equity and Access </a:t>
            </a:r>
            <a:endParaRPr sz="5600" b="0"/>
          </a:p>
          <a:p>
            <a:pPr marL="0" lvl="0" indent="0" algn="l" rtl="0">
              <a:lnSpc>
                <a:spcPct val="150000"/>
              </a:lnSpc>
              <a:spcBef>
                <a:spcPts val="1500"/>
              </a:spcBef>
              <a:spcAft>
                <a:spcPts val="0"/>
              </a:spcAft>
              <a:buNone/>
            </a:pPr>
            <a:r>
              <a:rPr lang="en-US" sz="5600" b="0"/>
              <a:t>V. Putting it all together in preparation for the Perkins application </a:t>
            </a:r>
            <a:endParaRPr sz="4250"/>
          </a:p>
          <a:p>
            <a:pPr marL="0" lvl="0" indent="0" algn="ctr" rtl="0">
              <a:spcBef>
                <a:spcPts val="439"/>
              </a:spcBef>
              <a:spcAft>
                <a:spcPts val="0"/>
              </a:spcAft>
              <a:buClr>
                <a:schemeClr val="dk1"/>
              </a:buClr>
              <a:buSzPts val="275"/>
              <a:buFont typeface="Arial"/>
              <a:buNone/>
            </a:pPr>
            <a:r>
              <a:rPr lang="en-US" sz="5600"/>
              <a:t> </a:t>
            </a:r>
            <a:r>
              <a:rPr lang="en-US" sz="5600" u="sng">
                <a:solidFill>
                  <a:schemeClr val="hlink"/>
                </a:solidFill>
                <a:hlinkClick r:id="rId3"/>
              </a:rPr>
              <a:t>https://dpi.wi.gov/cte/carl-perkins/grants/formula-grants</a:t>
            </a:r>
            <a:endParaRPr sz="5600">
              <a:solidFill>
                <a:srgbClr val="0000FF"/>
              </a:solidFill>
            </a:endParaRPr>
          </a:p>
          <a:p>
            <a:pPr marL="0" lvl="0" indent="0" algn="ctr" rtl="0">
              <a:spcBef>
                <a:spcPts val="439"/>
              </a:spcBef>
              <a:spcAft>
                <a:spcPts val="0"/>
              </a:spcAft>
              <a:buNone/>
            </a:pPr>
            <a:endParaRPr/>
          </a:p>
          <a:p>
            <a:pPr marL="0" lvl="0" indent="0" algn="l" rtl="0">
              <a:spcBef>
                <a:spcPts val="439"/>
              </a:spcBef>
              <a:spcAft>
                <a:spcPts val="439"/>
              </a:spcAft>
              <a:buNone/>
            </a:pPr>
            <a:endParaRPr/>
          </a:p>
        </p:txBody>
      </p:sp>
      <p:pic>
        <p:nvPicPr>
          <p:cNvPr id="194" name="Google Shape;194;p25"/>
          <p:cNvPicPr preferRelativeResize="0"/>
          <p:nvPr/>
        </p:nvPicPr>
        <p:blipFill>
          <a:blip r:embed="rId4">
            <a:alphaModFix/>
          </a:blip>
          <a:stretch>
            <a:fillRect/>
          </a:stretch>
        </p:blipFill>
        <p:spPr>
          <a:xfrm>
            <a:off x="116425" y="966100"/>
            <a:ext cx="3489174" cy="3956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8"/>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a:bodyPr>
          <a:lstStyle/>
          <a:p>
            <a:pPr marL="0" lvl="0" indent="0" algn="ctr" rtl="0">
              <a:spcBef>
                <a:spcPts val="0"/>
              </a:spcBef>
              <a:spcAft>
                <a:spcPts val="3000"/>
              </a:spcAft>
              <a:buNone/>
            </a:pPr>
            <a:r>
              <a:rPr lang="en-US"/>
              <a:t>Wisconsin’s CLNA Guide </a:t>
            </a:r>
            <a:endParaRPr/>
          </a:p>
        </p:txBody>
      </p:sp>
      <p:sp>
        <p:nvSpPr>
          <p:cNvPr id="49" name="Google Shape;49;p8"/>
          <p:cNvSpPr txBox="1">
            <a:spLocks noGrp="1"/>
          </p:cNvSpPr>
          <p:nvPr>
            <p:ph type="body" idx="2"/>
          </p:nvPr>
        </p:nvSpPr>
        <p:spPr>
          <a:xfrm>
            <a:off x="3705850" y="1069525"/>
            <a:ext cx="5371200" cy="3956400"/>
          </a:xfrm>
          <a:prstGeom prst="rect">
            <a:avLst/>
          </a:prstGeom>
        </p:spPr>
        <p:txBody>
          <a:bodyPr spcFirstLastPara="1" wrap="square" lIns="91425" tIns="45700" rIns="91425" bIns="45700" anchor="t" anchorCtr="0">
            <a:normAutofit fontScale="25000" lnSpcReduction="10000"/>
          </a:bodyPr>
          <a:lstStyle/>
          <a:p>
            <a:pPr marL="0" lvl="0" indent="0" algn="ctr" rtl="0">
              <a:spcBef>
                <a:spcPts val="0"/>
              </a:spcBef>
              <a:spcAft>
                <a:spcPts val="0"/>
              </a:spcAft>
              <a:buNone/>
            </a:pPr>
            <a:r>
              <a:rPr lang="en-US" sz="7200"/>
              <a:t>CLNA Training Series </a:t>
            </a:r>
            <a:endParaRPr sz="7200"/>
          </a:p>
          <a:p>
            <a:pPr marL="0" lvl="0" indent="0" algn="l" rtl="0">
              <a:lnSpc>
                <a:spcPct val="115000"/>
              </a:lnSpc>
              <a:spcBef>
                <a:spcPts val="1000"/>
              </a:spcBef>
              <a:spcAft>
                <a:spcPts val="0"/>
              </a:spcAft>
              <a:buNone/>
            </a:pPr>
            <a:r>
              <a:rPr lang="en-US" sz="6000" b="0"/>
              <a:t>I. Introduction and Overview of the CLNA requirement</a:t>
            </a:r>
            <a:endParaRPr sz="6000" b="0"/>
          </a:p>
          <a:p>
            <a:pPr marL="0" lvl="0" indent="0" algn="l" rtl="0">
              <a:lnSpc>
                <a:spcPct val="115000"/>
              </a:lnSpc>
              <a:spcBef>
                <a:spcPts val="1500"/>
              </a:spcBef>
              <a:spcAft>
                <a:spcPts val="0"/>
              </a:spcAft>
              <a:buNone/>
            </a:pPr>
            <a:r>
              <a:rPr lang="en-US" sz="6000"/>
              <a:t>II. Focus Area: Performance on Accountability Indicators </a:t>
            </a:r>
            <a:endParaRPr sz="6000"/>
          </a:p>
          <a:p>
            <a:pPr marL="0" lvl="0" indent="0" algn="l" rtl="0">
              <a:lnSpc>
                <a:spcPct val="115000"/>
              </a:lnSpc>
              <a:spcBef>
                <a:spcPts val="1500"/>
              </a:spcBef>
              <a:spcAft>
                <a:spcPts val="0"/>
              </a:spcAft>
              <a:buNone/>
            </a:pPr>
            <a:r>
              <a:rPr lang="en-US" sz="6000" b="0"/>
              <a:t>III. Career Pathway Evaluation (including LMI and SSQ) </a:t>
            </a:r>
            <a:endParaRPr sz="6000" b="0"/>
          </a:p>
          <a:p>
            <a:pPr marL="0" lvl="0" indent="0" algn="l" rtl="0">
              <a:lnSpc>
                <a:spcPct val="115000"/>
              </a:lnSpc>
              <a:spcBef>
                <a:spcPts val="1500"/>
              </a:spcBef>
              <a:spcAft>
                <a:spcPts val="0"/>
              </a:spcAft>
              <a:buNone/>
            </a:pPr>
            <a:r>
              <a:rPr lang="en-US" sz="6000" b="0"/>
              <a:t>IV. Educator Recruitment, Retention and Training</a:t>
            </a:r>
            <a:endParaRPr sz="6000" b="0"/>
          </a:p>
          <a:p>
            <a:pPr marL="0" lvl="0" indent="0" algn="l" rtl="0">
              <a:lnSpc>
                <a:spcPct val="115000"/>
              </a:lnSpc>
              <a:spcBef>
                <a:spcPts val="1500"/>
              </a:spcBef>
              <a:spcAft>
                <a:spcPts val="0"/>
              </a:spcAft>
              <a:buNone/>
            </a:pPr>
            <a:r>
              <a:rPr lang="en-US" sz="6000" b="0"/>
              <a:t>V. Focus Area: Equity and Access </a:t>
            </a:r>
            <a:endParaRPr sz="6000" b="0"/>
          </a:p>
          <a:p>
            <a:pPr marL="0" lvl="0" indent="0" algn="l" rtl="0">
              <a:lnSpc>
                <a:spcPct val="115000"/>
              </a:lnSpc>
              <a:spcBef>
                <a:spcPts val="1500"/>
              </a:spcBef>
              <a:spcAft>
                <a:spcPts val="0"/>
              </a:spcAft>
              <a:buNone/>
            </a:pPr>
            <a:r>
              <a:rPr lang="en-US" sz="6000" b="0"/>
              <a:t>V. Putting it all together in preparation for the Perkins application</a:t>
            </a:r>
            <a:r>
              <a:rPr lang="en-US" sz="5600" b="0"/>
              <a:t> </a:t>
            </a:r>
            <a:endParaRPr sz="4250"/>
          </a:p>
          <a:p>
            <a:pPr marL="0" lvl="0" indent="0" algn="ctr" rtl="0">
              <a:spcBef>
                <a:spcPts val="439"/>
              </a:spcBef>
              <a:spcAft>
                <a:spcPts val="0"/>
              </a:spcAft>
              <a:buClr>
                <a:schemeClr val="dk1"/>
              </a:buClr>
              <a:buSzPts val="275"/>
              <a:buFont typeface="Arial"/>
              <a:buNone/>
            </a:pPr>
            <a:r>
              <a:rPr lang="en-US" sz="5600"/>
              <a:t> </a:t>
            </a:r>
            <a:r>
              <a:rPr lang="en-US" sz="5600" u="sng">
                <a:solidFill>
                  <a:schemeClr val="hlink"/>
                </a:solidFill>
                <a:hlinkClick r:id="rId3"/>
              </a:rPr>
              <a:t>https://dpi.wi.gov/cte/carl-perkins/grants/formula-grants</a:t>
            </a:r>
            <a:endParaRPr sz="5600">
              <a:solidFill>
                <a:srgbClr val="0000FF"/>
              </a:solidFill>
            </a:endParaRPr>
          </a:p>
          <a:p>
            <a:pPr marL="0" lvl="0" indent="0" algn="ctr" rtl="0">
              <a:spcBef>
                <a:spcPts val="439"/>
              </a:spcBef>
              <a:spcAft>
                <a:spcPts val="0"/>
              </a:spcAft>
              <a:buNone/>
            </a:pPr>
            <a:endParaRPr/>
          </a:p>
          <a:p>
            <a:pPr marL="0" lvl="0" indent="0" algn="l" rtl="0">
              <a:spcBef>
                <a:spcPts val="439"/>
              </a:spcBef>
              <a:spcAft>
                <a:spcPts val="439"/>
              </a:spcAft>
              <a:buNone/>
            </a:pPr>
            <a:endParaRPr/>
          </a:p>
        </p:txBody>
      </p:sp>
      <p:pic>
        <p:nvPicPr>
          <p:cNvPr id="50" name="Google Shape;50;p8"/>
          <p:cNvPicPr preferRelativeResize="0"/>
          <p:nvPr/>
        </p:nvPicPr>
        <p:blipFill>
          <a:blip r:embed="rId4">
            <a:alphaModFix/>
          </a:blip>
          <a:stretch>
            <a:fillRect/>
          </a:stretch>
        </p:blipFill>
        <p:spPr>
          <a:xfrm>
            <a:off x="116425" y="966100"/>
            <a:ext cx="3489174" cy="3956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6"/>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a:bodyPr>
          <a:lstStyle/>
          <a:p>
            <a:pPr marL="0" lvl="0" indent="0" algn="ctr" rtl="0">
              <a:spcBef>
                <a:spcPts val="0"/>
              </a:spcBef>
              <a:spcAft>
                <a:spcPts val="3000"/>
              </a:spcAft>
              <a:buNone/>
            </a:pPr>
            <a:r>
              <a:rPr lang="en-US"/>
              <a:t>Don’t hesitate to ask</a:t>
            </a:r>
            <a:endParaRPr/>
          </a:p>
        </p:txBody>
      </p:sp>
      <p:sp>
        <p:nvSpPr>
          <p:cNvPr id="201" name="Google Shape;201;p26"/>
          <p:cNvSpPr txBox="1"/>
          <p:nvPr/>
        </p:nvSpPr>
        <p:spPr>
          <a:xfrm>
            <a:off x="2714350" y="2376350"/>
            <a:ext cx="3000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p:txBody>
      </p:sp>
      <p:pic>
        <p:nvPicPr>
          <p:cNvPr id="202" name="Google Shape;202;p26"/>
          <p:cNvPicPr preferRelativeResize="0"/>
          <p:nvPr/>
        </p:nvPicPr>
        <p:blipFill>
          <a:blip r:embed="rId3">
            <a:alphaModFix/>
          </a:blip>
          <a:stretch>
            <a:fillRect/>
          </a:stretch>
        </p:blipFill>
        <p:spPr>
          <a:xfrm>
            <a:off x="2335100" y="921600"/>
            <a:ext cx="5217425" cy="2599750"/>
          </a:xfrm>
          <a:prstGeom prst="rect">
            <a:avLst/>
          </a:prstGeom>
          <a:noFill/>
          <a:ln>
            <a:noFill/>
          </a:ln>
        </p:spPr>
      </p:pic>
      <p:sp>
        <p:nvSpPr>
          <p:cNvPr id="203" name="Google Shape;203;p26"/>
          <p:cNvSpPr txBox="1"/>
          <p:nvPr/>
        </p:nvSpPr>
        <p:spPr>
          <a:xfrm flipH="1">
            <a:off x="2714425" y="3593125"/>
            <a:ext cx="4785300" cy="895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b="1">
                <a:solidFill>
                  <a:schemeClr val="dk1"/>
                </a:solidFill>
                <a:latin typeface="Lato"/>
                <a:ea typeface="Lato"/>
                <a:cs typeface="Lato"/>
                <a:sym typeface="Lato"/>
              </a:rPr>
              <a:t>Chris Lenske, Grant Specialist </a:t>
            </a:r>
            <a:r>
              <a:rPr lang="en-US" u="sng">
                <a:solidFill>
                  <a:schemeClr val="hlink"/>
                </a:solidFill>
                <a:latin typeface="Lato"/>
                <a:ea typeface="Lato"/>
                <a:cs typeface="Lato"/>
                <a:sym typeface="Lato"/>
                <a:hlinkClick r:id="rId4"/>
              </a:rPr>
              <a:t>christine.lenske@dpi.wi.gov</a:t>
            </a:r>
            <a:endParaRPr>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r>
              <a:rPr lang="en-US" b="1">
                <a:solidFill>
                  <a:schemeClr val="dk1"/>
                </a:solidFill>
                <a:latin typeface="Lato"/>
                <a:ea typeface="Lato"/>
                <a:cs typeface="Lato"/>
                <a:sym typeface="Lato"/>
              </a:rPr>
              <a:t>Jessie Sloan, Data Consultant </a:t>
            </a:r>
            <a:r>
              <a:rPr lang="en-US">
                <a:solidFill>
                  <a:schemeClr val="dk1"/>
                </a:solidFill>
                <a:latin typeface="Lato"/>
                <a:ea typeface="Lato"/>
                <a:cs typeface="Lato"/>
                <a:sym typeface="Lato"/>
              </a:rPr>
              <a:t> </a:t>
            </a:r>
            <a:r>
              <a:rPr lang="en-US" u="sng">
                <a:solidFill>
                  <a:schemeClr val="hlink"/>
                </a:solidFill>
                <a:latin typeface="Lato"/>
                <a:ea typeface="Lato"/>
                <a:cs typeface="Lato"/>
                <a:sym typeface="Lato"/>
                <a:hlinkClick r:id="rId5"/>
              </a:rPr>
              <a:t>jessica.sloan@dpi.wi.gov</a:t>
            </a:r>
            <a:r>
              <a:rPr lang="en-US">
                <a:solidFill>
                  <a:schemeClr val="dk1"/>
                </a:solidFill>
                <a:latin typeface="Lato"/>
                <a:ea typeface="Lato"/>
                <a:cs typeface="Lato"/>
                <a:sym typeface="Lato"/>
              </a:rPr>
              <a:t> </a:t>
            </a:r>
            <a:endParaRPr>
              <a:solidFill>
                <a:schemeClr val="dk1"/>
              </a:solidFill>
              <a:latin typeface="Lato"/>
              <a:ea typeface="Lato"/>
              <a:cs typeface="Lato"/>
              <a:sym typeface="Lato"/>
            </a:endParaRPr>
          </a:p>
          <a:p>
            <a:pPr marL="0" lvl="0" indent="0" algn="l" rtl="0">
              <a:lnSpc>
                <a:spcPct val="100000"/>
              </a:lnSpc>
              <a:spcBef>
                <a:spcPts val="0"/>
              </a:spcBef>
              <a:spcAft>
                <a:spcPts val="0"/>
              </a:spcAft>
              <a:buNone/>
            </a:pPr>
            <a:r>
              <a:rPr lang="en-US" b="1">
                <a:solidFill>
                  <a:schemeClr val="dk1"/>
                </a:solidFill>
                <a:latin typeface="Lato"/>
                <a:ea typeface="Lato"/>
                <a:cs typeface="Lato"/>
                <a:sym typeface="Lato"/>
              </a:rPr>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9"/>
          <p:cNvSpPr txBox="1">
            <a:spLocks noGrp="1"/>
          </p:cNvSpPr>
          <p:nvPr>
            <p:ph type="body" idx="1"/>
          </p:nvPr>
        </p:nvSpPr>
        <p:spPr>
          <a:xfrm>
            <a:off x="0" y="0"/>
            <a:ext cx="9144000" cy="921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600"/>
              <a:buNone/>
            </a:pPr>
            <a:r>
              <a:rPr lang="en-US"/>
              <a:t>Data Driven Decision Making</a:t>
            </a:r>
            <a:endParaRPr/>
          </a:p>
        </p:txBody>
      </p:sp>
      <p:sp>
        <p:nvSpPr>
          <p:cNvPr id="57" name="Google Shape;57;p9"/>
          <p:cNvSpPr txBox="1">
            <a:spLocks noGrp="1"/>
          </p:cNvSpPr>
          <p:nvPr>
            <p:ph type="body" idx="2"/>
          </p:nvPr>
        </p:nvSpPr>
        <p:spPr>
          <a:xfrm>
            <a:off x="544425" y="969275"/>
            <a:ext cx="8599800" cy="3028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800"/>
              </a:spcBef>
              <a:spcAft>
                <a:spcPts val="0"/>
              </a:spcAft>
              <a:buNone/>
            </a:pPr>
            <a:r>
              <a:rPr lang="en-US" sz="2200"/>
              <a:t>The Purpose of the CLNA requirement: </a:t>
            </a:r>
            <a:r>
              <a:rPr lang="en-US" sz="2200" b="0"/>
              <a:t>Data-driven decision making</a:t>
            </a:r>
            <a:endParaRPr sz="2200" b="0"/>
          </a:p>
          <a:p>
            <a:pPr marL="457200" lvl="0" indent="-355600" algn="l" rtl="0">
              <a:lnSpc>
                <a:spcPct val="115000"/>
              </a:lnSpc>
              <a:spcBef>
                <a:spcPts val="1000"/>
              </a:spcBef>
              <a:spcAft>
                <a:spcPts val="0"/>
              </a:spcAft>
              <a:buSzPts val="2000"/>
              <a:buChar char="●"/>
            </a:pPr>
            <a:r>
              <a:rPr lang="en-US" sz="2000" b="0"/>
              <a:t>Determine team</a:t>
            </a:r>
            <a:endParaRPr sz="2000" b="0"/>
          </a:p>
          <a:p>
            <a:pPr marL="457200" lvl="0" indent="-355600" algn="l" rtl="0">
              <a:lnSpc>
                <a:spcPct val="115000"/>
              </a:lnSpc>
              <a:spcBef>
                <a:spcPts val="439"/>
              </a:spcBef>
              <a:spcAft>
                <a:spcPts val="0"/>
              </a:spcAft>
              <a:buSzPts val="2000"/>
              <a:buChar char="●"/>
            </a:pPr>
            <a:r>
              <a:rPr lang="en-US" sz="2000" b="0"/>
              <a:t>Determine and gather data for the review and format</a:t>
            </a:r>
            <a:endParaRPr sz="2000" b="0"/>
          </a:p>
          <a:p>
            <a:pPr marL="457200" lvl="0" indent="-355600" algn="l" rtl="0">
              <a:lnSpc>
                <a:spcPct val="115000"/>
              </a:lnSpc>
              <a:spcBef>
                <a:spcPts val="0"/>
              </a:spcBef>
              <a:spcAft>
                <a:spcPts val="0"/>
              </a:spcAft>
              <a:buSzPts val="2000"/>
              <a:buChar char="●"/>
            </a:pPr>
            <a:r>
              <a:rPr lang="en-US" sz="2000" b="0"/>
              <a:t>Determine stakeholders and outreach/engagement strategies</a:t>
            </a:r>
            <a:endParaRPr sz="2000" b="0"/>
          </a:p>
          <a:p>
            <a:pPr marL="457200" lvl="0" indent="-355600" algn="l" rtl="0">
              <a:lnSpc>
                <a:spcPct val="115000"/>
              </a:lnSpc>
              <a:spcBef>
                <a:spcPts val="0"/>
              </a:spcBef>
              <a:spcAft>
                <a:spcPts val="0"/>
              </a:spcAft>
              <a:buSzPts val="2000"/>
              <a:buChar char="●"/>
            </a:pPr>
            <a:r>
              <a:rPr lang="en-US" sz="2000" b="0"/>
              <a:t>Analysis of data and determine root causes of gaps</a:t>
            </a:r>
            <a:endParaRPr sz="2000" b="0"/>
          </a:p>
          <a:p>
            <a:pPr marL="457200" lvl="0" indent="-355600" algn="l" rtl="0">
              <a:lnSpc>
                <a:spcPct val="115000"/>
              </a:lnSpc>
              <a:spcBef>
                <a:spcPts val="0"/>
              </a:spcBef>
              <a:spcAft>
                <a:spcPts val="0"/>
              </a:spcAft>
              <a:buSzPts val="2000"/>
              <a:buChar char="●"/>
            </a:pPr>
            <a:r>
              <a:rPr lang="en-US" sz="2000" b="0"/>
              <a:t>Create plan for closing data gaps </a:t>
            </a:r>
            <a:endParaRPr sz="2000" b="0"/>
          </a:p>
          <a:p>
            <a:pPr marL="1371600" lvl="1" indent="-342900" algn="l" rtl="0">
              <a:lnSpc>
                <a:spcPct val="115000"/>
              </a:lnSpc>
              <a:spcBef>
                <a:spcPts val="0"/>
              </a:spcBef>
              <a:spcAft>
                <a:spcPts val="0"/>
              </a:spcAft>
              <a:buSzPts val="1800"/>
              <a:buChar char="○"/>
            </a:pPr>
            <a:r>
              <a:rPr lang="en-US" sz="1800" b="0"/>
              <a:t>Identify goals and develop strategic plan </a:t>
            </a:r>
            <a:endParaRPr sz="1800"/>
          </a:p>
          <a:p>
            <a:pPr marL="1371600" lvl="1" indent="-342900" algn="l" rtl="0">
              <a:lnSpc>
                <a:spcPct val="100000"/>
              </a:lnSpc>
              <a:spcBef>
                <a:spcPts val="0"/>
              </a:spcBef>
              <a:spcAft>
                <a:spcPts val="0"/>
              </a:spcAft>
              <a:buSzPts val="1800"/>
              <a:buChar char="○"/>
            </a:pPr>
            <a:r>
              <a:rPr lang="en-US" sz="1800"/>
              <a:t>Identify impactful </a:t>
            </a:r>
            <a:r>
              <a:rPr lang="en-US" sz="1800" b="0"/>
              <a:t>strategies/activities that will close the data gaps.</a:t>
            </a:r>
            <a:r>
              <a:rPr lang="en-US" sz="1800"/>
              <a:t> (</a:t>
            </a:r>
            <a:r>
              <a:rPr lang="en-US" sz="1800" b="0"/>
              <a:t>Which activities will be supported with Perkins funds?)</a:t>
            </a:r>
            <a:endParaRPr sz="1800" b="0"/>
          </a:p>
          <a:p>
            <a:pPr marL="0" lvl="0" indent="0" algn="l" rtl="0">
              <a:lnSpc>
                <a:spcPct val="150000"/>
              </a:lnSpc>
              <a:spcBef>
                <a:spcPts val="1800"/>
              </a:spcBef>
              <a:spcAft>
                <a:spcPts val="0"/>
              </a:spcAft>
              <a:buNone/>
            </a:pPr>
            <a:endParaRPr sz="1800" b="0"/>
          </a:p>
          <a:p>
            <a:pPr marL="914400" lvl="0" indent="0" algn="l" rtl="0">
              <a:lnSpc>
                <a:spcPct val="150000"/>
              </a:lnSpc>
              <a:spcBef>
                <a:spcPts val="1800"/>
              </a:spcBef>
              <a:spcAft>
                <a:spcPts val="0"/>
              </a:spcAft>
              <a:buNone/>
            </a:pPr>
            <a:endParaRPr sz="1800" b="0"/>
          </a:p>
          <a:p>
            <a:pPr marL="457200" lvl="0" indent="0" algn="l" rtl="0">
              <a:lnSpc>
                <a:spcPct val="115000"/>
              </a:lnSpc>
              <a:spcBef>
                <a:spcPts val="1800"/>
              </a:spcBef>
              <a:spcAft>
                <a:spcPts val="0"/>
              </a:spcAft>
              <a:buNone/>
            </a:pPr>
            <a:endParaRPr sz="1600"/>
          </a:p>
          <a:p>
            <a:pPr marL="914400" lvl="0" indent="0" algn="l" rtl="0">
              <a:lnSpc>
                <a:spcPct val="100000"/>
              </a:lnSpc>
              <a:spcBef>
                <a:spcPts val="1800"/>
              </a:spcBef>
              <a:spcAft>
                <a:spcPts val="0"/>
              </a:spcAft>
              <a:buNone/>
            </a:pPr>
            <a:endParaRPr sz="1600"/>
          </a:p>
          <a:p>
            <a:pPr marL="914400" lvl="1" indent="-228600" algn="l" rtl="0">
              <a:lnSpc>
                <a:spcPct val="100000"/>
              </a:lnSpc>
              <a:spcBef>
                <a:spcPts val="1800"/>
              </a:spcBef>
              <a:spcAft>
                <a:spcPts val="0"/>
              </a:spcAft>
              <a:buSzPts val="1600"/>
              <a:buNone/>
            </a:pP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0"/>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lnSpcReduction="20000"/>
          </a:bodyPr>
          <a:lstStyle/>
          <a:p>
            <a:pPr marL="0" lvl="0" indent="0" algn="ctr" rtl="0">
              <a:lnSpc>
                <a:spcPct val="115000"/>
              </a:lnSpc>
              <a:spcBef>
                <a:spcPts val="1500"/>
              </a:spcBef>
              <a:spcAft>
                <a:spcPts val="0"/>
              </a:spcAft>
              <a:buClr>
                <a:schemeClr val="dk1"/>
              </a:buClr>
              <a:buSzPts val="1100"/>
              <a:buFont typeface="Arial"/>
              <a:buNone/>
            </a:pPr>
            <a:r>
              <a:rPr lang="en-US" sz="2600">
                <a:latin typeface="Lato"/>
                <a:ea typeface="Lato"/>
                <a:cs typeface="Lato"/>
                <a:sym typeface="Lato"/>
              </a:rPr>
              <a:t>Focus Area:  </a:t>
            </a:r>
            <a:r>
              <a:rPr lang="en-US" sz="2800">
                <a:latin typeface="Lato"/>
                <a:ea typeface="Lato"/>
                <a:cs typeface="Lato"/>
                <a:sym typeface="Lato"/>
              </a:rPr>
              <a:t>Progress on Performance on </a:t>
            </a:r>
            <a:endParaRPr sz="2800">
              <a:latin typeface="Lato"/>
              <a:ea typeface="Lato"/>
              <a:cs typeface="Lato"/>
              <a:sym typeface="Lato"/>
            </a:endParaRPr>
          </a:p>
          <a:p>
            <a:pPr marL="0" lvl="0" indent="0" algn="ctr" rtl="0">
              <a:spcBef>
                <a:spcPts val="0"/>
              </a:spcBef>
              <a:spcAft>
                <a:spcPts val="500"/>
              </a:spcAft>
              <a:buClr>
                <a:schemeClr val="dk1"/>
              </a:buClr>
              <a:buSzPts val="1100"/>
              <a:buFont typeface="Arial"/>
              <a:buNone/>
            </a:pPr>
            <a:r>
              <a:rPr lang="en-US" sz="2800">
                <a:latin typeface="Lato"/>
                <a:ea typeface="Lato"/>
                <a:cs typeface="Lato"/>
                <a:sym typeface="Lato"/>
              </a:rPr>
              <a:t>Accountability Indicators </a:t>
            </a:r>
            <a:endParaRPr sz="2800"/>
          </a:p>
        </p:txBody>
      </p:sp>
      <p:sp>
        <p:nvSpPr>
          <p:cNvPr id="64" name="Google Shape;64;p10"/>
          <p:cNvSpPr txBox="1">
            <a:spLocks noGrp="1"/>
          </p:cNvSpPr>
          <p:nvPr>
            <p:ph type="body" idx="2"/>
          </p:nvPr>
        </p:nvSpPr>
        <p:spPr>
          <a:xfrm>
            <a:off x="1156225" y="921650"/>
            <a:ext cx="7574400" cy="2958600"/>
          </a:xfrm>
          <a:prstGeom prst="rect">
            <a:avLst/>
          </a:prstGeom>
          <a:noFill/>
          <a:ln>
            <a:noFill/>
          </a:ln>
        </p:spPr>
        <p:txBody>
          <a:bodyPr spcFirstLastPara="1" wrap="square" lIns="91425" tIns="45700" rIns="91425" bIns="45700" anchor="t" anchorCtr="0">
            <a:noAutofit/>
          </a:bodyPr>
          <a:lstStyle/>
          <a:p>
            <a:pPr marL="457200" lvl="0" indent="0" algn="ctr" rtl="0">
              <a:lnSpc>
                <a:spcPct val="115000"/>
              </a:lnSpc>
              <a:spcBef>
                <a:spcPts val="0"/>
              </a:spcBef>
              <a:spcAft>
                <a:spcPts val="0"/>
              </a:spcAft>
              <a:buNone/>
            </a:pPr>
            <a:r>
              <a:rPr lang="en-US" sz="2200">
                <a:highlight>
                  <a:schemeClr val="lt1"/>
                </a:highlight>
              </a:rPr>
              <a:t>What are the indicators?</a:t>
            </a:r>
            <a:endParaRPr sz="2200">
              <a:solidFill>
                <a:srgbClr val="000000"/>
              </a:solidFill>
            </a:endParaRPr>
          </a:p>
          <a:p>
            <a:pPr marL="0" lvl="0" indent="457200" algn="l" rtl="0">
              <a:lnSpc>
                <a:spcPct val="115000"/>
              </a:lnSpc>
              <a:spcBef>
                <a:spcPts val="1000"/>
              </a:spcBef>
              <a:spcAft>
                <a:spcPts val="0"/>
              </a:spcAft>
              <a:buNone/>
            </a:pPr>
            <a:r>
              <a:rPr lang="en-US" sz="1800" b="0">
                <a:solidFill>
                  <a:srgbClr val="000000"/>
                </a:solidFill>
              </a:rPr>
              <a:t>1S1:  Four-year Graduation Cohort Rate</a:t>
            </a:r>
            <a:endParaRPr sz="1800" b="0">
              <a:solidFill>
                <a:srgbClr val="000000"/>
              </a:solidFill>
            </a:endParaRPr>
          </a:p>
          <a:p>
            <a:pPr marL="0" lvl="0" indent="457200" algn="l" rtl="0">
              <a:lnSpc>
                <a:spcPct val="130000"/>
              </a:lnSpc>
              <a:spcBef>
                <a:spcPts val="0"/>
              </a:spcBef>
              <a:spcAft>
                <a:spcPts val="0"/>
              </a:spcAft>
              <a:buNone/>
            </a:pPr>
            <a:r>
              <a:rPr lang="en-US" sz="1800" b="0">
                <a:solidFill>
                  <a:srgbClr val="000000"/>
                </a:solidFill>
              </a:rPr>
              <a:t>1S2:  Seven-year Graduation Cohort Rate</a:t>
            </a:r>
            <a:endParaRPr sz="1800" b="0">
              <a:solidFill>
                <a:srgbClr val="000000"/>
              </a:solidFill>
            </a:endParaRPr>
          </a:p>
          <a:p>
            <a:pPr marL="0" lvl="0" indent="457200" algn="l" rtl="0">
              <a:lnSpc>
                <a:spcPct val="130000"/>
              </a:lnSpc>
              <a:spcBef>
                <a:spcPts val="0"/>
              </a:spcBef>
              <a:spcAft>
                <a:spcPts val="0"/>
              </a:spcAft>
              <a:buNone/>
            </a:pPr>
            <a:r>
              <a:rPr lang="en-US" sz="1800" b="0">
                <a:solidFill>
                  <a:srgbClr val="000000"/>
                </a:solidFill>
              </a:rPr>
              <a:t>2S1:  Academic Proficiency in Reading/Language Arts</a:t>
            </a:r>
            <a:endParaRPr sz="1800" b="0">
              <a:solidFill>
                <a:srgbClr val="000000"/>
              </a:solidFill>
            </a:endParaRPr>
          </a:p>
          <a:p>
            <a:pPr marL="0" lvl="0" indent="457200" algn="l" rtl="0">
              <a:lnSpc>
                <a:spcPct val="130000"/>
              </a:lnSpc>
              <a:spcBef>
                <a:spcPts val="0"/>
              </a:spcBef>
              <a:spcAft>
                <a:spcPts val="0"/>
              </a:spcAft>
              <a:buNone/>
            </a:pPr>
            <a:r>
              <a:rPr lang="en-US" sz="1800" b="0">
                <a:solidFill>
                  <a:srgbClr val="000000"/>
                </a:solidFill>
              </a:rPr>
              <a:t>2S2:  Academic Proficiency in Mathematics</a:t>
            </a:r>
            <a:endParaRPr sz="1800" b="0">
              <a:solidFill>
                <a:srgbClr val="000000"/>
              </a:solidFill>
            </a:endParaRPr>
          </a:p>
          <a:p>
            <a:pPr marL="0" lvl="0" indent="457200" algn="l" rtl="0">
              <a:lnSpc>
                <a:spcPct val="130000"/>
              </a:lnSpc>
              <a:spcBef>
                <a:spcPts val="0"/>
              </a:spcBef>
              <a:spcAft>
                <a:spcPts val="0"/>
              </a:spcAft>
              <a:buNone/>
            </a:pPr>
            <a:r>
              <a:rPr lang="en-US" sz="1800" b="0">
                <a:solidFill>
                  <a:srgbClr val="000000"/>
                </a:solidFill>
              </a:rPr>
              <a:t>2S3:  Academic Proficiency in Science</a:t>
            </a:r>
            <a:endParaRPr sz="1800" b="0">
              <a:solidFill>
                <a:srgbClr val="000000"/>
              </a:solidFill>
            </a:endParaRPr>
          </a:p>
          <a:p>
            <a:pPr marL="0" lvl="0" indent="457200" algn="l" rtl="0">
              <a:lnSpc>
                <a:spcPct val="130000"/>
              </a:lnSpc>
              <a:spcBef>
                <a:spcPts val="0"/>
              </a:spcBef>
              <a:spcAft>
                <a:spcPts val="0"/>
              </a:spcAft>
              <a:buNone/>
            </a:pPr>
            <a:r>
              <a:rPr lang="en-US" sz="1800" b="0">
                <a:solidFill>
                  <a:srgbClr val="000000"/>
                </a:solidFill>
              </a:rPr>
              <a:t>3S1:  Post-Program Placement</a:t>
            </a:r>
            <a:endParaRPr sz="1800" b="0">
              <a:solidFill>
                <a:srgbClr val="000000"/>
              </a:solidFill>
            </a:endParaRPr>
          </a:p>
          <a:p>
            <a:pPr marL="0" lvl="0" indent="457200" algn="l" rtl="0">
              <a:lnSpc>
                <a:spcPct val="130000"/>
              </a:lnSpc>
              <a:spcBef>
                <a:spcPts val="0"/>
              </a:spcBef>
              <a:spcAft>
                <a:spcPts val="0"/>
              </a:spcAft>
              <a:buNone/>
            </a:pPr>
            <a:r>
              <a:rPr lang="en-US" sz="1800" b="0">
                <a:solidFill>
                  <a:srgbClr val="000000"/>
                </a:solidFill>
              </a:rPr>
              <a:t>4S1:  Nontraditional Program Concentration</a:t>
            </a:r>
            <a:endParaRPr sz="1800" b="0">
              <a:solidFill>
                <a:srgbClr val="000000"/>
              </a:solidFill>
            </a:endParaRPr>
          </a:p>
          <a:p>
            <a:pPr marL="0" lvl="0" indent="457200" algn="l" rtl="0">
              <a:lnSpc>
                <a:spcPct val="130000"/>
              </a:lnSpc>
              <a:spcBef>
                <a:spcPts val="0"/>
              </a:spcBef>
              <a:spcAft>
                <a:spcPts val="0"/>
              </a:spcAft>
              <a:buNone/>
            </a:pPr>
            <a:r>
              <a:rPr lang="en-US" sz="1800" b="0">
                <a:solidFill>
                  <a:srgbClr val="000000"/>
                </a:solidFill>
              </a:rPr>
              <a:t>5S1:  Program Quality – Participated in Work-based Learning</a:t>
            </a:r>
            <a:endParaRPr sz="1800" b="0">
              <a:solidFill>
                <a:srgbClr val="000000"/>
              </a:solidFill>
            </a:endParaRPr>
          </a:p>
          <a:p>
            <a:pPr marL="457200" lvl="0" indent="0" algn="l" rtl="0">
              <a:lnSpc>
                <a:spcPct val="115000"/>
              </a:lnSpc>
              <a:spcBef>
                <a:spcPts val="0"/>
              </a:spcBef>
              <a:spcAft>
                <a:spcPts val="0"/>
              </a:spcAft>
              <a:buNone/>
            </a:pPr>
            <a:endParaRPr b="0">
              <a:highlight>
                <a:schemeClr val="lt1"/>
              </a:highlight>
            </a:endParaRPr>
          </a:p>
          <a:p>
            <a:pPr marL="457200" lvl="0" indent="0" algn="l" rtl="0">
              <a:lnSpc>
                <a:spcPct val="115000"/>
              </a:lnSpc>
              <a:spcBef>
                <a:spcPts val="0"/>
              </a:spcBef>
              <a:spcAft>
                <a:spcPts val="0"/>
              </a:spcAft>
              <a:buNone/>
            </a:pPr>
            <a:endParaRPr b="0">
              <a:highlight>
                <a:schemeClr val="lt1"/>
              </a:highlight>
            </a:endParaRPr>
          </a:p>
          <a:p>
            <a:pPr marL="0" lvl="0" indent="0" algn="l" rtl="0">
              <a:lnSpc>
                <a:spcPct val="115000"/>
              </a:lnSpc>
              <a:spcBef>
                <a:spcPts val="0"/>
              </a:spcBef>
              <a:spcAft>
                <a:spcPts val="0"/>
              </a:spcAft>
              <a:buNone/>
            </a:pPr>
            <a:endParaRPr b="0">
              <a:highlight>
                <a:schemeClr val="lt1"/>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1"/>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a:bodyPr>
          <a:lstStyle/>
          <a:p>
            <a:pPr marL="0" lvl="0" indent="0" algn="ctr" rtl="0">
              <a:spcBef>
                <a:spcPts val="0"/>
              </a:spcBef>
              <a:spcAft>
                <a:spcPts val="3000"/>
              </a:spcAft>
              <a:buNone/>
            </a:pPr>
            <a:r>
              <a:rPr lang="en-US"/>
              <a:t>Data to be Analyzed </a:t>
            </a:r>
            <a:endParaRPr/>
          </a:p>
        </p:txBody>
      </p:sp>
      <p:sp>
        <p:nvSpPr>
          <p:cNvPr id="71" name="Google Shape;71;p11"/>
          <p:cNvSpPr txBox="1">
            <a:spLocks noGrp="1"/>
          </p:cNvSpPr>
          <p:nvPr>
            <p:ph type="body" idx="2"/>
          </p:nvPr>
        </p:nvSpPr>
        <p:spPr>
          <a:xfrm>
            <a:off x="1064125" y="1049775"/>
            <a:ext cx="7824000" cy="36591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800" b="0"/>
              <a:t>• The percentage of CTE concentrators who graduate high school (four-year rate and seven-year rate) </a:t>
            </a:r>
            <a:endParaRPr sz="1800" b="0"/>
          </a:p>
          <a:p>
            <a:pPr marL="0" lvl="0" indent="0" algn="l" rtl="0">
              <a:lnSpc>
                <a:spcPct val="115000"/>
              </a:lnSpc>
              <a:spcBef>
                <a:spcPts val="439"/>
              </a:spcBef>
              <a:spcAft>
                <a:spcPts val="0"/>
              </a:spcAft>
              <a:buNone/>
            </a:pPr>
            <a:r>
              <a:rPr lang="en-US" sz="1800" b="0"/>
              <a:t>• The percentage of CTE concentrator proficiency in the state academic standards (science, math, reading, and language) </a:t>
            </a:r>
            <a:endParaRPr sz="1800" b="0"/>
          </a:p>
          <a:p>
            <a:pPr marL="0" lvl="0" indent="0" algn="l" rtl="0">
              <a:lnSpc>
                <a:spcPct val="115000"/>
              </a:lnSpc>
              <a:spcBef>
                <a:spcPts val="439"/>
              </a:spcBef>
              <a:spcAft>
                <a:spcPts val="0"/>
              </a:spcAft>
              <a:buNone/>
            </a:pPr>
            <a:r>
              <a:rPr lang="en-US" sz="1800" b="0"/>
              <a:t>• The percentage of CTE concentrators who, six months after exiting high school, are in advanced training, military service, or employed </a:t>
            </a:r>
            <a:endParaRPr sz="1800" b="0"/>
          </a:p>
          <a:p>
            <a:pPr marL="0" lvl="0" indent="0" algn="l" rtl="0">
              <a:lnSpc>
                <a:spcPct val="115000"/>
              </a:lnSpc>
              <a:spcBef>
                <a:spcPts val="439"/>
              </a:spcBef>
              <a:spcAft>
                <a:spcPts val="0"/>
              </a:spcAft>
              <a:buNone/>
            </a:pPr>
            <a:r>
              <a:rPr lang="en-US" sz="1800" b="0"/>
              <a:t>• The measure of CTE program quality - participated in WBL </a:t>
            </a:r>
            <a:endParaRPr sz="1800" b="0"/>
          </a:p>
          <a:p>
            <a:pPr marL="0" lvl="0" indent="0" algn="l" rtl="0">
              <a:lnSpc>
                <a:spcPct val="115000"/>
              </a:lnSpc>
              <a:spcBef>
                <a:spcPts val="439"/>
              </a:spcBef>
              <a:spcAft>
                <a:spcPts val="439"/>
              </a:spcAft>
              <a:buNone/>
            </a:pPr>
            <a:r>
              <a:rPr lang="en-US" sz="1800" b="0"/>
              <a:t>• The percentage of CTE concentrators in CTE programs that lead to nontraditional (NTO) fields</a:t>
            </a:r>
            <a:endParaRPr sz="1800" b="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2"/>
          <p:cNvSpPr txBox="1">
            <a:spLocks noGrp="1"/>
          </p:cNvSpPr>
          <p:nvPr>
            <p:ph type="body" idx="1"/>
          </p:nvPr>
        </p:nvSpPr>
        <p:spPr>
          <a:xfrm>
            <a:off x="0" y="0"/>
            <a:ext cx="8544600" cy="921600"/>
          </a:xfrm>
          <a:prstGeom prst="rect">
            <a:avLst/>
          </a:prstGeom>
        </p:spPr>
        <p:txBody>
          <a:bodyPr spcFirstLastPara="1" wrap="square" lIns="91425" tIns="45700" rIns="91425" bIns="45700" anchor="ctr" anchorCtr="0">
            <a:noAutofit/>
          </a:bodyPr>
          <a:lstStyle/>
          <a:p>
            <a:pPr marL="0" lvl="0" indent="0" algn="ctr" rtl="0">
              <a:lnSpc>
                <a:spcPct val="115000"/>
              </a:lnSpc>
              <a:spcBef>
                <a:spcPts val="1500"/>
              </a:spcBef>
              <a:spcAft>
                <a:spcPts val="0"/>
              </a:spcAft>
              <a:buNone/>
            </a:pPr>
            <a:r>
              <a:rPr lang="en-US" sz="2600">
                <a:latin typeface="Lato"/>
                <a:ea typeface="Lato"/>
                <a:cs typeface="Lato"/>
                <a:sym typeface="Lato"/>
              </a:rPr>
              <a:t>Focus Area: Progress on Performance on </a:t>
            </a:r>
            <a:endParaRPr sz="2600">
              <a:latin typeface="Lato"/>
              <a:ea typeface="Lato"/>
              <a:cs typeface="Lato"/>
              <a:sym typeface="Lato"/>
            </a:endParaRPr>
          </a:p>
          <a:p>
            <a:pPr marL="0" lvl="0" indent="0" algn="ctr" rtl="0">
              <a:lnSpc>
                <a:spcPct val="100000"/>
              </a:lnSpc>
              <a:spcBef>
                <a:spcPts val="0"/>
              </a:spcBef>
              <a:spcAft>
                <a:spcPts val="500"/>
              </a:spcAft>
              <a:buClr>
                <a:schemeClr val="dk1"/>
              </a:buClr>
              <a:buSzPts val="1100"/>
              <a:buFont typeface="Arial"/>
              <a:buNone/>
            </a:pPr>
            <a:r>
              <a:rPr lang="en-US" sz="2600">
                <a:latin typeface="Lato"/>
                <a:ea typeface="Lato"/>
                <a:cs typeface="Lato"/>
                <a:sym typeface="Lato"/>
              </a:rPr>
              <a:t>Accountability Indicators </a:t>
            </a:r>
            <a:endParaRPr sz="2600"/>
          </a:p>
        </p:txBody>
      </p:sp>
      <p:sp>
        <p:nvSpPr>
          <p:cNvPr id="78" name="Google Shape;78;p12"/>
          <p:cNvSpPr txBox="1">
            <a:spLocks noGrp="1"/>
          </p:cNvSpPr>
          <p:nvPr>
            <p:ph type="body" idx="2"/>
          </p:nvPr>
        </p:nvSpPr>
        <p:spPr>
          <a:xfrm>
            <a:off x="405650" y="921600"/>
            <a:ext cx="5156100" cy="31389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700" b="0"/>
              <a:t>Demographic groups to disaggregate data by:</a:t>
            </a:r>
            <a:endParaRPr sz="1700" b="0"/>
          </a:p>
          <a:p>
            <a:pPr marL="457200" lvl="0" indent="-336550" algn="l" rtl="0">
              <a:lnSpc>
                <a:spcPct val="100000"/>
              </a:lnSpc>
              <a:spcBef>
                <a:spcPts val="0"/>
              </a:spcBef>
              <a:spcAft>
                <a:spcPts val="0"/>
              </a:spcAft>
              <a:buSzPts val="1700"/>
              <a:buChar char="•"/>
            </a:pPr>
            <a:r>
              <a:rPr lang="en-US" sz="1700" b="0"/>
              <a:t>Race</a:t>
            </a:r>
            <a:endParaRPr sz="1700" b="0"/>
          </a:p>
          <a:p>
            <a:pPr marL="457200" lvl="0" indent="-336550" algn="l" rtl="0">
              <a:lnSpc>
                <a:spcPct val="100000"/>
              </a:lnSpc>
              <a:spcBef>
                <a:spcPts val="0"/>
              </a:spcBef>
              <a:spcAft>
                <a:spcPts val="0"/>
              </a:spcAft>
              <a:buSzPts val="1700"/>
              <a:buChar char="•"/>
            </a:pPr>
            <a:r>
              <a:rPr lang="en-US" sz="1700" b="0"/>
              <a:t>Ethnicity</a:t>
            </a:r>
            <a:endParaRPr sz="1700" b="0"/>
          </a:p>
          <a:p>
            <a:pPr marL="457200" lvl="0" indent="-336550" algn="l" rtl="0">
              <a:lnSpc>
                <a:spcPct val="100000"/>
              </a:lnSpc>
              <a:spcBef>
                <a:spcPts val="0"/>
              </a:spcBef>
              <a:spcAft>
                <a:spcPts val="0"/>
              </a:spcAft>
              <a:buSzPts val="1700"/>
              <a:buChar char="•"/>
            </a:pPr>
            <a:r>
              <a:rPr lang="en-US" sz="1700" b="0"/>
              <a:t>Gender  </a:t>
            </a:r>
            <a:endParaRPr sz="1700" b="0"/>
          </a:p>
          <a:p>
            <a:pPr marL="457200" lvl="0" indent="-336550" algn="l" rtl="0">
              <a:lnSpc>
                <a:spcPct val="100000"/>
              </a:lnSpc>
              <a:spcBef>
                <a:spcPts val="0"/>
              </a:spcBef>
              <a:spcAft>
                <a:spcPts val="0"/>
              </a:spcAft>
              <a:buSzPts val="1700"/>
              <a:buChar char="•"/>
            </a:pPr>
            <a:r>
              <a:rPr lang="en-US" sz="1700" b="0" i="1"/>
              <a:t>each </a:t>
            </a:r>
            <a:r>
              <a:rPr lang="en-US" sz="1700" b="0"/>
              <a:t>Special Population group and </a:t>
            </a:r>
            <a:endParaRPr sz="1700" b="0"/>
          </a:p>
          <a:p>
            <a:pPr marL="457200" lvl="0" indent="-336550" algn="l" rtl="0">
              <a:lnSpc>
                <a:spcPct val="100000"/>
              </a:lnSpc>
              <a:spcBef>
                <a:spcPts val="0"/>
              </a:spcBef>
              <a:spcAft>
                <a:spcPts val="0"/>
              </a:spcAft>
              <a:buSzPts val="1700"/>
              <a:buChar char="•"/>
            </a:pPr>
            <a:r>
              <a:rPr lang="en-US" sz="1700" b="0" i="1"/>
              <a:t>each</a:t>
            </a:r>
            <a:r>
              <a:rPr lang="en-US" sz="1700" b="0"/>
              <a:t> Career pathway</a:t>
            </a:r>
            <a:endParaRPr sz="1700" b="0"/>
          </a:p>
          <a:p>
            <a:pPr marL="0" lvl="0" indent="0" algn="l" rtl="0">
              <a:lnSpc>
                <a:spcPct val="100000"/>
              </a:lnSpc>
              <a:spcBef>
                <a:spcPts val="1000"/>
              </a:spcBef>
              <a:spcAft>
                <a:spcPts val="0"/>
              </a:spcAft>
              <a:buNone/>
            </a:pPr>
            <a:r>
              <a:rPr lang="en-US" sz="1700" b="0"/>
              <a:t>Understanding disaggregated data gaps through easily understandable charts, will help identify where interventions are needed most, facilitate discussions as to the root causes, and potential strategies for closing the gaps most effectively.</a:t>
            </a:r>
            <a:endParaRPr sz="1700" b="0"/>
          </a:p>
          <a:p>
            <a:pPr marL="0" lvl="0" indent="0" algn="l" rtl="0">
              <a:lnSpc>
                <a:spcPct val="100000"/>
              </a:lnSpc>
              <a:spcBef>
                <a:spcPts val="0"/>
              </a:spcBef>
              <a:spcAft>
                <a:spcPts val="0"/>
              </a:spcAft>
              <a:buNone/>
            </a:pPr>
            <a:endParaRPr sz="1600" b="0"/>
          </a:p>
          <a:p>
            <a:pPr marL="0" lvl="0" indent="0" algn="l" rtl="0">
              <a:lnSpc>
                <a:spcPct val="100000"/>
              </a:lnSpc>
              <a:spcBef>
                <a:spcPts val="0"/>
              </a:spcBef>
              <a:spcAft>
                <a:spcPts val="0"/>
              </a:spcAft>
              <a:buNone/>
            </a:pPr>
            <a:endParaRPr sz="1800" b="0"/>
          </a:p>
        </p:txBody>
      </p:sp>
      <p:pic>
        <p:nvPicPr>
          <p:cNvPr id="79" name="Google Shape;79;p12"/>
          <p:cNvPicPr preferRelativeResize="0"/>
          <p:nvPr/>
        </p:nvPicPr>
        <p:blipFill>
          <a:blip r:embed="rId3">
            <a:alphaModFix/>
          </a:blip>
          <a:stretch>
            <a:fillRect/>
          </a:stretch>
        </p:blipFill>
        <p:spPr>
          <a:xfrm>
            <a:off x="5435825" y="1098950"/>
            <a:ext cx="3708174" cy="2961650"/>
          </a:xfrm>
          <a:prstGeom prst="rect">
            <a:avLst/>
          </a:prstGeom>
          <a:noFill/>
          <a:ln>
            <a:noFill/>
          </a:ln>
        </p:spPr>
      </p:pic>
      <p:sp>
        <p:nvSpPr>
          <p:cNvPr id="80" name="Google Shape;80;p12"/>
          <p:cNvSpPr txBox="1"/>
          <p:nvPr/>
        </p:nvSpPr>
        <p:spPr>
          <a:xfrm>
            <a:off x="6169975" y="4353300"/>
            <a:ext cx="30090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a:latin typeface="Lato"/>
                <a:ea typeface="Lato"/>
                <a:cs typeface="Lato"/>
                <a:sym typeface="Lato"/>
              </a:rPr>
              <a:t>10% or more discrepancy</a:t>
            </a:r>
            <a:endParaRPr sz="1700">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a:bodyPr>
          <a:lstStyle/>
          <a:p>
            <a:pPr marL="0" lvl="0" indent="0" algn="ctr" rtl="0">
              <a:spcBef>
                <a:spcPts val="0"/>
              </a:spcBef>
              <a:spcAft>
                <a:spcPts val="3000"/>
              </a:spcAft>
              <a:buNone/>
            </a:pPr>
            <a:r>
              <a:rPr lang="en-US"/>
              <a:t>Data to be Analyzed</a:t>
            </a:r>
            <a:endParaRPr/>
          </a:p>
        </p:txBody>
      </p:sp>
      <p:sp>
        <p:nvSpPr>
          <p:cNvPr id="87" name="Google Shape;87;p13"/>
          <p:cNvSpPr txBox="1">
            <a:spLocks noGrp="1"/>
          </p:cNvSpPr>
          <p:nvPr>
            <p:ph type="body" idx="2"/>
          </p:nvPr>
        </p:nvSpPr>
        <p:spPr>
          <a:xfrm>
            <a:off x="1075450" y="988350"/>
            <a:ext cx="8012100" cy="38796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100"/>
              <a:buFont typeface="Arial"/>
              <a:buNone/>
            </a:pPr>
            <a:r>
              <a:rPr lang="en-US" sz="1800">
                <a:latin typeface="Calibri"/>
                <a:ea typeface="Calibri"/>
                <a:cs typeface="Calibri"/>
                <a:sym typeface="Calibri"/>
              </a:rPr>
              <a:t>Data needed for review can be found in the following locations:</a:t>
            </a:r>
            <a:endParaRPr sz="18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400" b="0">
                <a:latin typeface="Calibri"/>
                <a:ea typeface="Calibri"/>
                <a:cs typeface="Calibri"/>
                <a:sym typeface="Calibri"/>
              </a:rPr>
              <a:t>* Indicates the data is located in </a:t>
            </a:r>
            <a:r>
              <a:rPr lang="en-US" sz="1400" b="0" u="sng">
                <a:latin typeface="Calibri"/>
                <a:ea typeface="Calibri"/>
                <a:cs typeface="Calibri"/>
                <a:sym typeface="Calibri"/>
              </a:rPr>
              <a:t>both</a:t>
            </a:r>
            <a:r>
              <a:rPr lang="en-US" sz="1400" b="0">
                <a:latin typeface="Calibri"/>
                <a:ea typeface="Calibri"/>
                <a:cs typeface="Calibri"/>
                <a:sym typeface="Calibri"/>
              </a:rPr>
              <a:t> WISEdash Public and WISEdash for Districts</a:t>
            </a:r>
            <a:endParaRPr sz="1200" b="0">
              <a:latin typeface="Calibri"/>
              <a:ea typeface="Calibri"/>
              <a:cs typeface="Calibri"/>
              <a:sym typeface="Calibri"/>
            </a:endParaRPr>
          </a:p>
          <a:p>
            <a:pPr marL="457200" lvl="0" indent="-317500" algn="l" rtl="0">
              <a:lnSpc>
                <a:spcPct val="100000"/>
              </a:lnSpc>
              <a:spcBef>
                <a:spcPts val="0"/>
              </a:spcBef>
              <a:spcAft>
                <a:spcPts val="0"/>
              </a:spcAft>
              <a:buSzPts val="1400"/>
              <a:buFont typeface="Calibri"/>
              <a:buChar char="•"/>
            </a:pPr>
            <a:r>
              <a:rPr lang="en-US" sz="1400" b="0">
                <a:latin typeface="Calibri"/>
                <a:ea typeface="Calibri"/>
                <a:cs typeface="Calibri"/>
                <a:sym typeface="Calibri"/>
              </a:rPr>
              <a:t>Race and ethnicity </a:t>
            </a:r>
            <a:r>
              <a:rPr lang="en-US" sz="1400" b="0">
                <a:highlight>
                  <a:srgbClr val="FCE5CD"/>
                </a:highlight>
                <a:latin typeface="Calibri"/>
                <a:ea typeface="Calibri"/>
                <a:cs typeface="Calibri"/>
                <a:sym typeface="Calibri"/>
              </a:rPr>
              <a:t>(*) </a:t>
            </a:r>
            <a:endParaRPr sz="1400" b="0">
              <a:highlight>
                <a:srgbClr val="FCE5CD"/>
              </a:highlight>
              <a:latin typeface="Calibri"/>
              <a:ea typeface="Calibri"/>
              <a:cs typeface="Calibri"/>
              <a:sym typeface="Calibri"/>
            </a:endParaRPr>
          </a:p>
          <a:p>
            <a:pPr marL="457200" lvl="0" indent="-317500" algn="l" rtl="0">
              <a:lnSpc>
                <a:spcPct val="100000"/>
              </a:lnSpc>
              <a:spcBef>
                <a:spcPts val="0"/>
              </a:spcBef>
              <a:spcAft>
                <a:spcPts val="0"/>
              </a:spcAft>
              <a:buSzPts val="1400"/>
              <a:buFont typeface="Calibri"/>
              <a:buChar char="•"/>
            </a:pPr>
            <a:r>
              <a:rPr lang="en-US" sz="1400" b="0">
                <a:latin typeface="Calibri"/>
                <a:ea typeface="Calibri"/>
                <a:cs typeface="Calibri"/>
                <a:sym typeface="Calibri"/>
              </a:rPr>
              <a:t>Gender </a:t>
            </a:r>
            <a:r>
              <a:rPr lang="en-US" sz="1400" b="0">
                <a:highlight>
                  <a:srgbClr val="FCE5CD"/>
                </a:highlight>
                <a:latin typeface="Calibri"/>
                <a:ea typeface="Calibri"/>
                <a:cs typeface="Calibri"/>
                <a:sym typeface="Calibri"/>
              </a:rPr>
              <a:t>(*)</a:t>
            </a:r>
            <a:endParaRPr sz="1400" b="0">
              <a:highlight>
                <a:srgbClr val="FCE5CD"/>
              </a:highlight>
              <a:latin typeface="Calibri"/>
              <a:ea typeface="Calibri"/>
              <a:cs typeface="Calibri"/>
              <a:sym typeface="Calibri"/>
            </a:endParaRPr>
          </a:p>
          <a:p>
            <a:pPr marL="457200" lvl="0" indent="-317500" algn="l" rtl="0">
              <a:lnSpc>
                <a:spcPct val="100000"/>
              </a:lnSpc>
              <a:spcBef>
                <a:spcPts val="0"/>
              </a:spcBef>
              <a:spcAft>
                <a:spcPts val="0"/>
              </a:spcAft>
              <a:buSzPts val="1400"/>
              <a:buFont typeface="Calibri"/>
              <a:buChar char="•"/>
            </a:pPr>
            <a:r>
              <a:rPr lang="en-US" sz="1400" b="0">
                <a:latin typeface="Calibri"/>
                <a:ea typeface="Calibri"/>
                <a:cs typeface="Calibri"/>
                <a:sym typeface="Calibri"/>
              </a:rPr>
              <a:t>Economically disadvantaged, including low-income</a:t>
            </a:r>
            <a:r>
              <a:rPr lang="en-US" sz="1400" b="0">
                <a:highlight>
                  <a:srgbClr val="FCE5CD"/>
                </a:highlight>
                <a:latin typeface="Calibri"/>
                <a:ea typeface="Calibri"/>
                <a:cs typeface="Calibri"/>
                <a:sym typeface="Calibri"/>
              </a:rPr>
              <a:t>(*)</a:t>
            </a:r>
            <a:endParaRPr sz="1400" b="0">
              <a:highlight>
                <a:srgbClr val="FCE5CD"/>
              </a:highlight>
              <a:latin typeface="Calibri"/>
              <a:ea typeface="Calibri"/>
              <a:cs typeface="Calibri"/>
              <a:sym typeface="Calibri"/>
            </a:endParaRPr>
          </a:p>
          <a:p>
            <a:pPr marL="457200" lvl="0" indent="-317500" algn="l" rtl="0">
              <a:lnSpc>
                <a:spcPct val="100000"/>
              </a:lnSpc>
              <a:spcBef>
                <a:spcPts val="0"/>
              </a:spcBef>
              <a:spcAft>
                <a:spcPts val="0"/>
              </a:spcAft>
              <a:buSzPts val="1400"/>
              <a:buFont typeface="Calibri"/>
              <a:buChar char="•"/>
            </a:pPr>
            <a:r>
              <a:rPr lang="en-US" sz="1400" b="0">
                <a:latin typeface="Calibri"/>
                <a:ea typeface="Calibri"/>
                <a:cs typeface="Calibri"/>
                <a:sym typeface="Calibri"/>
              </a:rPr>
              <a:t>Youth who are in the foster care system </a:t>
            </a:r>
            <a:r>
              <a:rPr lang="en-US" sz="1400" b="0">
                <a:highlight>
                  <a:srgbClr val="FCE5CD"/>
                </a:highlight>
                <a:latin typeface="Calibri"/>
                <a:ea typeface="Calibri"/>
                <a:cs typeface="Calibri"/>
                <a:sym typeface="Calibri"/>
              </a:rPr>
              <a:t>(local administrative data) </a:t>
            </a:r>
            <a:endParaRPr sz="1400" b="0">
              <a:highlight>
                <a:srgbClr val="FCE5CD"/>
              </a:highlight>
              <a:latin typeface="Calibri"/>
              <a:ea typeface="Calibri"/>
              <a:cs typeface="Calibri"/>
              <a:sym typeface="Calibri"/>
            </a:endParaRPr>
          </a:p>
          <a:p>
            <a:pPr marL="457200" lvl="0" indent="-317500" algn="l" rtl="0">
              <a:lnSpc>
                <a:spcPct val="100000"/>
              </a:lnSpc>
              <a:spcBef>
                <a:spcPts val="0"/>
              </a:spcBef>
              <a:spcAft>
                <a:spcPts val="0"/>
              </a:spcAft>
              <a:buSzPts val="1400"/>
              <a:buFont typeface="Calibri"/>
              <a:buChar char="•"/>
            </a:pPr>
            <a:r>
              <a:rPr lang="en-US" sz="1400" b="0">
                <a:latin typeface="Calibri"/>
                <a:ea typeface="Calibri"/>
                <a:cs typeface="Calibri"/>
                <a:sym typeface="Calibri"/>
              </a:rPr>
              <a:t>Students with disabilities </a:t>
            </a:r>
            <a:r>
              <a:rPr lang="en-US" sz="1400" b="0">
                <a:highlight>
                  <a:srgbClr val="FCE5CD"/>
                </a:highlight>
                <a:latin typeface="Calibri"/>
                <a:ea typeface="Calibri"/>
                <a:cs typeface="Calibri"/>
                <a:sym typeface="Calibri"/>
              </a:rPr>
              <a:t>(secondary students with IEPs) (*) </a:t>
            </a:r>
            <a:endParaRPr sz="1400" b="0">
              <a:highlight>
                <a:srgbClr val="FCE5CD"/>
              </a:highlight>
              <a:latin typeface="Calibri"/>
              <a:ea typeface="Calibri"/>
              <a:cs typeface="Calibri"/>
              <a:sym typeface="Calibri"/>
            </a:endParaRPr>
          </a:p>
          <a:p>
            <a:pPr marL="457200" lvl="0" indent="-317500" algn="l" rtl="0">
              <a:lnSpc>
                <a:spcPct val="100000"/>
              </a:lnSpc>
              <a:spcBef>
                <a:spcPts val="0"/>
              </a:spcBef>
              <a:spcAft>
                <a:spcPts val="0"/>
              </a:spcAft>
              <a:buSzPts val="1400"/>
              <a:buFont typeface="Calibri"/>
              <a:buChar char="•"/>
            </a:pPr>
            <a:r>
              <a:rPr lang="en-US" sz="1400" b="0">
                <a:latin typeface="Calibri"/>
                <a:ea typeface="Calibri"/>
                <a:cs typeface="Calibri"/>
                <a:sym typeface="Calibri"/>
              </a:rPr>
              <a:t>English learners </a:t>
            </a:r>
            <a:r>
              <a:rPr lang="en-US" sz="1400" b="0">
                <a:highlight>
                  <a:srgbClr val="FCE5CD"/>
                </a:highlight>
                <a:latin typeface="Calibri"/>
                <a:ea typeface="Calibri"/>
                <a:cs typeface="Calibri"/>
                <a:sym typeface="Calibri"/>
              </a:rPr>
              <a:t>(local: home language survey, enrollment in bilingual or ELL program) (*) </a:t>
            </a:r>
            <a:endParaRPr sz="1400" b="0">
              <a:highlight>
                <a:srgbClr val="FCE5CD"/>
              </a:highlight>
              <a:latin typeface="Calibri"/>
              <a:ea typeface="Calibri"/>
              <a:cs typeface="Calibri"/>
              <a:sym typeface="Calibri"/>
            </a:endParaRPr>
          </a:p>
          <a:p>
            <a:pPr marL="457200" lvl="0" indent="-317500" algn="l" rtl="0">
              <a:lnSpc>
                <a:spcPct val="100000"/>
              </a:lnSpc>
              <a:spcBef>
                <a:spcPts val="0"/>
              </a:spcBef>
              <a:spcAft>
                <a:spcPts val="0"/>
              </a:spcAft>
              <a:buSzPts val="1400"/>
              <a:buFont typeface="Calibri"/>
              <a:buChar char="•"/>
            </a:pPr>
            <a:r>
              <a:rPr lang="en-US" sz="1400" b="0">
                <a:latin typeface="Calibri"/>
                <a:ea typeface="Calibri"/>
                <a:cs typeface="Calibri"/>
                <a:sym typeface="Calibri"/>
              </a:rPr>
              <a:t>Migrant students: </a:t>
            </a:r>
            <a:r>
              <a:rPr lang="en-US" sz="1400" b="0">
                <a:highlight>
                  <a:srgbClr val="FCE5CD"/>
                </a:highlight>
                <a:latin typeface="Calibri"/>
                <a:ea typeface="Calibri"/>
                <a:cs typeface="Calibri"/>
                <a:sym typeface="Calibri"/>
              </a:rPr>
              <a:t>(local administrative data and WISEdash Public) </a:t>
            </a:r>
            <a:endParaRPr sz="1400" b="0">
              <a:highlight>
                <a:srgbClr val="FCE5CD"/>
              </a:highlight>
              <a:latin typeface="Calibri"/>
              <a:ea typeface="Calibri"/>
              <a:cs typeface="Calibri"/>
              <a:sym typeface="Calibri"/>
            </a:endParaRPr>
          </a:p>
          <a:p>
            <a:pPr marL="457200" lvl="0" indent="-317500" algn="l" rtl="0">
              <a:lnSpc>
                <a:spcPct val="100000"/>
              </a:lnSpc>
              <a:spcBef>
                <a:spcPts val="0"/>
              </a:spcBef>
              <a:spcAft>
                <a:spcPts val="0"/>
              </a:spcAft>
              <a:buSzPts val="1400"/>
              <a:buFont typeface="Calibri"/>
              <a:buChar char="•"/>
            </a:pPr>
            <a:r>
              <a:rPr lang="en-US" sz="1400" b="0">
                <a:latin typeface="Calibri"/>
                <a:ea typeface="Calibri"/>
                <a:cs typeface="Calibri"/>
                <a:sym typeface="Calibri"/>
              </a:rPr>
              <a:t>Students experiencing homelessness </a:t>
            </a:r>
            <a:r>
              <a:rPr lang="en-US" sz="1400" b="0">
                <a:highlight>
                  <a:srgbClr val="FCE5CD"/>
                </a:highlight>
                <a:latin typeface="Calibri"/>
                <a:ea typeface="Calibri"/>
                <a:cs typeface="Calibri"/>
                <a:sym typeface="Calibri"/>
              </a:rPr>
              <a:t>(self- or staff-reported) (*) </a:t>
            </a:r>
            <a:endParaRPr sz="1400" b="0">
              <a:highlight>
                <a:srgbClr val="FCE5CD"/>
              </a:highlight>
              <a:latin typeface="Calibri"/>
              <a:ea typeface="Calibri"/>
              <a:cs typeface="Calibri"/>
              <a:sym typeface="Calibri"/>
            </a:endParaRPr>
          </a:p>
          <a:p>
            <a:pPr marL="457200" lvl="0" indent="-317500" algn="l" rtl="0">
              <a:lnSpc>
                <a:spcPct val="100000"/>
              </a:lnSpc>
              <a:spcBef>
                <a:spcPts val="0"/>
              </a:spcBef>
              <a:spcAft>
                <a:spcPts val="0"/>
              </a:spcAft>
              <a:buSzPts val="1400"/>
              <a:buFont typeface="Calibri"/>
              <a:buChar char="•"/>
            </a:pPr>
            <a:r>
              <a:rPr lang="en-US" sz="1400" b="0">
                <a:latin typeface="Calibri"/>
                <a:ea typeface="Calibri"/>
                <a:cs typeface="Calibri"/>
                <a:sym typeface="Calibri"/>
              </a:rPr>
              <a:t>Students with a parent in the active military (U.S. armed services): </a:t>
            </a:r>
            <a:r>
              <a:rPr lang="en-US" sz="1400" b="0">
                <a:highlight>
                  <a:srgbClr val="FCE5CD"/>
                </a:highlight>
                <a:latin typeface="Calibri"/>
                <a:ea typeface="Calibri"/>
                <a:cs typeface="Calibri"/>
                <a:sym typeface="Calibri"/>
              </a:rPr>
              <a:t>(Local administrative data and WISEdash Public) </a:t>
            </a:r>
            <a:endParaRPr sz="1400" b="0">
              <a:highlight>
                <a:srgbClr val="FCE5CD"/>
              </a:highlight>
              <a:latin typeface="Calibri"/>
              <a:ea typeface="Calibri"/>
              <a:cs typeface="Calibri"/>
              <a:sym typeface="Calibri"/>
            </a:endParaRPr>
          </a:p>
          <a:p>
            <a:pPr marL="457200" lvl="0" indent="-317500" algn="l" rtl="0">
              <a:lnSpc>
                <a:spcPct val="100000"/>
              </a:lnSpc>
              <a:spcBef>
                <a:spcPts val="0"/>
              </a:spcBef>
              <a:spcAft>
                <a:spcPts val="0"/>
              </a:spcAft>
              <a:buSzPts val="1400"/>
              <a:buFont typeface="Calibri"/>
              <a:buChar char="•"/>
            </a:pPr>
            <a:r>
              <a:rPr lang="en-US" sz="1400" b="0">
                <a:latin typeface="Calibri"/>
                <a:ea typeface="Calibri"/>
                <a:cs typeface="Calibri"/>
                <a:sym typeface="Calibri"/>
              </a:rPr>
              <a:t>Single parents, single pregnant women (self-reported): </a:t>
            </a:r>
            <a:r>
              <a:rPr lang="en-US" sz="1400" b="0">
                <a:highlight>
                  <a:srgbClr val="FCE5CD"/>
                </a:highlight>
                <a:latin typeface="Calibri"/>
                <a:ea typeface="Calibri"/>
                <a:cs typeface="Calibri"/>
                <a:sym typeface="Calibri"/>
              </a:rPr>
              <a:t>(Local admin data and WISEdash for Districts)</a:t>
            </a:r>
            <a:endParaRPr sz="1400" b="0">
              <a:highlight>
                <a:srgbClr val="FCE5CD"/>
              </a:highlight>
              <a:latin typeface="Calibri"/>
              <a:ea typeface="Calibri"/>
              <a:cs typeface="Calibri"/>
              <a:sym typeface="Calibri"/>
            </a:endParaRPr>
          </a:p>
          <a:p>
            <a:pPr marL="457200" lvl="0" indent="-317500" algn="l" rtl="0">
              <a:lnSpc>
                <a:spcPct val="100000"/>
              </a:lnSpc>
              <a:spcBef>
                <a:spcPts val="0"/>
              </a:spcBef>
              <a:spcAft>
                <a:spcPts val="0"/>
              </a:spcAft>
              <a:buSzPts val="1400"/>
              <a:buFont typeface="Calibri"/>
              <a:buChar char="•"/>
            </a:pPr>
            <a:r>
              <a:rPr lang="en-US" sz="1400" b="0">
                <a:latin typeface="Calibri"/>
                <a:ea typeface="Calibri"/>
                <a:cs typeface="Calibri"/>
                <a:sym typeface="Calibri"/>
              </a:rPr>
              <a:t>Students pursuing nontraditional careers: Identify nontraditional (NTO) pathways by gender, identify </a:t>
            </a:r>
            <a:r>
              <a:rPr lang="en-US" sz="1400" b="0">
                <a:highlight>
                  <a:schemeClr val="lt1"/>
                </a:highlight>
                <a:latin typeface="Calibri"/>
                <a:ea typeface="Calibri"/>
                <a:cs typeface="Calibri"/>
                <a:sym typeface="Calibri"/>
              </a:rPr>
              <a:t>students in NTO programs </a:t>
            </a:r>
            <a:r>
              <a:rPr lang="en-US" sz="1400" b="0">
                <a:highlight>
                  <a:srgbClr val="FCE5CD"/>
                </a:highlight>
                <a:latin typeface="Calibri"/>
                <a:ea typeface="Calibri"/>
                <a:cs typeface="Calibri"/>
                <a:sym typeface="Calibri"/>
              </a:rPr>
              <a:t>(WISEdash for Districts) </a:t>
            </a:r>
            <a:endParaRPr sz="1400">
              <a:highlight>
                <a:srgbClr val="FCE5CD"/>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a:bodyPr>
          <a:lstStyle/>
          <a:p>
            <a:pPr marL="0" lvl="0" indent="0" algn="ctr" rtl="0">
              <a:spcBef>
                <a:spcPts val="0"/>
              </a:spcBef>
              <a:spcAft>
                <a:spcPts val="3000"/>
              </a:spcAft>
              <a:buNone/>
            </a:pPr>
            <a:r>
              <a:rPr lang="en-US"/>
              <a:t>Data to be Analyzed</a:t>
            </a:r>
            <a:endParaRPr/>
          </a:p>
        </p:txBody>
      </p:sp>
      <p:sp>
        <p:nvSpPr>
          <p:cNvPr id="94" name="Google Shape;94;p14"/>
          <p:cNvSpPr txBox="1">
            <a:spLocks noGrp="1"/>
          </p:cNvSpPr>
          <p:nvPr>
            <p:ph type="body" idx="2"/>
          </p:nvPr>
        </p:nvSpPr>
        <p:spPr>
          <a:xfrm>
            <a:off x="811800" y="924000"/>
            <a:ext cx="7976400" cy="3295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900"/>
              <a:t>Where do you get data from for your analysis?</a:t>
            </a:r>
            <a:endParaRPr sz="1900"/>
          </a:p>
          <a:p>
            <a:pPr marL="457200" lvl="0" indent="-342900" algn="l" rtl="0">
              <a:spcBef>
                <a:spcPts val="439"/>
              </a:spcBef>
              <a:spcAft>
                <a:spcPts val="0"/>
              </a:spcAft>
              <a:buSzPts val="1800"/>
              <a:buChar char="●"/>
            </a:pPr>
            <a:r>
              <a:rPr lang="en-US" sz="1800"/>
              <a:t>WISEdash Public </a:t>
            </a:r>
            <a:endParaRPr sz="1800"/>
          </a:p>
          <a:p>
            <a:pPr marL="914400" lvl="1" indent="-336550" algn="l" rtl="0">
              <a:spcBef>
                <a:spcPts val="0"/>
              </a:spcBef>
              <a:spcAft>
                <a:spcPts val="0"/>
              </a:spcAft>
              <a:buSzPts val="1700"/>
              <a:buChar char="○"/>
            </a:pPr>
            <a:r>
              <a:rPr lang="en-US" sz="1700"/>
              <a:t>Reference </a:t>
            </a:r>
            <a:r>
              <a:rPr lang="en-US" sz="1700" u="sng">
                <a:solidFill>
                  <a:schemeClr val="hlink"/>
                </a:solidFill>
                <a:hlinkClick r:id="rId3"/>
              </a:rPr>
              <a:t>A-Z index</a:t>
            </a:r>
            <a:endParaRPr sz="1700"/>
          </a:p>
          <a:p>
            <a:pPr marL="457200" lvl="0" indent="-342900" algn="l" rtl="0">
              <a:spcBef>
                <a:spcPts val="0"/>
              </a:spcBef>
              <a:spcAft>
                <a:spcPts val="0"/>
              </a:spcAft>
              <a:buSzPts val="1800"/>
              <a:buChar char="●"/>
            </a:pPr>
            <a:r>
              <a:rPr lang="en-US" sz="1800"/>
              <a:t>WISEdash for Districts</a:t>
            </a:r>
            <a:endParaRPr sz="1800"/>
          </a:p>
          <a:p>
            <a:pPr marL="914400" lvl="1" indent="-336550" algn="l" rtl="0">
              <a:spcBef>
                <a:spcPts val="0"/>
              </a:spcBef>
              <a:spcAft>
                <a:spcPts val="0"/>
              </a:spcAft>
              <a:buSzPts val="1700"/>
              <a:buChar char="○"/>
            </a:pPr>
            <a:r>
              <a:rPr lang="en-US" sz="1700" u="sng">
                <a:solidFill>
                  <a:schemeClr val="hlink"/>
                </a:solidFill>
                <a:hlinkClick r:id="rId4"/>
              </a:rPr>
              <a:t>How-to Guides</a:t>
            </a:r>
            <a:endParaRPr sz="1700"/>
          </a:p>
          <a:p>
            <a:pPr marL="914400" lvl="1" indent="-336550" algn="l" rtl="0">
              <a:spcBef>
                <a:spcPts val="0"/>
              </a:spcBef>
              <a:spcAft>
                <a:spcPts val="0"/>
              </a:spcAft>
              <a:buSzPts val="1700"/>
              <a:buChar char="○"/>
            </a:pPr>
            <a:r>
              <a:rPr lang="en-US" sz="1700" u="sng">
                <a:solidFill>
                  <a:schemeClr val="hlink"/>
                </a:solidFill>
                <a:hlinkClick r:id="rId5"/>
              </a:rPr>
              <a:t>Perkins Accountability Indicators</a:t>
            </a:r>
            <a:r>
              <a:rPr lang="en-US" sz="1700"/>
              <a:t> - WISEdash for District</a:t>
            </a:r>
            <a:endParaRPr sz="1700" b="0"/>
          </a:p>
          <a:p>
            <a:pPr marL="914400" lvl="1" indent="-336550" algn="l" rtl="0">
              <a:spcBef>
                <a:spcPts val="0"/>
              </a:spcBef>
              <a:spcAft>
                <a:spcPts val="0"/>
              </a:spcAft>
              <a:buSzPts val="1700"/>
              <a:buChar char="○"/>
            </a:pPr>
            <a:r>
              <a:rPr lang="en-US" sz="1700" b="0" u="sng">
                <a:solidFill>
                  <a:schemeClr val="hlink"/>
                </a:solidFill>
                <a:hlinkClick r:id="rId6"/>
              </a:rPr>
              <a:t>Accountability Breakdown by Indicator Blank Worksheet</a:t>
            </a:r>
            <a:r>
              <a:rPr lang="en-US" sz="1700" b="0"/>
              <a:t> </a:t>
            </a:r>
            <a:endParaRPr sz="1700" b="0"/>
          </a:p>
          <a:p>
            <a:pPr marL="914400" lvl="1" indent="-336550" algn="l" rtl="0">
              <a:spcBef>
                <a:spcPts val="0"/>
              </a:spcBef>
              <a:spcAft>
                <a:spcPts val="0"/>
              </a:spcAft>
              <a:buSzPts val="1700"/>
              <a:buChar char="○"/>
            </a:pPr>
            <a:r>
              <a:rPr lang="en-US" sz="1700"/>
              <a:t>Reference dashboards </a:t>
            </a:r>
            <a:r>
              <a:rPr lang="en-US" sz="1500"/>
              <a:t>(Perkins, Topics&gt;Course Enrollment and ACT Statewide)</a:t>
            </a:r>
            <a:endParaRPr sz="15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a:bodyPr>
          <a:lstStyle/>
          <a:p>
            <a:pPr marL="0" lvl="0" indent="0" algn="ctr" rtl="0">
              <a:spcBef>
                <a:spcPts val="0"/>
              </a:spcBef>
              <a:spcAft>
                <a:spcPts val="3000"/>
              </a:spcAft>
              <a:buNone/>
            </a:pPr>
            <a:endParaRPr/>
          </a:p>
        </p:txBody>
      </p:sp>
      <p:pic>
        <p:nvPicPr>
          <p:cNvPr id="101" name="Google Shape;101;p15"/>
          <p:cNvPicPr preferRelativeResize="0"/>
          <p:nvPr/>
        </p:nvPicPr>
        <p:blipFill>
          <a:blip r:embed="rId3">
            <a:alphaModFix/>
          </a:blip>
          <a:stretch>
            <a:fillRect/>
          </a:stretch>
        </p:blipFill>
        <p:spPr>
          <a:xfrm>
            <a:off x="1929125" y="64675"/>
            <a:ext cx="5106125" cy="5078825"/>
          </a:xfrm>
          <a:prstGeom prst="rect">
            <a:avLst/>
          </a:prstGeom>
          <a:noFill/>
          <a:ln>
            <a:noFill/>
          </a:ln>
        </p:spPr>
      </p:pic>
      <p:sp>
        <p:nvSpPr>
          <p:cNvPr id="102" name="Google Shape;102;p15"/>
          <p:cNvSpPr txBox="1"/>
          <p:nvPr/>
        </p:nvSpPr>
        <p:spPr>
          <a:xfrm>
            <a:off x="7117850" y="3327675"/>
            <a:ext cx="1951500" cy="12621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Lato"/>
                <a:ea typeface="Lato"/>
                <a:cs typeface="Lato"/>
                <a:sym typeface="Lato"/>
              </a:rPr>
              <a:t>Break down into Career Pathway - </a:t>
            </a:r>
            <a:br>
              <a:rPr lang="en-US">
                <a:latin typeface="Lato"/>
                <a:ea typeface="Lato"/>
                <a:cs typeface="Lato"/>
                <a:sym typeface="Lato"/>
              </a:rPr>
            </a:br>
            <a:r>
              <a:rPr lang="en-US">
                <a:latin typeface="Lato"/>
                <a:ea typeface="Lato"/>
                <a:cs typeface="Lato"/>
                <a:sym typeface="Lato"/>
              </a:rPr>
              <a:t>IAC Title in WISEdash.</a:t>
            </a:r>
            <a:endParaRPr>
              <a:latin typeface="Lato"/>
              <a:ea typeface="Lato"/>
              <a:cs typeface="Lato"/>
              <a:sym typeface="Lato"/>
            </a:endParaRPr>
          </a:p>
          <a:p>
            <a:pPr marL="0" lvl="0" indent="0" algn="l" rtl="0">
              <a:spcBef>
                <a:spcPts val="0"/>
              </a:spcBef>
              <a:spcAft>
                <a:spcPts val="0"/>
              </a:spcAft>
              <a:buNone/>
            </a:pPr>
            <a:r>
              <a:rPr lang="en-US">
                <a:latin typeface="Lato"/>
                <a:ea typeface="Lato"/>
                <a:cs typeface="Lato"/>
                <a:sym typeface="Lato"/>
              </a:rPr>
              <a:t>Type the IAC Title into your document.</a:t>
            </a:r>
            <a:endParaRPr>
              <a:latin typeface="Lato"/>
              <a:ea typeface="Lato"/>
              <a:cs typeface="Lato"/>
              <a:sym typeface="Lato"/>
            </a:endParaRPr>
          </a:p>
        </p:txBody>
      </p:sp>
      <p:cxnSp>
        <p:nvCxnSpPr>
          <p:cNvPr id="103" name="Google Shape;103;p15"/>
          <p:cNvCxnSpPr/>
          <p:nvPr/>
        </p:nvCxnSpPr>
        <p:spPr>
          <a:xfrm flipH="1">
            <a:off x="4518550" y="4192225"/>
            <a:ext cx="2567700" cy="252900"/>
          </a:xfrm>
          <a:prstGeom prst="straightConnector1">
            <a:avLst/>
          </a:prstGeom>
          <a:noFill/>
          <a:ln w="9525" cap="flat" cmpd="sng">
            <a:solidFill>
              <a:srgbClr val="FF0000"/>
            </a:solidFill>
            <a:prstDash val="solid"/>
            <a:round/>
            <a:headEnd type="none" w="med" len="med"/>
            <a:tailEnd type="triangle" w="med" len="med"/>
          </a:ln>
        </p:spPr>
      </p:cxn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5739</Words>
  <Application>Microsoft Office PowerPoint</Application>
  <PresentationFormat>On-screen Show (16:9)</PresentationFormat>
  <Paragraphs>415</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Lato</vt:lpstr>
      <vt:lpstr>Lato Black</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Lenske, Christine A.   DPI</dc:creator>
  <cp:lastModifiedBy>Hutchison, Carol S.   DPI</cp:lastModifiedBy>
  <cp:revision>1</cp:revision>
  <dcterms:modified xsi:type="dcterms:W3CDTF">2023-07-26T21:48:40Z</dcterms:modified>
</cp:coreProperties>
</file>