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7"/>
  </p:notesMasterIdLst>
  <p:sldIdLst>
    <p:sldId id="256" r:id="rId2"/>
    <p:sldId id="270" r:id="rId3"/>
    <p:sldId id="269"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258" r:id="rId34"/>
    <p:sldId id="259" r:id="rId35"/>
    <p:sldId id="288" r:id="rId36"/>
    <p:sldId id="263" r:id="rId37"/>
    <p:sldId id="310" r:id="rId38"/>
    <p:sldId id="303" r:id="rId39"/>
    <p:sldId id="305" r:id="rId40"/>
    <p:sldId id="306" r:id="rId41"/>
    <p:sldId id="307" r:id="rId42"/>
    <p:sldId id="308" r:id="rId43"/>
    <p:sldId id="309" r:id="rId44"/>
    <p:sldId id="266" r:id="rId45"/>
    <p:sldId id="267" r:id="rId46"/>
  </p:sldIdLst>
  <p:sldSz cx="12192000" cy="6858000"/>
  <p:notesSz cx="7010400" cy="92964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19B"/>
    <a:srgbClr val="0066CC"/>
    <a:srgbClr val="99CA3C"/>
    <a:srgbClr val="333399"/>
    <a:srgbClr val="00A339"/>
    <a:srgbClr val="FEC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0975" autoAdjust="0"/>
  </p:normalViewPr>
  <p:slideViewPr>
    <p:cSldViewPr snapToGrid="0">
      <p:cViewPr varScale="1">
        <p:scale>
          <a:sx n="81" d="100"/>
          <a:sy n="81" d="100"/>
        </p:scale>
        <p:origin x="780" y="78"/>
      </p:cViewPr>
      <p:guideLst/>
    </p:cSldViewPr>
  </p:slideViewPr>
  <p:notesTextViewPr>
    <p:cViewPr>
      <p:scale>
        <a:sx n="1" d="1"/>
        <a:sy n="1" d="1"/>
      </p:scale>
      <p:origin x="0" y="0"/>
    </p:cViewPr>
  </p:notesTextViewPr>
  <p:notesViewPr>
    <p:cSldViewPr snapToGrid="0">
      <p:cViewPr varScale="1">
        <p:scale>
          <a:sx n="90" d="100"/>
          <a:sy n="90" d="100"/>
        </p:scale>
        <p:origin x="18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8EC6C-57F9-954A-9463-0788F1F1B4D5}"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US"/>
        </a:p>
      </dgm:t>
    </dgm:pt>
    <dgm:pt modelId="{D29B250C-7E0C-6E4F-9BF0-8841B4AD2ACC}">
      <dgm:prSet phldrT="[Text]" custT="1"/>
      <dgm:spPr>
        <a:solidFill>
          <a:srgbClr val="00A339"/>
        </a:solidFill>
      </dgm:spPr>
      <dgm:t>
        <a:bodyPr/>
        <a:lstStyle/>
        <a:p>
          <a:r>
            <a:rPr lang="en-US" sz="2000" dirty="0">
              <a:solidFill>
                <a:schemeClr val="bg1"/>
              </a:solidFill>
            </a:rPr>
            <a:t>Claims</a:t>
          </a:r>
        </a:p>
      </dgm:t>
    </dgm:pt>
    <dgm:pt modelId="{44295AF7-5ECC-CD49-AABA-46CBFC17597D}" type="parTrans" cxnId="{92FE3D02-9B72-474A-9029-7AE3430D3A93}">
      <dgm:prSet/>
      <dgm:spPr/>
      <dgm:t>
        <a:bodyPr/>
        <a:lstStyle/>
        <a:p>
          <a:endParaRPr lang="en-US"/>
        </a:p>
      </dgm:t>
    </dgm:pt>
    <dgm:pt modelId="{95A3660E-1C57-8D4A-840A-7399180B5694}" type="sibTrans" cxnId="{92FE3D02-9B72-474A-9029-7AE3430D3A93}">
      <dgm:prSet/>
      <dgm:spPr/>
      <dgm:t>
        <a:bodyPr/>
        <a:lstStyle/>
        <a:p>
          <a:endParaRPr lang="en-US"/>
        </a:p>
      </dgm:t>
    </dgm:pt>
    <dgm:pt modelId="{F1CF1D67-493A-8742-8CC6-D47C2DD15A2E}">
      <dgm:prSet phldrT="[Text]" custT="1"/>
      <dgm:spPr>
        <a:solidFill>
          <a:srgbClr val="0066CC"/>
        </a:solidFill>
      </dgm:spPr>
      <dgm:t>
        <a:bodyPr/>
        <a:lstStyle/>
        <a:p>
          <a:r>
            <a:rPr lang="en-US" sz="1800" dirty="0">
              <a:solidFill>
                <a:schemeClr val="bg1"/>
              </a:solidFill>
            </a:rPr>
            <a:t>Conceptual Areas</a:t>
          </a:r>
        </a:p>
      </dgm:t>
    </dgm:pt>
    <dgm:pt modelId="{DDF311E6-B9AA-404C-B9F4-564C616AABEC}" type="parTrans" cxnId="{AC9BA55B-0C8C-B748-953F-07CA57870CB9}">
      <dgm:prSet/>
      <dgm:spPr/>
      <dgm:t>
        <a:bodyPr/>
        <a:lstStyle/>
        <a:p>
          <a:endParaRPr lang="en-US"/>
        </a:p>
      </dgm:t>
    </dgm:pt>
    <dgm:pt modelId="{92FBA6C0-D582-A645-B97F-A30E01E2A624}" type="sibTrans" cxnId="{AC9BA55B-0C8C-B748-953F-07CA57870CB9}">
      <dgm:prSet/>
      <dgm:spPr/>
      <dgm:t>
        <a:bodyPr/>
        <a:lstStyle/>
        <a:p>
          <a:endParaRPr lang="en-US"/>
        </a:p>
      </dgm:t>
    </dgm:pt>
    <dgm:pt modelId="{8E2300F9-F9E3-2645-9F90-4C6C7C7DA12F}">
      <dgm:prSet phldrT="[Text]" custT="1"/>
      <dgm:spPr>
        <a:solidFill>
          <a:srgbClr val="99CA3C"/>
        </a:solidFill>
      </dgm:spPr>
      <dgm:t>
        <a:bodyPr/>
        <a:lstStyle/>
        <a:p>
          <a:r>
            <a:rPr lang="en-US" sz="1800" dirty="0">
              <a:solidFill>
                <a:schemeClr val="bg1"/>
              </a:solidFill>
            </a:rPr>
            <a:t>Essential Elements</a:t>
          </a:r>
        </a:p>
      </dgm:t>
    </dgm:pt>
    <dgm:pt modelId="{E342B74B-4440-7845-A728-6691F8FAA1AA}" type="parTrans" cxnId="{3FA60608-1EA1-3C4D-83A5-57D82E90247A}">
      <dgm:prSet/>
      <dgm:spPr/>
      <dgm:t>
        <a:bodyPr/>
        <a:lstStyle/>
        <a:p>
          <a:endParaRPr lang="en-US"/>
        </a:p>
      </dgm:t>
    </dgm:pt>
    <dgm:pt modelId="{C7F810ED-05B6-5045-A9FA-8A5B6B64CDA5}" type="sibTrans" cxnId="{3FA60608-1EA1-3C4D-83A5-57D82E90247A}">
      <dgm:prSet/>
      <dgm:spPr/>
      <dgm:t>
        <a:bodyPr/>
        <a:lstStyle/>
        <a:p>
          <a:endParaRPr lang="en-US"/>
        </a:p>
      </dgm:t>
    </dgm:pt>
    <dgm:pt modelId="{D9E386D6-1E66-154E-99E8-5A721DA80348}" type="pres">
      <dgm:prSet presAssocID="{AE68EC6C-57F9-954A-9463-0788F1F1B4D5}" presName="Name0" presStyleCnt="0">
        <dgm:presLayoutVars>
          <dgm:chMax val="7"/>
          <dgm:resizeHandles val="exact"/>
        </dgm:presLayoutVars>
      </dgm:prSet>
      <dgm:spPr/>
    </dgm:pt>
    <dgm:pt modelId="{D06E930E-B4AB-004B-BAB9-6B3FDBA66AC7}" type="pres">
      <dgm:prSet presAssocID="{AE68EC6C-57F9-954A-9463-0788F1F1B4D5}" presName="comp1" presStyleCnt="0"/>
      <dgm:spPr/>
    </dgm:pt>
    <dgm:pt modelId="{D9CA04B0-6823-A241-8AA5-3B1931A2B549}" type="pres">
      <dgm:prSet presAssocID="{AE68EC6C-57F9-954A-9463-0788F1F1B4D5}" presName="circle1" presStyleLbl="node1" presStyleIdx="0" presStyleCnt="3"/>
      <dgm:spPr/>
    </dgm:pt>
    <dgm:pt modelId="{6AAD6E3F-53DC-E447-911C-98EE7F17ADF0}" type="pres">
      <dgm:prSet presAssocID="{AE68EC6C-57F9-954A-9463-0788F1F1B4D5}" presName="c1text" presStyleLbl="node1" presStyleIdx="0" presStyleCnt="3">
        <dgm:presLayoutVars>
          <dgm:bulletEnabled val="1"/>
        </dgm:presLayoutVars>
      </dgm:prSet>
      <dgm:spPr/>
    </dgm:pt>
    <dgm:pt modelId="{D10A704F-8FBE-CE48-980F-D7D78B20F7E0}" type="pres">
      <dgm:prSet presAssocID="{AE68EC6C-57F9-954A-9463-0788F1F1B4D5}" presName="comp2" presStyleCnt="0"/>
      <dgm:spPr/>
    </dgm:pt>
    <dgm:pt modelId="{0CC5CCE4-F80E-3C4C-BF60-B6E4B3C80BDD}" type="pres">
      <dgm:prSet presAssocID="{AE68EC6C-57F9-954A-9463-0788F1F1B4D5}" presName="circle2" presStyleLbl="node1" presStyleIdx="1" presStyleCnt="3" custScaleX="114468" custLinFactNeighborX="0" custLinFactNeighborY="0"/>
      <dgm:spPr/>
    </dgm:pt>
    <dgm:pt modelId="{EEE93D9E-087B-6A4A-8FAF-CD24488E6ABD}" type="pres">
      <dgm:prSet presAssocID="{AE68EC6C-57F9-954A-9463-0788F1F1B4D5}" presName="c2text" presStyleLbl="node1" presStyleIdx="1" presStyleCnt="3">
        <dgm:presLayoutVars>
          <dgm:bulletEnabled val="1"/>
        </dgm:presLayoutVars>
      </dgm:prSet>
      <dgm:spPr/>
    </dgm:pt>
    <dgm:pt modelId="{12181700-D09E-A740-A635-1057F7934C95}" type="pres">
      <dgm:prSet presAssocID="{AE68EC6C-57F9-954A-9463-0788F1F1B4D5}" presName="comp3" presStyleCnt="0"/>
      <dgm:spPr/>
    </dgm:pt>
    <dgm:pt modelId="{BB5E5E13-02F1-CD4A-85AB-8FDB41A7B71C}" type="pres">
      <dgm:prSet presAssocID="{AE68EC6C-57F9-954A-9463-0788F1F1B4D5}" presName="circle3" presStyleLbl="node1" presStyleIdx="2" presStyleCnt="3"/>
      <dgm:spPr/>
    </dgm:pt>
    <dgm:pt modelId="{233910BB-991B-684F-BAF5-F33C032A75EE}" type="pres">
      <dgm:prSet presAssocID="{AE68EC6C-57F9-954A-9463-0788F1F1B4D5}" presName="c3text" presStyleLbl="node1" presStyleIdx="2" presStyleCnt="3">
        <dgm:presLayoutVars>
          <dgm:bulletEnabled val="1"/>
        </dgm:presLayoutVars>
      </dgm:prSet>
      <dgm:spPr/>
    </dgm:pt>
  </dgm:ptLst>
  <dgm:cxnLst>
    <dgm:cxn modelId="{92FE3D02-9B72-474A-9029-7AE3430D3A93}" srcId="{AE68EC6C-57F9-954A-9463-0788F1F1B4D5}" destId="{D29B250C-7E0C-6E4F-9BF0-8841B4AD2ACC}" srcOrd="0" destOrd="0" parTransId="{44295AF7-5ECC-CD49-AABA-46CBFC17597D}" sibTransId="{95A3660E-1C57-8D4A-840A-7399180B5694}"/>
    <dgm:cxn modelId="{3FA60608-1EA1-3C4D-83A5-57D82E90247A}" srcId="{AE68EC6C-57F9-954A-9463-0788F1F1B4D5}" destId="{8E2300F9-F9E3-2645-9F90-4C6C7C7DA12F}" srcOrd="2" destOrd="0" parTransId="{E342B74B-4440-7845-A728-6691F8FAA1AA}" sibTransId="{C7F810ED-05B6-5045-A9FA-8A5B6B64CDA5}"/>
    <dgm:cxn modelId="{A0D94427-D366-494E-91CE-2219F2F3738F}" type="presOf" srcId="{F1CF1D67-493A-8742-8CC6-D47C2DD15A2E}" destId="{EEE93D9E-087B-6A4A-8FAF-CD24488E6ABD}" srcOrd="1" destOrd="0" presId="urn:microsoft.com/office/officeart/2005/8/layout/venn2"/>
    <dgm:cxn modelId="{AC9BA55B-0C8C-B748-953F-07CA57870CB9}" srcId="{AE68EC6C-57F9-954A-9463-0788F1F1B4D5}" destId="{F1CF1D67-493A-8742-8CC6-D47C2DD15A2E}" srcOrd="1" destOrd="0" parTransId="{DDF311E6-B9AA-404C-B9F4-564C616AABEC}" sibTransId="{92FBA6C0-D582-A645-B97F-A30E01E2A624}"/>
    <dgm:cxn modelId="{6E25FA70-D2EC-4FE7-B7C7-FD28871F290D}" type="presOf" srcId="{D29B250C-7E0C-6E4F-9BF0-8841B4AD2ACC}" destId="{6AAD6E3F-53DC-E447-911C-98EE7F17ADF0}" srcOrd="1" destOrd="0" presId="urn:microsoft.com/office/officeart/2005/8/layout/venn2"/>
    <dgm:cxn modelId="{E783C28B-827D-47EF-8120-75279C9264C1}" type="presOf" srcId="{F1CF1D67-493A-8742-8CC6-D47C2DD15A2E}" destId="{0CC5CCE4-F80E-3C4C-BF60-B6E4B3C80BDD}" srcOrd="0" destOrd="0" presId="urn:microsoft.com/office/officeart/2005/8/layout/venn2"/>
    <dgm:cxn modelId="{680B4E9D-82AC-47F5-AB3E-428BBFF8E16B}" type="presOf" srcId="{8E2300F9-F9E3-2645-9F90-4C6C7C7DA12F}" destId="{233910BB-991B-684F-BAF5-F33C032A75EE}" srcOrd="1" destOrd="0" presId="urn:microsoft.com/office/officeart/2005/8/layout/venn2"/>
    <dgm:cxn modelId="{3F9052D5-431A-4789-ACF5-0B1E41D579E9}" type="presOf" srcId="{D29B250C-7E0C-6E4F-9BF0-8841B4AD2ACC}" destId="{D9CA04B0-6823-A241-8AA5-3B1931A2B549}" srcOrd="0" destOrd="0" presId="urn:microsoft.com/office/officeart/2005/8/layout/venn2"/>
    <dgm:cxn modelId="{A93137ED-497D-4FBB-AA5F-06CA7D8E2539}" type="presOf" srcId="{8E2300F9-F9E3-2645-9F90-4C6C7C7DA12F}" destId="{BB5E5E13-02F1-CD4A-85AB-8FDB41A7B71C}" srcOrd="0" destOrd="0" presId="urn:microsoft.com/office/officeart/2005/8/layout/venn2"/>
    <dgm:cxn modelId="{E0856CF7-C784-467A-8A7C-1D2DE05069B0}" type="presOf" srcId="{AE68EC6C-57F9-954A-9463-0788F1F1B4D5}" destId="{D9E386D6-1E66-154E-99E8-5A721DA80348}" srcOrd="0" destOrd="0" presId="urn:microsoft.com/office/officeart/2005/8/layout/venn2"/>
    <dgm:cxn modelId="{15D3FB92-1FE0-4168-8AEE-7B5730DA089D}" type="presParOf" srcId="{D9E386D6-1E66-154E-99E8-5A721DA80348}" destId="{D06E930E-B4AB-004B-BAB9-6B3FDBA66AC7}" srcOrd="0" destOrd="0" presId="urn:microsoft.com/office/officeart/2005/8/layout/venn2"/>
    <dgm:cxn modelId="{9AC576BC-A542-4801-A67D-B10F9AD5946A}" type="presParOf" srcId="{D06E930E-B4AB-004B-BAB9-6B3FDBA66AC7}" destId="{D9CA04B0-6823-A241-8AA5-3B1931A2B549}" srcOrd="0" destOrd="0" presId="urn:microsoft.com/office/officeart/2005/8/layout/venn2"/>
    <dgm:cxn modelId="{14C0FAC5-E011-4684-B085-17C89570BF95}" type="presParOf" srcId="{D06E930E-B4AB-004B-BAB9-6B3FDBA66AC7}" destId="{6AAD6E3F-53DC-E447-911C-98EE7F17ADF0}" srcOrd="1" destOrd="0" presId="urn:microsoft.com/office/officeart/2005/8/layout/venn2"/>
    <dgm:cxn modelId="{81306BCD-653A-416C-A7B2-978E3D6732F0}" type="presParOf" srcId="{D9E386D6-1E66-154E-99E8-5A721DA80348}" destId="{D10A704F-8FBE-CE48-980F-D7D78B20F7E0}" srcOrd="1" destOrd="0" presId="urn:microsoft.com/office/officeart/2005/8/layout/venn2"/>
    <dgm:cxn modelId="{5D848EB8-6CAB-4CED-A6BF-5C9FF6E0CF25}" type="presParOf" srcId="{D10A704F-8FBE-CE48-980F-D7D78B20F7E0}" destId="{0CC5CCE4-F80E-3C4C-BF60-B6E4B3C80BDD}" srcOrd="0" destOrd="0" presId="urn:microsoft.com/office/officeart/2005/8/layout/venn2"/>
    <dgm:cxn modelId="{B105CECC-0BA6-447B-BB77-DF16318CE386}" type="presParOf" srcId="{D10A704F-8FBE-CE48-980F-D7D78B20F7E0}" destId="{EEE93D9E-087B-6A4A-8FAF-CD24488E6ABD}" srcOrd="1" destOrd="0" presId="urn:microsoft.com/office/officeart/2005/8/layout/venn2"/>
    <dgm:cxn modelId="{A8B668CF-D8C8-4284-BF8F-2940313B9CA2}" type="presParOf" srcId="{D9E386D6-1E66-154E-99E8-5A721DA80348}" destId="{12181700-D09E-A740-A635-1057F7934C95}" srcOrd="2" destOrd="0" presId="urn:microsoft.com/office/officeart/2005/8/layout/venn2"/>
    <dgm:cxn modelId="{ED1EC02B-711B-4418-AC63-9F3410BAD6F7}" type="presParOf" srcId="{12181700-D09E-A740-A635-1057F7934C95}" destId="{BB5E5E13-02F1-CD4A-85AB-8FDB41A7B71C}" srcOrd="0" destOrd="0" presId="urn:microsoft.com/office/officeart/2005/8/layout/venn2"/>
    <dgm:cxn modelId="{2A06CB23-801F-49AC-9635-7C0158BE283C}" type="presParOf" srcId="{12181700-D09E-A740-A635-1057F7934C95}" destId="{233910BB-991B-684F-BAF5-F33C032A75E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68EC6C-57F9-954A-9463-0788F1F1B4D5}"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US"/>
        </a:p>
      </dgm:t>
    </dgm:pt>
    <dgm:pt modelId="{F1CF1D67-493A-8742-8CC6-D47C2DD15A2E}">
      <dgm:prSet phldrT="[Text]" custT="1"/>
      <dgm:spPr>
        <a:solidFill>
          <a:srgbClr val="0066CC"/>
        </a:solidFill>
      </dgm:spPr>
      <dgm:t>
        <a:bodyPr/>
        <a:lstStyle/>
        <a:p>
          <a:r>
            <a:rPr lang="en-US" sz="1800" dirty="0">
              <a:solidFill>
                <a:schemeClr val="bg1"/>
              </a:solidFill>
            </a:rPr>
            <a:t>Domains</a:t>
          </a:r>
        </a:p>
      </dgm:t>
    </dgm:pt>
    <dgm:pt modelId="{DDF311E6-B9AA-404C-B9F4-564C616AABEC}" type="parTrans" cxnId="{AC9BA55B-0C8C-B748-953F-07CA57870CB9}">
      <dgm:prSet/>
      <dgm:spPr/>
      <dgm:t>
        <a:bodyPr/>
        <a:lstStyle/>
        <a:p>
          <a:endParaRPr lang="en-US"/>
        </a:p>
      </dgm:t>
    </dgm:pt>
    <dgm:pt modelId="{92FBA6C0-D582-A645-B97F-A30E01E2A624}" type="sibTrans" cxnId="{AC9BA55B-0C8C-B748-953F-07CA57870CB9}">
      <dgm:prSet/>
      <dgm:spPr/>
      <dgm:t>
        <a:bodyPr/>
        <a:lstStyle/>
        <a:p>
          <a:endParaRPr lang="en-US"/>
        </a:p>
      </dgm:t>
    </dgm:pt>
    <dgm:pt modelId="{8E2300F9-F9E3-2645-9F90-4C6C7C7DA12F}">
      <dgm:prSet phldrT="[Text]" custT="1"/>
      <dgm:spPr>
        <a:solidFill>
          <a:srgbClr val="99CA3C"/>
        </a:solidFill>
      </dgm:spPr>
      <dgm:t>
        <a:bodyPr/>
        <a:lstStyle/>
        <a:p>
          <a:r>
            <a:rPr lang="en-US" sz="1800" dirty="0">
              <a:solidFill>
                <a:schemeClr val="bg1"/>
              </a:solidFill>
            </a:rPr>
            <a:t>Essential Elements</a:t>
          </a:r>
        </a:p>
      </dgm:t>
    </dgm:pt>
    <dgm:pt modelId="{E342B74B-4440-7845-A728-6691F8FAA1AA}" type="parTrans" cxnId="{3FA60608-1EA1-3C4D-83A5-57D82E90247A}">
      <dgm:prSet/>
      <dgm:spPr/>
      <dgm:t>
        <a:bodyPr/>
        <a:lstStyle/>
        <a:p>
          <a:endParaRPr lang="en-US"/>
        </a:p>
      </dgm:t>
    </dgm:pt>
    <dgm:pt modelId="{C7F810ED-05B6-5045-A9FA-8A5B6B64CDA5}" type="sibTrans" cxnId="{3FA60608-1EA1-3C4D-83A5-57D82E90247A}">
      <dgm:prSet/>
      <dgm:spPr/>
      <dgm:t>
        <a:bodyPr/>
        <a:lstStyle/>
        <a:p>
          <a:endParaRPr lang="en-US"/>
        </a:p>
      </dgm:t>
    </dgm:pt>
    <dgm:pt modelId="{70D936F0-C894-4A18-B480-1FDD99AF6B22}">
      <dgm:prSet phldrT="[Text]" custT="1"/>
      <dgm:spPr>
        <a:solidFill>
          <a:srgbClr val="00A339"/>
        </a:solidFill>
        <a:ln>
          <a:solidFill>
            <a:schemeClr val="accent6">
              <a:lumMod val="40000"/>
              <a:lumOff val="60000"/>
            </a:schemeClr>
          </a:solidFill>
        </a:ln>
      </dgm:spPr>
      <dgm:t>
        <a:bodyPr/>
        <a:lstStyle/>
        <a:p>
          <a:r>
            <a:rPr lang="en-US" sz="1800" dirty="0">
              <a:solidFill>
                <a:schemeClr val="bg1"/>
              </a:solidFill>
            </a:rPr>
            <a:t>Topics</a:t>
          </a:r>
        </a:p>
      </dgm:t>
    </dgm:pt>
    <dgm:pt modelId="{9224F0EF-220C-4873-A610-5D8344AA436C}" type="parTrans" cxnId="{C26BB48F-1D3C-4280-AC91-DA7813E3B5C9}">
      <dgm:prSet/>
      <dgm:spPr/>
      <dgm:t>
        <a:bodyPr/>
        <a:lstStyle/>
        <a:p>
          <a:endParaRPr lang="en-US"/>
        </a:p>
      </dgm:t>
    </dgm:pt>
    <dgm:pt modelId="{9DFE2906-3AEA-4E04-81B6-21E2A701D6F3}" type="sibTrans" cxnId="{C26BB48F-1D3C-4280-AC91-DA7813E3B5C9}">
      <dgm:prSet/>
      <dgm:spPr/>
      <dgm:t>
        <a:bodyPr/>
        <a:lstStyle/>
        <a:p>
          <a:endParaRPr lang="en-US"/>
        </a:p>
      </dgm:t>
    </dgm:pt>
    <dgm:pt modelId="{D9E386D6-1E66-154E-99E8-5A721DA80348}" type="pres">
      <dgm:prSet presAssocID="{AE68EC6C-57F9-954A-9463-0788F1F1B4D5}" presName="Name0" presStyleCnt="0">
        <dgm:presLayoutVars>
          <dgm:chMax val="7"/>
          <dgm:resizeHandles val="exact"/>
        </dgm:presLayoutVars>
      </dgm:prSet>
      <dgm:spPr/>
    </dgm:pt>
    <dgm:pt modelId="{D06E930E-B4AB-004B-BAB9-6B3FDBA66AC7}" type="pres">
      <dgm:prSet presAssocID="{AE68EC6C-57F9-954A-9463-0788F1F1B4D5}" presName="comp1" presStyleCnt="0"/>
      <dgm:spPr/>
    </dgm:pt>
    <dgm:pt modelId="{D9CA04B0-6823-A241-8AA5-3B1931A2B549}" type="pres">
      <dgm:prSet presAssocID="{AE68EC6C-57F9-954A-9463-0788F1F1B4D5}" presName="circle1" presStyleLbl="node1" presStyleIdx="0" presStyleCnt="3"/>
      <dgm:spPr/>
    </dgm:pt>
    <dgm:pt modelId="{6AAD6E3F-53DC-E447-911C-98EE7F17ADF0}" type="pres">
      <dgm:prSet presAssocID="{AE68EC6C-57F9-954A-9463-0788F1F1B4D5}" presName="c1text" presStyleLbl="node1" presStyleIdx="0" presStyleCnt="3">
        <dgm:presLayoutVars>
          <dgm:bulletEnabled val="1"/>
        </dgm:presLayoutVars>
      </dgm:prSet>
      <dgm:spPr/>
    </dgm:pt>
    <dgm:pt modelId="{D10A704F-8FBE-CE48-980F-D7D78B20F7E0}" type="pres">
      <dgm:prSet presAssocID="{AE68EC6C-57F9-954A-9463-0788F1F1B4D5}" presName="comp2" presStyleCnt="0"/>
      <dgm:spPr/>
    </dgm:pt>
    <dgm:pt modelId="{0CC5CCE4-F80E-3C4C-BF60-B6E4B3C80BDD}" type="pres">
      <dgm:prSet presAssocID="{AE68EC6C-57F9-954A-9463-0788F1F1B4D5}" presName="circle2" presStyleLbl="node1" presStyleIdx="1" presStyleCnt="3" custLinFactNeighborX="2471" custLinFactNeighborY="2049"/>
      <dgm:spPr/>
    </dgm:pt>
    <dgm:pt modelId="{EEE93D9E-087B-6A4A-8FAF-CD24488E6ABD}" type="pres">
      <dgm:prSet presAssocID="{AE68EC6C-57F9-954A-9463-0788F1F1B4D5}" presName="c2text" presStyleLbl="node1" presStyleIdx="1" presStyleCnt="3">
        <dgm:presLayoutVars>
          <dgm:bulletEnabled val="1"/>
        </dgm:presLayoutVars>
      </dgm:prSet>
      <dgm:spPr/>
    </dgm:pt>
    <dgm:pt modelId="{12181700-D09E-A740-A635-1057F7934C95}" type="pres">
      <dgm:prSet presAssocID="{AE68EC6C-57F9-954A-9463-0788F1F1B4D5}" presName="comp3" presStyleCnt="0"/>
      <dgm:spPr/>
    </dgm:pt>
    <dgm:pt modelId="{BB5E5E13-02F1-CD4A-85AB-8FDB41A7B71C}" type="pres">
      <dgm:prSet presAssocID="{AE68EC6C-57F9-954A-9463-0788F1F1B4D5}" presName="circle3" presStyleLbl="node1" presStyleIdx="2" presStyleCnt="3" custLinFactNeighborX="5387" custLinFactNeighborY="0"/>
      <dgm:spPr/>
    </dgm:pt>
    <dgm:pt modelId="{233910BB-991B-684F-BAF5-F33C032A75EE}" type="pres">
      <dgm:prSet presAssocID="{AE68EC6C-57F9-954A-9463-0788F1F1B4D5}" presName="c3text" presStyleLbl="node1" presStyleIdx="2" presStyleCnt="3">
        <dgm:presLayoutVars>
          <dgm:bulletEnabled val="1"/>
        </dgm:presLayoutVars>
      </dgm:prSet>
      <dgm:spPr/>
    </dgm:pt>
  </dgm:ptLst>
  <dgm:cxnLst>
    <dgm:cxn modelId="{3FA60608-1EA1-3C4D-83A5-57D82E90247A}" srcId="{AE68EC6C-57F9-954A-9463-0788F1F1B4D5}" destId="{8E2300F9-F9E3-2645-9F90-4C6C7C7DA12F}" srcOrd="2" destOrd="0" parTransId="{E342B74B-4440-7845-A728-6691F8FAA1AA}" sibTransId="{C7F810ED-05B6-5045-A9FA-8A5B6B64CDA5}"/>
    <dgm:cxn modelId="{DFE97D12-2BE7-4465-BA7D-8299FDA5F432}" type="presOf" srcId="{F1CF1D67-493A-8742-8CC6-D47C2DD15A2E}" destId="{0CC5CCE4-F80E-3C4C-BF60-B6E4B3C80BDD}" srcOrd="0" destOrd="0" presId="urn:microsoft.com/office/officeart/2005/8/layout/venn2"/>
    <dgm:cxn modelId="{4F0CB637-1F0F-431D-AAD5-4656ECB8CF99}" type="presOf" srcId="{70D936F0-C894-4A18-B480-1FDD99AF6B22}" destId="{6AAD6E3F-53DC-E447-911C-98EE7F17ADF0}" srcOrd="1" destOrd="0" presId="urn:microsoft.com/office/officeart/2005/8/layout/venn2"/>
    <dgm:cxn modelId="{AC9BA55B-0C8C-B748-953F-07CA57870CB9}" srcId="{AE68EC6C-57F9-954A-9463-0788F1F1B4D5}" destId="{F1CF1D67-493A-8742-8CC6-D47C2DD15A2E}" srcOrd="1" destOrd="0" parTransId="{DDF311E6-B9AA-404C-B9F4-564C616AABEC}" sibTransId="{92FBA6C0-D582-A645-B97F-A30E01E2A624}"/>
    <dgm:cxn modelId="{30DFE369-815C-42DD-ADB4-A79647D457EB}" type="presOf" srcId="{8E2300F9-F9E3-2645-9F90-4C6C7C7DA12F}" destId="{BB5E5E13-02F1-CD4A-85AB-8FDB41A7B71C}" srcOrd="0" destOrd="0" presId="urn:microsoft.com/office/officeart/2005/8/layout/venn2"/>
    <dgm:cxn modelId="{98BB567B-8690-4935-96D9-58E01B995011}" type="presOf" srcId="{8E2300F9-F9E3-2645-9F90-4C6C7C7DA12F}" destId="{233910BB-991B-684F-BAF5-F33C032A75EE}" srcOrd="1" destOrd="0" presId="urn:microsoft.com/office/officeart/2005/8/layout/venn2"/>
    <dgm:cxn modelId="{C26BB48F-1D3C-4280-AC91-DA7813E3B5C9}" srcId="{AE68EC6C-57F9-954A-9463-0788F1F1B4D5}" destId="{70D936F0-C894-4A18-B480-1FDD99AF6B22}" srcOrd="0" destOrd="0" parTransId="{9224F0EF-220C-4873-A610-5D8344AA436C}" sibTransId="{9DFE2906-3AEA-4E04-81B6-21E2A701D6F3}"/>
    <dgm:cxn modelId="{5D6237B0-6605-4CAC-88DB-650F2CBA5C81}" type="presOf" srcId="{70D936F0-C894-4A18-B480-1FDD99AF6B22}" destId="{D9CA04B0-6823-A241-8AA5-3B1931A2B549}" srcOrd="0" destOrd="0" presId="urn:microsoft.com/office/officeart/2005/8/layout/venn2"/>
    <dgm:cxn modelId="{94B7AEC4-0A60-41E3-BD8E-CB068E02ADDE}" type="presOf" srcId="{F1CF1D67-493A-8742-8CC6-D47C2DD15A2E}" destId="{EEE93D9E-087B-6A4A-8FAF-CD24488E6ABD}" srcOrd="1" destOrd="0" presId="urn:microsoft.com/office/officeart/2005/8/layout/venn2"/>
    <dgm:cxn modelId="{02318BE5-A044-4DB7-987C-9AA7248960C3}" type="presOf" srcId="{AE68EC6C-57F9-954A-9463-0788F1F1B4D5}" destId="{D9E386D6-1E66-154E-99E8-5A721DA80348}" srcOrd="0" destOrd="0" presId="urn:microsoft.com/office/officeart/2005/8/layout/venn2"/>
    <dgm:cxn modelId="{4122CDF8-5DDD-492E-8CBE-89C481C62361}" type="presParOf" srcId="{D9E386D6-1E66-154E-99E8-5A721DA80348}" destId="{D06E930E-B4AB-004B-BAB9-6B3FDBA66AC7}" srcOrd="0" destOrd="0" presId="urn:microsoft.com/office/officeart/2005/8/layout/venn2"/>
    <dgm:cxn modelId="{5BBF9ED9-216B-42A6-9C8C-BFD6A26AFB6B}" type="presParOf" srcId="{D06E930E-B4AB-004B-BAB9-6B3FDBA66AC7}" destId="{D9CA04B0-6823-A241-8AA5-3B1931A2B549}" srcOrd="0" destOrd="0" presId="urn:microsoft.com/office/officeart/2005/8/layout/venn2"/>
    <dgm:cxn modelId="{05A4A992-D658-4319-B83E-2A1AF6688139}" type="presParOf" srcId="{D06E930E-B4AB-004B-BAB9-6B3FDBA66AC7}" destId="{6AAD6E3F-53DC-E447-911C-98EE7F17ADF0}" srcOrd="1" destOrd="0" presId="urn:microsoft.com/office/officeart/2005/8/layout/venn2"/>
    <dgm:cxn modelId="{EBAAA232-6BB8-4F11-B7D0-FC0BBFE0BD43}" type="presParOf" srcId="{D9E386D6-1E66-154E-99E8-5A721DA80348}" destId="{D10A704F-8FBE-CE48-980F-D7D78B20F7E0}" srcOrd="1" destOrd="0" presId="urn:microsoft.com/office/officeart/2005/8/layout/venn2"/>
    <dgm:cxn modelId="{9DA0F761-E743-4AA9-A029-341EE147ED13}" type="presParOf" srcId="{D10A704F-8FBE-CE48-980F-D7D78B20F7E0}" destId="{0CC5CCE4-F80E-3C4C-BF60-B6E4B3C80BDD}" srcOrd="0" destOrd="0" presId="urn:microsoft.com/office/officeart/2005/8/layout/venn2"/>
    <dgm:cxn modelId="{C15D7A35-4615-468B-8F50-A59BE6164129}" type="presParOf" srcId="{D10A704F-8FBE-CE48-980F-D7D78B20F7E0}" destId="{EEE93D9E-087B-6A4A-8FAF-CD24488E6ABD}" srcOrd="1" destOrd="0" presId="urn:microsoft.com/office/officeart/2005/8/layout/venn2"/>
    <dgm:cxn modelId="{B2FDF1B3-1635-4D2E-9BB6-7DBE95E2C53A}" type="presParOf" srcId="{D9E386D6-1E66-154E-99E8-5A721DA80348}" destId="{12181700-D09E-A740-A635-1057F7934C95}" srcOrd="2" destOrd="0" presId="urn:microsoft.com/office/officeart/2005/8/layout/venn2"/>
    <dgm:cxn modelId="{24B868DC-BF48-45EF-BD5F-5F2AE4B7B457}" type="presParOf" srcId="{12181700-D09E-A740-A635-1057F7934C95}" destId="{BB5E5E13-02F1-CD4A-85AB-8FDB41A7B71C}" srcOrd="0" destOrd="0" presId="urn:microsoft.com/office/officeart/2005/8/layout/venn2"/>
    <dgm:cxn modelId="{C86C029A-0379-4F1C-977F-A81EC984B02B}" type="presParOf" srcId="{12181700-D09E-A740-A635-1057F7934C95}" destId="{233910BB-991B-684F-BAF5-F33C032A75E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A04B0-6823-A241-8AA5-3B1931A2B549}">
      <dsp:nvSpPr>
        <dsp:cNvPr id="0" name=""/>
        <dsp:cNvSpPr/>
      </dsp:nvSpPr>
      <dsp:spPr>
        <a:xfrm>
          <a:off x="1334477" y="0"/>
          <a:ext cx="3880338" cy="3880338"/>
        </a:xfrm>
        <a:prstGeom prst="ellipse">
          <a:avLst/>
        </a:prstGeom>
        <a:solidFill>
          <a:srgbClr val="00A33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Claims</a:t>
          </a:r>
        </a:p>
      </dsp:txBody>
      <dsp:txXfrm>
        <a:off x="2596556" y="194016"/>
        <a:ext cx="1356178" cy="582050"/>
      </dsp:txXfrm>
    </dsp:sp>
    <dsp:sp modelId="{0CC5CCE4-F80E-3C4C-BF60-B6E4B3C80BDD}">
      <dsp:nvSpPr>
        <dsp:cNvPr id="0" name=""/>
        <dsp:cNvSpPr/>
      </dsp:nvSpPr>
      <dsp:spPr>
        <a:xfrm>
          <a:off x="1608991" y="970084"/>
          <a:ext cx="3331308" cy="2910253"/>
        </a:xfrm>
        <a:prstGeom prst="ellipse">
          <a:avLst/>
        </a:prstGeom>
        <a:solidFill>
          <a:srgbClr val="0066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Conceptual Areas</a:t>
          </a:r>
        </a:p>
      </dsp:txBody>
      <dsp:txXfrm>
        <a:off x="2498451" y="1151975"/>
        <a:ext cx="1552389" cy="545672"/>
      </dsp:txXfrm>
    </dsp:sp>
    <dsp:sp modelId="{BB5E5E13-02F1-CD4A-85AB-8FDB41A7B71C}">
      <dsp:nvSpPr>
        <dsp:cNvPr id="0" name=""/>
        <dsp:cNvSpPr/>
      </dsp:nvSpPr>
      <dsp:spPr>
        <a:xfrm>
          <a:off x="2304561" y="1940169"/>
          <a:ext cx="1940169" cy="1940169"/>
        </a:xfrm>
        <a:prstGeom prst="ellipse">
          <a:avLst/>
        </a:prstGeom>
        <a:solidFill>
          <a:srgbClr val="99CA3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Essential Elements</a:t>
          </a:r>
        </a:p>
      </dsp:txBody>
      <dsp:txXfrm>
        <a:off x="2588692" y="2425211"/>
        <a:ext cx="1371906" cy="970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A04B0-6823-A241-8AA5-3B1931A2B549}">
      <dsp:nvSpPr>
        <dsp:cNvPr id="0" name=""/>
        <dsp:cNvSpPr/>
      </dsp:nvSpPr>
      <dsp:spPr>
        <a:xfrm>
          <a:off x="1334477" y="0"/>
          <a:ext cx="3880338" cy="3880338"/>
        </a:xfrm>
        <a:prstGeom prst="ellipse">
          <a:avLst/>
        </a:prstGeom>
        <a:solidFill>
          <a:srgbClr val="00A339"/>
        </a:solidFill>
        <a:ln>
          <a:solidFill>
            <a:schemeClr val="accent6">
              <a:lumMod val="40000"/>
              <a:lumOff val="6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Topics</a:t>
          </a:r>
        </a:p>
      </dsp:txBody>
      <dsp:txXfrm>
        <a:off x="2596556" y="194016"/>
        <a:ext cx="1356178" cy="582050"/>
      </dsp:txXfrm>
    </dsp:sp>
    <dsp:sp modelId="{0CC5CCE4-F80E-3C4C-BF60-B6E4B3C80BDD}">
      <dsp:nvSpPr>
        <dsp:cNvPr id="0" name=""/>
        <dsp:cNvSpPr/>
      </dsp:nvSpPr>
      <dsp:spPr>
        <a:xfrm>
          <a:off x="1891431" y="970084"/>
          <a:ext cx="2910253" cy="2910253"/>
        </a:xfrm>
        <a:prstGeom prst="ellipse">
          <a:avLst/>
        </a:prstGeom>
        <a:solidFill>
          <a:srgbClr val="0066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Domains</a:t>
          </a:r>
        </a:p>
      </dsp:txBody>
      <dsp:txXfrm>
        <a:off x="2668469" y="1151975"/>
        <a:ext cx="1356178" cy="545672"/>
      </dsp:txXfrm>
    </dsp:sp>
    <dsp:sp modelId="{BB5E5E13-02F1-CD4A-85AB-8FDB41A7B71C}">
      <dsp:nvSpPr>
        <dsp:cNvPr id="0" name=""/>
        <dsp:cNvSpPr/>
      </dsp:nvSpPr>
      <dsp:spPr>
        <a:xfrm>
          <a:off x="2409078" y="1940169"/>
          <a:ext cx="1940169" cy="1940169"/>
        </a:xfrm>
        <a:prstGeom prst="ellipse">
          <a:avLst/>
        </a:prstGeom>
        <a:solidFill>
          <a:srgbClr val="99CA3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Essential Elements</a:t>
          </a:r>
        </a:p>
      </dsp:txBody>
      <dsp:txXfrm>
        <a:off x="2693209" y="2425211"/>
        <a:ext cx="1371906" cy="97008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B461D7-EF17-4F47-9017-46B2D4E7F4AC}" type="datetimeFigureOut">
              <a:rPr lang="en-US" smtClean="0"/>
              <a:t>7/9/2021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311DA6-E216-4613-96B4-2EC692030077}" type="slidenum">
              <a:rPr lang="en-US" smtClean="0"/>
              <a:t>‹#›</a:t>
            </a:fld>
            <a:endParaRPr lang="en-US"/>
          </a:p>
        </p:txBody>
      </p:sp>
    </p:spTree>
    <p:extLst>
      <p:ext uri="{BB962C8B-B14F-4D97-AF65-F5344CB8AC3E}">
        <p14:creationId xmlns:p14="http://schemas.microsoft.com/office/powerpoint/2010/main" val="208073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311DA6-E216-4613-96B4-2EC692030077}" type="slidenum">
              <a:rPr lang="en-US" smtClean="0"/>
              <a:t>1</a:t>
            </a:fld>
            <a:endParaRPr lang="en-US"/>
          </a:p>
        </p:txBody>
      </p:sp>
    </p:spTree>
    <p:extLst>
      <p:ext uri="{BB962C8B-B14F-4D97-AF65-F5344CB8AC3E}">
        <p14:creationId xmlns:p14="http://schemas.microsoft.com/office/powerpoint/2010/main" val="348584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283">
              <a:defRPr/>
            </a:pPr>
            <a:r>
              <a:rPr lang="en-US" dirty="0"/>
              <a:t>Your student completed the Dynamic Learning Maps alternate assessment last year, and now you’re looking at the results in the Performance Profile.</a:t>
            </a:r>
            <a:r>
              <a:rPr lang="en-US" baseline="0" dirty="0"/>
              <a:t> </a:t>
            </a:r>
            <a:r>
              <a:rPr lang="en-US" dirty="0"/>
              <a:t>What can you get from it, and what can you do with the information?</a:t>
            </a:r>
          </a:p>
          <a:p>
            <a:pPr defTabSz="930283">
              <a:defRPr/>
            </a:pPr>
            <a:endParaRPr lang="en-US" dirty="0"/>
          </a:p>
          <a:p>
            <a:pPr defTabSz="930283">
              <a:defRPr/>
            </a:pPr>
            <a:r>
              <a:rPr lang="en-US" dirty="0"/>
              <a:t>Let’s start with an overview of the Performance Profile for our sample student, “Eric Morgan.” This is Eric’s Performance Profile in English language arts.</a:t>
            </a:r>
          </a:p>
          <a:p>
            <a:endParaRPr lang="en-US" dirty="0"/>
          </a:p>
          <a:p>
            <a:r>
              <a:rPr lang="en-US" dirty="0"/>
              <a:t>When reading the Performance Profile, you’ will notice the word “overall” used a few times. This profile presents a broad view of skills and “overall” performance in the tested subject. </a:t>
            </a:r>
          </a:p>
        </p:txBody>
      </p:sp>
      <p:sp>
        <p:nvSpPr>
          <p:cNvPr id="4" name="Slide Number Placeholder 3"/>
          <p:cNvSpPr>
            <a:spLocks noGrp="1"/>
          </p:cNvSpPr>
          <p:nvPr>
            <p:ph type="sldNum" sz="quarter" idx="10"/>
          </p:nvPr>
        </p:nvSpPr>
        <p:spPr/>
        <p:txBody>
          <a:bodyPr/>
          <a:lstStyle/>
          <a:p>
            <a:fld id="{0714B247-3EF4-4B92-B384-051E3FA20BBF}" type="slidenum">
              <a:rPr lang="en-US" smtClean="0"/>
              <a:pPr/>
              <a:t>10</a:t>
            </a:fld>
            <a:endParaRPr lang="en-US"/>
          </a:p>
        </p:txBody>
      </p:sp>
    </p:spTree>
    <p:extLst>
      <p:ext uri="{BB962C8B-B14F-4D97-AF65-F5344CB8AC3E}">
        <p14:creationId xmlns:p14="http://schemas.microsoft.com/office/powerpoint/2010/main" val="175171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283">
              <a:defRPr/>
            </a:pPr>
            <a:r>
              <a:rPr lang="en-US" dirty="0"/>
              <a:t>Let’s take a closer look at the Performance Profile. This example is for seventh grade English language arts. Below the student’s identifying information, in the section titled</a:t>
            </a:r>
            <a:r>
              <a:rPr lang="en-US" baseline="0" dirty="0"/>
              <a:t> Overall Results, </a:t>
            </a:r>
            <a:r>
              <a:rPr lang="en-US" dirty="0"/>
              <a:t>the first sentence explains the total number of skills that could be mastered based on the number of Essential Elements required for this grade and subject. </a:t>
            </a:r>
            <a:r>
              <a:rPr lang="en-US" u="none" dirty="0"/>
              <a:t>Remember </a:t>
            </a:r>
            <a:r>
              <a:rPr lang="en-US" dirty="0"/>
              <a:t>that “skills” are interchangeable with “linkage levels” and there are five linkage levels per Essential Element in English language arts. In this example, the student is required to be tested on 18 Essential Elements. Eighteen times five linkage levels equals 90 possible skills that could be mastered.  </a:t>
            </a:r>
          </a:p>
          <a:p>
            <a:pPr defTabSz="930283">
              <a:defRPr/>
            </a:pPr>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11</a:t>
            </a:fld>
            <a:endParaRPr lang="en-US"/>
          </a:p>
        </p:txBody>
      </p:sp>
    </p:spTree>
    <p:extLst>
      <p:ext uri="{BB962C8B-B14F-4D97-AF65-F5344CB8AC3E}">
        <p14:creationId xmlns:p14="http://schemas.microsoft.com/office/powerpoint/2010/main" val="159217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283">
              <a:defRPr/>
            </a:pPr>
            <a:r>
              <a:rPr lang="en-US" dirty="0"/>
              <a:t>The second sentence tells the number of skills the student mastered, overall, in the subject. In this example, Eric mastered 47 skills. </a:t>
            </a:r>
          </a:p>
          <a:p>
            <a:pPr defTabSz="930283">
              <a:defRPr/>
            </a:pPr>
            <a:endParaRPr lang="en-US" dirty="0"/>
          </a:p>
          <a:p>
            <a:r>
              <a:rPr lang="en-US" dirty="0"/>
              <a:t>You might be tempted to think of this overall performance as a percent correct – 47 out of 90. But that’s not quite right. Remember that students are </a:t>
            </a:r>
            <a:r>
              <a:rPr lang="en-US" baseline="0" dirty="0"/>
              <a:t>expected to test on a required number of Essential Elements, 18 in this example, but</a:t>
            </a:r>
            <a:r>
              <a:rPr lang="en-US" dirty="0"/>
              <a:t> they don’t take</a:t>
            </a:r>
            <a:r>
              <a:rPr lang="en-US" baseline="0" dirty="0"/>
              <a:t> </a:t>
            </a:r>
            <a:r>
              <a:rPr lang="en-US" baseline="0" dirty="0" err="1"/>
              <a:t>testlets</a:t>
            </a:r>
            <a:r>
              <a:rPr lang="en-US" baseline="0" dirty="0"/>
              <a:t> at </a:t>
            </a:r>
            <a:r>
              <a:rPr lang="en-US" b="1" baseline="0" dirty="0"/>
              <a:t>every</a:t>
            </a:r>
            <a:r>
              <a:rPr lang="en-US" baseline="0" dirty="0"/>
              <a:t> linkage level for each Essential Element. Because of this assessment design, </a:t>
            </a:r>
            <a:r>
              <a:rPr lang="en-US" dirty="0"/>
              <a:t>Eric did not necessarily test on </a:t>
            </a:r>
            <a:r>
              <a:rPr lang="en-US" b="1" dirty="0"/>
              <a:t>all</a:t>
            </a:r>
            <a:r>
              <a:rPr lang="en-US" dirty="0"/>
              <a:t> 90 skills. </a:t>
            </a:r>
          </a:p>
          <a:p>
            <a:endParaRPr lang="en-US" dirty="0"/>
          </a:p>
          <a:p>
            <a:r>
              <a:rPr lang="en-US" dirty="0"/>
              <a:t>Let’s stop here and learn more about how “mastery of skills” is determined</a:t>
            </a:r>
            <a:r>
              <a:rPr lang="en-US" baseline="0" dirty="0"/>
              <a:t> </a:t>
            </a:r>
            <a:r>
              <a:rPr lang="en-US" dirty="0"/>
              <a:t>for DLM alternate assessments.</a:t>
            </a:r>
          </a:p>
          <a:p>
            <a:endParaRPr lang="en-US" dirty="0"/>
          </a:p>
          <a:p>
            <a:r>
              <a:rPr lang="en-US" b="0" baseline="0" dirty="0"/>
              <a:t> </a:t>
            </a:r>
            <a:r>
              <a:rPr lang="en-US" baseline="0" dirty="0"/>
              <a:t> </a:t>
            </a:r>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12</a:t>
            </a:fld>
            <a:endParaRPr lang="en-US"/>
          </a:p>
        </p:txBody>
      </p:sp>
    </p:spTree>
    <p:extLst>
      <p:ext uri="{BB962C8B-B14F-4D97-AF65-F5344CB8AC3E}">
        <p14:creationId xmlns:p14="http://schemas.microsoft.com/office/powerpoint/2010/main" val="15488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Remember that for each Essential Element,</a:t>
            </a:r>
            <a:r>
              <a:rPr lang="en-US" baseline="0" dirty="0"/>
              <a:t> the skills, or linkage levels, are interconnected, like in the map image shown here. A student’s responses to a testlet at a single linkage level are used to determine whether </a:t>
            </a:r>
            <a:r>
              <a:rPr lang="en-US" b="0" baseline="0" dirty="0"/>
              <a:t>the linkage level </a:t>
            </a:r>
            <a:r>
              <a:rPr lang="en-US" baseline="0" dirty="0"/>
              <a:t>has been mastered. </a:t>
            </a:r>
          </a:p>
          <a:p>
            <a:pPr defTabSz="931774">
              <a:defRPr/>
            </a:pPr>
            <a:endParaRPr lang="en-US" baseline="0" dirty="0"/>
          </a:p>
          <a:p>
            <a:pPr defTabSz="931774">
              <a:defRPr/>
            </a:pPr>
            <a:r>
              <a:rPr lang="en-US" baseline="0" dirty="0"/>
              <a:t>Because the skills are connected within the Essential Element, we can also make decisions about whether a student has mastered other linkage levels that were not assessed. For example, i</a:t>
            </a:r>
            <a:r>
              <a:rPr lang="en-US" dirty="0"/>
              <a:t>f a student has mastered one linkage level, there’s a high probability that this student has mastered the skills in all lower linkage levels for that Essential Element. </a:t>
            </a:r>
          </a:p>
          <a:p>
            <a:pPr defTabSz="931774">
              <a:defRPr/>
            </a:pPr>
            <a:endParaRPr lang="en-US" dirty="0"/>
          </a:p>
          <a:p>
            <a:pPr defTabSz="931774">
              <a:defRPr/>
            </a:pPr>
            <a:r>
              <a:rPr lang="en-US" dirty="0"/>
              <a:t>Like any test score, student results represent the status of their skills on the day the student was tested. </a:t>
            </a:r>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13</a:t>
            </a:fld>
            <a:endParaRPr lang="en-US"/>
          </a:p>
        </p:txBody>
      </p:sp>
    </p:spTree>
    <p:extLst>
      <p:ext uri="{BB962C8B-B14F-4D97-AF65-F5344CB8AC3E}">
        <p14:creationId xmlns:p14="http://schemas.microsoft.com/office/powerpoint/2010/main" val="4276668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Total skills mastered is calculated by adding the number of skills the student mastered for the subject across all Essential Elements and linkage levels. </a:t>
            </a:r>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14</a:t>
            </a:fld>
            <a:endParaRPr lang="en-US"/>
          </a:p>
        </p:txBody>
      </p:sp>
    </p:spTree>
    <p:extLst>
      <p:ext uri="{BB962C8B-B14F-4D97-AF65-F5344CB8AC3E}">
        <p14:creationId xmlns:p14="http://schemas.microsoft.com/office/powerpoint/2010/main" val="3685663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283">
              <a:defRPr/>
            </a:pPr>
            <a:r>
              <a:rPr lang="en-US" dirty="0"/>
              <a:t>Once we know the total number of skills mastered in a grade and subject, that number is used to classify each student’s overall performance into one of four performance levels. Performance level</a:t>
            </a:r>
            <a:r>
              <a:rPr lang="en-US" baseline="0" dirty="0"/>
              <a:t> information is included next in the Performance Profile.</a:t>
            </a:r>
            <a:endParaRPr lang="en-US" dirty="0"/>
          </a:p>
          <a:p>
            <a:pPr defTabSz="930283">
              <a:defRPr/>
            </a:pPr>
            <a:endParaRPr lang="en-US" dirty="0"/>
          </a:p>
          <a:p>
            <a:pPr defTabSz="930283">
              <a:defRPr/>
            </a:pPr>
            <a:r>
              <a:rPr lang="en-US" dirty="0"/>
              <a:t>The Dynamic Learning Maps alternate assessments use four Performance Levels to describe overall student performance in a subject area. Educators from DLM states helped determine how many skills need to be mastered in order to reach each performance level. </a:t>
            </a:r>
            <a:r>
              <a:rPr lang="en-US" b="0" i="0" u="none" dirty="0"/>
              <a:t>The number of skills that needed</a:t>
            </a:r>
            <a:r>
              <a:rPr lang="en-US" b="0" i="0" u="none" baseline="0" dirty="0"/>
              <a:t> to be mastered for students to score at each performance level varies by grade and subject.</a:t>
            </a:r>
            <a:endParaRPr lang="en-US" b="0" i="0" u="none" dirty="0"/>
          </a:p>
          <a:p>
            <a:endParaRPr lang="en-US" dirty="0"/>
          </a:p>
          <a:p>
            <a:r>
              <a:rPr lang="en-US" dirty="0"/>
              <a:t>For Emerging: The student demonstrates </a:t>
            </a:r>
            <a:r>
              <a:rPr lang="en-US" b="1" dirty="0"/>
              <a:t>emerging</a:t>
            </a:r>
            <a:r>
              <a:rPr lang="en-US" dirty="0"/>
              <a:t> understanding of and ability to apply content knowledge and skills represented by the Essential Elements.</a:t>
            </a:r>
          </a:p>
          <a:p>
            <a:r>
              <a:rPr lang="en-US" dirty="0"/>
              <a:t>For Approaching Target: The student’s understanding of and ability to apply targeted content knowledge and skills represented by the Essential Elements is </a:t>
            </a:r>
            <a:r>
              <a:rPr lang="en-US" b="1" dirty="0"/>
              <a:t>approaching the target</a:t>
            </a:r>
            <a:r>
              <a:rPr lang="en-US" dirty="0"/>
              <a:t>.</a:t>
            </a:r>
          </a:p>
          <a:p>
            <a:r>
              <a:rPr lang="en-US" dirty="0"/>
              <a:t>For At Target: The student’s understanding of and ability to apply content knowledge and skills represented by the Essential Elements is </a:t>
            </a:r>
            <a:r>
              <a:rPr lang="en-US" b="1" dirty="0"/>
              <a:t>at target</a:t>
            </a:r>
            <a:r>
              <a:rPr lang="en-US" dirty="0"/>
              <a:t>.</a:t>
            </a:r>
          </a:p>
          <a:p>
            <a:r>
              <a:rPr lang="en-US" dirty="0"/>
              <a:t>For Advanced: The student demonstrates </a:t>
            </a:r>
            <a:r>
              <a:rPr lang="en-US" b="1" dirty="0"/>
              <a:t>advanced</a:t>
            </a:r>
            <a:r>
              <a:rPr lang="en-US" dirty="0"/>
              <a:t> understanding of and ability to apply targeted content knowledge and skills represented by the Essential Elements</a:t>
            </a:r>
          </a:p>
          <a:p>
            <a:endParaRPr lang="en-US" dirty="0"/>
          </a:p>
          <a:p>
            <a:r>
              <a:rPr lang="en-US" dirty="0"/>
              <a:t>This framework</a:t>
            </a:r>
            <a:r>
              <a:rPr lang="en-US" baseline="0" dirty="0"/>
              <a:t> is consistent with the performance level structure for the general education assessments. </a:t>
            </a:r>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15</a:t>
            </a:fld>
            <a:endParaRPr lang="en-US"/>
          </a:p>
        </p:txBody>
      </p:sp>
    </p:spTree>
    <p:extLst>
      <p:ext uri="{BB962C8B-B14F-4D97-AF65-F5344CB8AC3E}">
        <p14:creationId xmlns:p14="http://schemas.microsoft.com/office/powerpoint/2010/main" val="3455606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283">
              <a:defRPr/>
            </a:pPr>
            <a:r>
              <a:rPr lang="en-US" dirty="0"/>
              <a:t>In this example Performance Profile, Eric demonstrated mastery on 47 skills. Mastering 47 skills in seventh grade English language arts placed his overall performance at the </a:t>
            </a:r>
            <a:r>
              <a:rPr lang="en-US" b="1" dirty="0"/>
              <a:t>approaching</a:t>
            </a:r>
            <a:r>
              <a:rPr lang="en-US" b="1" baseline="0" dirty="0"/>
              <a:t> the</a:t>
            </a:r>
            <a:r>
              <a:rPr lang="en-US" b="1" dirty="0"/>
              <a:t> target </a:t>
            </a:r>
            <a:r>
              <a:rPr lang="en-US" dirty="0"/>
              <a:t>performance level. His performance level is named in the third sentence and shown by the green shaded boxes.</a:t>
            </a:r>
          </a:p>
          <a:p>
            <a:pPr defTabSz="930283">
              <a:defRPr/>
            </a:pPr>
            <a:endParaRPr lang="en-US" dirty="0"/>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16</a:t>
            </a:fld>
            <a:endParaRPr lang="en-US"/>
          </a:p>
        </p:txBody>
      </p:sp>
    </p:spTree>
    <p:extLst>
      <p:ext uri="{BB962C8B-B14F-4D97-AF65-F5344CB8AC3E}">
        <p14:creationId xmlns:p14="http://schemas.microsoft.com/office/powerpoint/2010/main" val="1854726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Below the performance levels on the Performance Profile, you will see a brief bullet point list of skills. The skills listed are examples of typical skills mastered by students who achieve at this performance level in this grade and subject. This list does not cover every skill a student at this level might demonstrate.</a:t>
            </a:r>
            <a:r>
              <a:rPr lang="en-US" baseline="0" dirty="0"/>
              <a:t> I</a:t>
            </a:r>
            <a:r>
              <a:rPr lang="en-US" dirty="0"/>
              <a:t>nstead, it provides an idea of the types of skills that are often seen at this performance level. Your student may not have demonstrated all these skills on the assessment and may demonstrate other, similar skills that are not listed. </a:t>
            </a:r>
          </a:p>
          <a:p>
            <a:endParaRPr lang="en-US" dirty="0"/>
          </a:p>
          <a:p>
            <a:pPr defTabSz="931774">
              <a:defRPr/>
            </a:pPr>
            <a:r>
              <a:rPr lang="en-US" dirty="0"/>
              <a:t>This information can be helpful in explaining the types of skills commonly demonstrated at a given performance level to parents or guardians. All of the performance level descriptors for each grade and subject are available on the DLM website. The full set of descriptors may help you set goals at the beginning of the year for the student’s performance at the end of the year. </a:t>
            </a:r>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17</a:t>
            </a:fld>
            <a:endParaRPr lang="en-US"/>
          </a:p>
        </p:txBody>
      </p:sp>
    </p:spTree>
    <p:extLst>
      <p:ext uri="{BB962C8B-B14F-4D97-AF65-F5344CB8AC3E}">
        <p14:creationId xmlns:p14="http://schemas.microsoft.com/office/powerpoint/2010/main" val="3768077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283">
              <a:defRPr/>
            </a:pPr>
            <a:r>
              <a:rPr lang="en-US" dirty="0"/>
              <a:t>In this section of the Performance Profile, you will see each Conceptual Area for the subject. Conceptual Areas are groups of related Essential Elements. The Conceptual Areas can help identify broad areas of strength and need within the subject.</a:t>
            </a:r>
          </a:p>
          <a:p>
            <a:pPr defTabSz="930283">
              <a:defRPr/>
            </a:pPr>
            <a:endParaRPr lang="en-US" dirty="0"/>
          </a:p>
          <a:p>
            <a:pPr defTabSz="930283">
              <a:defRPr/>
            </a:pPr>
            <a:r>
              <a:rPr lang="en-US" dirty="0"/>
              <a:t>Each conceptual area has a blue bar, a percentage of mastery, and a note listed under the blue bar stating the number of skills mastered and the total number of skills being evaluated. </a:t>
            </a:r>
            <a:endParaRPr lang="en-US" strike="sngStrike" dirty="0"/>
          </a:p>
          <a:p>
            <a:endParaRPr lang="en-US" dirty="0"/>
          </a:p>
          <a:p>
            <a:r>
              <a:rPr lang="en-US" dirty="0"/>
              <a:t>When looking at the conceptual areas listed on Eric’s Performance Profile, we can see that he mastered 80% of the skills that fall within the “Determine critical elements</a:t>
            </a:r>
            <a:r>
              <a:rPr lang="en-US" baseline="0" dirty="0"/>
              <a:t> of text</a:t>
            </a:r>
            <a:r>
              <a:rPr lang="en-US" dirty="0"/>
              <a:t>” conceptual area. However, Eric only mastered 40% of the available skills within the “Using writing to communicate” conceptual area. These results could suggest that Eric may benefit from additional instruction and learning goals in using writing to communicate, using the Essential Elements in that conceptual area from this year’s grade. </a:t>
            </a:r>
          </a:p>
          <a:p>
            <a:endParaRPr lang="en-US" dirty="0"/>
          </a:p>
          <a:p>
            <a:r>
              <a:rPr lang="en-US" dirty="0"/>
              <a:t>Remember: Conceptual Areas typically have a different number of component skills. </a:t>
            </a:r>
            <a:r>
              <a:rPr lang="en-US" b="0" dirty="0"/>
              <a:t>While each bar can</a:t>
            </a:r>
            <a:r>
              <a:rPr lang="en-US" b="0" baseline="0" dirty="0"/>
              <a:t> go up to 100%, </a:t>
            </a:r>
            <a:r>
              <a:rPr lang="en-US" baseline="0" dirty="0"/>
              <a:t>the number of skills that go into the calculation is likely to be different by Conceptual Area.</a:t>
            </a:r>
            <a:r>
              <a:rPr lang="en-US" dirty="0"/>
              <a:t> </a:t>
            </a:r>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18</a:t>
            </a:fld>
            <a:endParaRPr lang="en-US"/>
          </a:p>
        </p:txBody>
      </p:sp>
    </p:spTree>
    <p:extLst>
      <p:ext uri="{BB962C8B-B14F-4D97-AF65-F5344CB8AC3E}">
        <p14:creationId xmlns:p14="http://schemas.microsoft.com/office/powerpoint/2010/main" val="2414987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Performance Profiles can serve many uses.</a:t>
            </a:r>
          </a:p>
          <a:p>
            <a:endParaRPr lang="en-US" dirty="0"/>
          </a:p>
          <a:p>
            <a:r>
              <a:rPr lang="en-US" dirty="0"/>
              <a:t>One possible use is </a:t>
            </a:r>
            <a:r>
              <a:rPr lang="en-US" i="1" dirty="0"/>
              <a:t>Developing IEPs.</a:t>
            </a:r>
            <a:r>
              <a:rPr lang="en-US" dirty="0"/>
              <a:t> The Conceptual Areas on the Performance Profile may help describe the student’s present levels of performance and provide some guidance on general areas where you may want to focus student goals. The professional development module on standards-based IEPs, available at dlmpd.com, contains additional information about how to use DLM results during IEP development. </a:t>
            </a:r>
          </a:p>
          <a:p>
            <a:endParaRPr lang="en-US" dirty="0"/>
          </a:p>
          <a:p>
            <a:r>
              <a:rPr lang="en-US" dirty="0"/>
              <a:t>Performance Profiles may also be used to </a:t>
            </a:r>
            <a:r>
              <a:rPr lang="en-US" i="1" dirty="0"/>
              <a:t>Communicate with Parents</a:t>
            </a:r>
            <a:r>
              <a:rPr lang="en-US" dirty="0"/>
              <a:t>. Use the Performance Profile to explain the student’s overall performance in the subject. Explain that the performance is based on expectations for students who are eligible for DLM alternate assessments. Use the conceptual areas to describe the student’s strengths within the subject. </a:t>
            </a:r>
          </a:p>
          <a:p>
            <a:endParaRPr lang="en-US" dirty="0"/>
          </a:p>
          <a:p>
            <a:r>
              <a:rPr lang="en-US" dirty="0"/>
              <a:t>Performance Profiles may also be used to </a:t>
            </a:r>
            <a:r>
              <a:rPr lang="en-US" i="1" dirty="0"/>
              <a:t>Communicate with Other Educators</a:t>
            </a:r>
            <a:r>
              <a:rPr lang="en-US" dirty="0"/>
              <a:t>. There are a number of circumstances in which you may need to communicate a student’s skills with another teacher or administrator. These can include a student transferring schools or classrooms, a student who works with multiple teachers, or reporting a student’s progress or needs. The Performance Profile could be a basis of common and consistent language among educators so the students receive supports and services they need.</a:t>
            </a:r>
          </a:p>
          <a:p>
            <a:endParaRPr lang="en-US" dirty="0"/>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19</a:t>
            </a:fld>
            <a:endParaRPr lang="en-US"/>
          </a:p>
        </p:txBody>
      </p:sp>
    </p:spTree>
    <p:extLst>
      <p:ext uri="{BB962C8B-B14F-4D97-AF65-F5344CB8AC3E}">
        <p14:creationId xmlns:p14="http://schemas.microsoft.com/office/powerpoint/2010/main" val="131705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2</a:t>
            </a:fld>
            <a:endParaRPr lang="en-US"/>
          </a:p>
        </p:txBody>
      </p:sp>
    </p:spTree>
    <p:extLst>
      <p:ext uri="{BB962C8B-B14F-4D97-AF65-F5344CB8AC3E}">
        <p14:creationId xmlns:p14="http://schemas.microsoft.com/office/powerpoint/2010/main" val="461789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283">
              <a:defRPr/>
            </a:pPr>
            <a:r>
              <a:rPr lang="en-US" dirty="0"/>
              <a:t>The second part of the individual</a:t>
            </a:r>
            <a:r>
              <a:rPr lang="en-US" baseline="0" dirty="0"/>
              <a:t> student score </a:t>
            </a:r>
            <a:r>
              <a:rPr lang="en-US" dirty="0"/>
              <a:t>report is the Learning Profile. This profile describes Essential Elements tested, including the skills mastered</a:t>
            </a:r>
            <a:r>
              <a:rPr lang="en-US" baseline="0" dirty="0"/>
              <a:t> and</a:t>
            </a:r>
            <a:r>
              <a:rPr lang="en-US" dirty="0"/>
              <a:t> not mastered, and the Essential Elements</a:t>
            </a:r>
            <a:r>
              <a:rPr lang="en-US" baseline="0" dirty="0"/>
              <a:t> </a:t>
            </a:r>
            <a:r>
              <a:rPr lang="en-US" dirty="0"/>
              <a:t>not tested among those available to be tested in the grade and subject. The Learning Profile provides detailed information about skill mastery that underlies the broader summary information in the Performance Profile.</a:t>
            </a:r>
          </a:p>
          <a:p>
            <a:pPr defTabSz="930283">
              <a:defRPr/>
            </a:pPr>
            <a:endParaRPr lang="en-US" dirty="0"/>
          </a:p>
          <a:p>
            <a:pPr defTabSz="930283">
              <a:defRPr/>
            </a:pPr>
            <a:r>
              <a:rPr lang="en-US" dirty="0"/>
              <a:t>The Learning Profile continues for two or more pages. This is an example of the first page.</a:t>
            </a:r>
          </a:p>
          <a:p>
            <a:pPr defTabSz="930283">
              <a:defRPr/>
            </a:pPr>
            <a:endParaRPr lang="en-US" b="1" dirty="0"/>
          </a:p>
          <a:p>
            <a:pPr defTabSz="930283">
              <a:defRPr/>
            </a:pPr>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20</a:t>
            </a:fld>
            <a:endParaRPr lang="en-US"/>
          </a:p>
        </p:txBody>
      </p:sp>
    </p:spTree>
    <p:extLst>
      <p:ext uri="{BB962C8B-B14F-4D97-AF65-F5344CB8AC3E}">
        <p14:creationId xmlns:p14="http://schemas.microsoft.com/office/powerpoint/2010/main" val="174199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narrative at the top of the Learning Profile outlines the number of Essential Elements and Conceptual Areas tested out of the number expected for the grade level. The first paragraph explains the number of Essential Elements available for assessment and the number that the student actually tested on.</a:t>
            </a:r>
          </a:p>
          <a:p>
            <a:endParaRPr lang="en-US" dirty="0"/>
          </a:p>
          <a:p>
            <a:r>
              <a:rPr lang="en-US" dirty="0"/>
              <a:t> </a:t>
            </a:r>
            <a:r>
              <a:rPr lang="en-US" b="0" dirty="0"/>
              <a:t>As a seventh grader, Susie was required to be tested on 11 Essential Elements but actually tested on 9. </a:t>
            </a:r>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21</a:t>
            </a:fld>
            <a:endParaRPr lang="en-US"/>
          </a:p>
        </p:txBody>
      </p:sp>
    </p:spTree>
    <p:extLst>
      <p:ext uri="{BB962C8B-B14F-4D97-AF65-F5344CB8AC3E}">
        <p14:creationId xmlns:p14="http://schemas.microsoft.com/office/powerpoint/2010/main" val="29400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narrative also defines the key of the table that starts below the narrative. Green, which appears as light gray on a black and white copy, indicates the student mastered a specific skill. Blue, or dark gray on a black and white copy, indicates the skill was tested but the student demonstrated no evidence of mastery. No shading indicates the skill was not assessed.</a:t>
            </a:r>
          </a:p>
          <a:p>
            <a:endParaRPr lang="en-US" dirty="0"/>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22</a:t>
            </a:fld>
            <a:endParaRPr lang="en-US"/>
          </a:p>
        </p:txBody>
      </p:sp>
    </p:spTree>
    <p:extLst>
      <p:ext uri="{BB962C8B-B14F-4D97-AF65-F5344CB8AC3E}">
        <p14:creationId xmlns:p14="http://schemas.microsoft.com/office/powerpoint/2010/main" val="2811198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Before we look at the results in the table, let’s look at the key parts of the table. Understanding this layout will help you interpret the results.</a:t>
            </a:r>
          </a:p>
          <a:p>
            <a:endParaRPr lang="en-US" dirty="0"/>
          </a:p>
          <a:p>
            <a:pPr defTabSz="931774">
              <a:defRPr/>
            </a:pPr>
            <a:r>
              <a:rPr lang="en-US" dirty="0"/>
              <a:t>Each row in the table contains information for one Essential Element. Remember that the blueprint </a:t>
            </a:r>
            <a:r>
              <a:rPr lang="en-US" baseline="0" dirty="0"/>
              <a:t>for each content area contains the text of each Essential Element.</a:t>
            </a:r>
            <a:r>
              <a:rPr lang="en-US" dirty="0"/>
              <a:t> To the left of the Essential Element code is the conceptual</a:t>
            </a:r>
            <a:r>
              <a:rPr lang="en-US" baseline="0" dirty="0"/>
              <a:t> area that the Essential Element falls within. </a:t>
            </a:r>
            <a:endParaRPr lang="en-US" dirty="0"/>
          </a:p>
          <a:p>
            <a:endParaRPr lang="en-US" dirty="0"/>
          </a:p>
          <a:p>
            <a:pPr defTabSz="930283">
              <a:defRPr/>
            </a:pPr>
            <a:r>
              <a:rPr lang="en-US" dirty="0"/>
              <a:t>The columns show and define levels of skill mastery for the Essential Elements. Remember that skills are also called “linkage levels” during the assessment. </a:t>
            </a:r>
          </a:p>
          <a:p>
            <a:pPr defTabSz="930283">
              <a:defRPr/>
            </a:pPr>
            <a:r>
              <a:rPr lang="en-US" dirty="0"/>
              <a:t>The grade-level expectation, or target, for an Essential Element is the fourth skill listed for the Essential Element. The other skills are on the learning path leading up to the target and beyond the target skill.</a:t>
            </a:r>
          </a:p>
          <a:p>
            <a:endParaRPr lang="en-US" dirty="0"/>
          </a:p>
          <a:p>
            <a:r>
              <a:rPr lang="en-US" dirty="0"/>
              <a:t>Each box to the right of each Essential Element code represents a skill. Remember that DLM results are based on student demonstration of mastery of specific skills.</a:t>
            </a:r>
          </a:p>
          <a:p>
            <a:endParaRPr lang="en-US" dirty="0"/>
          </a:p>
          <a:p>
            <a:r>
              <a:rPr lang="en-US" dirty="0"/>
              <a:t>Below the table is the key that explains the shading of skills in the table. On screen the shading is in color, but the shading appears different when printed in grayscale. Green, or light gray, represents mastery of a skill. Blue, or dark gray, represents an Essential Element that was tested but for which the student did not master any skills. White, or not shaded, indicates skills that were not tested.</a:t>
            </a:r>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23</a:t>
            </a:fld>
            <a:endParaRPr lang="en-US"/>
          </a:p>
        </p:txBody>
      </p:sp>
    </p:spTree>
    <p:extLst>
      <p:ext uri="{BB962C8B-B14F-4D97-AF65-F5344CB8AC3E}">
        <p14:creationId xmlns:p14="http://schemas.microsoft.com/office/powerpoint/2010/main" val="1184982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283">
              <a:defRPr/>
            </a:pPr>
            <a:r>
              <a:rPr lang="en-US" dirty="0"/>
              <a:t>Remember that each individual</a:t>
            </a:r>
            <a:r>
              <a:rPr lang="en-US" baseline="0" dirty="0"/>
              <a:t> skill is one of a group of five skills, or linkage levels, within an Essential Element. These skills go in order from least complex to most complex. This is an example of the five levels for the Essential Element ELA.RI.7.5. The skills are identified by their linkage level names: Initial Precursor, Distal Precursor, Proximal Precursor, Target, and Successor Levels. Each Essential Element is structured this way.</a:t>
            </a:r>
          </a:p>
          <a:p>
            <a:endParaRPr lang="en-US" b="1" baseline="0"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24</a:t>
            </a:fld>
            <a:endParaRPr lang="en-US"/>
          </a:p>
        </p:txBody>
      </p:sp>
    </p:spTree>
    <p:extLst>
      <p:ext uri="{BB962C8B-B14F-4D97-AF65-F5344CB8AC3E}">
        <p14:creationId xmlns:p14="http://schemas.microsoft.com/office/powerpoint/2010/main" val="2139576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283">
              <a:defRPr/>
            </a:pPr>
            <a:r>
              <a:rPr lang="en-US" dirty="0"/>
              <a:t>Earlier we explained that students do not typically take testlets at all linkage levels, but the testlets they take provide information about their mastery of skills for all linkage levels for the Essential Element. Here is how this works.</a:t>
            </a:r>
          </a:p>
          <a:p>
            <a:pPr defTabSz="930283">
              <a:defRPr/>
            </a:pPr>
            <a:endParaRPr lang="en-US" dirty="0"/>
          </a:p>
          <a:p>
            <a:pPr defTabSz="930283">
              <a:defRPr/>
            </a:pPr>
            <a:r>
              <a:rPr lang="en-US" dirty="0"/>
              <a:t>Remember, if a student is classified as a master of a higher-level skill, then the student is also assumed to be a master of the lower-level skills. </a:t>
            </a:r>
            <a:endParaRPr lang="en-US" strike="sngStrike" dirty="0"/>
          </a:p>
          <a:p>
            <a:pPr defTabSz="930283">
              <a:defRPr/>
            </a:pPr>
            <a:endParaRPr lang="en-US" dirty="0"/>
          </a:p>
          <a:p>
            <a:pPr defTabSz="930283">
              <a:defRPr/>
            </a:pPr>
            <a:r>
              <a:rPr lang="en-US" dirty="0"/>
              <a:t>Skill mastery is not based on a number of trials or percent correct results alone; rather, it is based on a probability that the student mastered the skill, given the student’s answers to all of the items about that skill, and other skills within the EE. While skill mastery is based on the best evidence we have available, it’s important to remember that all evidence is from the testlets taken. </a:t>
            </a:r>
          </a:p>
        </p:txBody>
      </p:sp>
      <p:sp>
        <p:nvSpPr>
          <p:cNvPr id="4" name="Slide Number Placeholder 3"/>
          <p:cNvSpPr>
            <a:spLocks noGrp="1"/>
          </p:cNvSpPr>
          <p:nvPr>
            <p:ph type="sldNum" sz="quarter" idx="10"/>
          </p:nvPr>
        </p:nvSpPr>
        <p:spPr/>
        <p:txBody>
          <a:bodyPr/>
          <a:lstStyle/>
          <a:p>
            <a:fld id="{0714B247-3EF4-4B92-B384-051E3FA20BBF}" type="slidenum">
              <a:rPr lang="en-US" smtClean="0"/>
              <a:pPr/>
              <a:t>25</a:t>
            </a:fld>
            <a:endParaRPr lang="en-US"/>
          </a:p>
        </p:txBody>
      </p:sp>
    </p:spTree>
    <p:extLst>
      <p:ext uri="{BB962C8B-B14F-4D97-AF65-F5344CB8AC3E}">
        <p14:creationId xmlns:p14="http://schemas.microsoft.com/office/powerpoint/2010/main" val="1773989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283">
              <a:defRPr/>
            </a:pPr>
            <a:r>
              <a:rPr lang="en-US" dirty="0"/>
              <a:t>Here is the same Essential Element with information about Susie’s mastery filled in. Since Susie successfully answered items at level three, then it is probable that she would also answer items correctly at levels one and two, even though she was not tested on them, so she is considered a master of those skills, as well.</a:t>
            </a:r>
          </a:p>
          <a:p>
            <a:pPr defTabSz="930283">
              <a:defRPr/>
            </a:pPr>
            <a:endParaRPr lang="en-US" dirty="0"/>
          </a:p>
          <a:p>
            <a:pPr defTabSz="930283">
              <a:defRPr/>
            </a:pPr>
            <a:r>
              <a:rPr lang="en-US" baseline="0" dirty="0"/>
              <a:t>Susie’s score report shows she demonstrated mastery of three of the five skills – Initial Precursor, Distal Precursor, and Proximal Precursor.</a:t>
            </a:r>
            <a:r>
              <a:rPr lang="en-US" dirty="0"/>
              <a:t> This graphic corresponds to the first Essential Element of Susie’s Learning Profile. Susie demonstrated mastery of the first three skills (shaded green), so she mastered a total of three skills on this Essential Element. She may or may not have tested at the target and successor levels.</a:t>
            </a:r>
          </a:p>
        </p:txBody>
      </p:sp>
      <p:sp>
        <p:nvSpPr>
          <p:cNvPr id="4" name="Slide Number Placeholder 3"/>
          <p:cNvSpPr>
            <a:spLocks noGrp="1"/>
          </p:cNvSpPr>
          <p:nvPr>
            <p:ph type="sldNum" sz="quarter" idx="10"/>
          </p:nvPr>
        </p:nvSpPr>
        <p:spPr/>
        <p:txBody>
          <a:bodyPr/>
          <a:lstStyle/>
          <a:p>
            <a:fld id="{0714B247-3EF4-4B92-B384-051E3FA20BBF}" type="slidenum">
              <a:rPr lang="en-US" smtClean="0"/>
              <a:pPr/>
              <a:t>26</a:t>
            </a:fld>
            <a:endParaRPr lang="en-US"/>
          </a:p>
        </p:txBody>
      </p:sp>
    </p:spTree>
    <p:extLst>
      <p:ext uri="{BB962C8B-B14F-4D97-AF65-F5344CB8AC3E}">
        <p14:creationId xmlns:p14="http://schemas.microsoft.com/office/powerpoint/2010/main" val="3762845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ha</a:t>
            </a:r>
            <a:r>
              <a:rPr lang="en-US" dirty="0"/>
              <a:t>ve probably noticed by now that there’s a bullseye image above level mastery 4. Target level is the grade level expectation for that Essential Element. To reach the target, students have to demonstrate mastery of the targeted skill. Susie did not achieve at the Target level for Essential Element ELA.RI.7.5., but she did meet (and exceeded!) the Target level for Essential Element ELA.RL.7.1.</a:t>
            </a:r>
          </a:p>
        </p:txBody>
      </p:sp>
      <p:sp>
        <p:nvSpPr>
          <p:cNvPr id="4" name="Slide Number Placeholder 3"/>
          <p:cNvSpPr>
            <a:spLocks noGrp="1"/>
          </p:cNvSpPr>
          <p:nvPr>
            <p:ph type="sldNum" sz="quarter" idx="10"/>
          </p:nvPr>
        </p:nvSpPr>
        <p:spPr/>
        <p:txBody>
          <a:bodyPr/>
          <a:lstStyle/>
          <a:p>
            <a:fld id="{0714B247-3EF4-4B92-B384-051E3FA20BBF}" type="slidenum">
              <a:rPr lang="en-US" smtClean="0"/>
              <a:pPr/>
              <a:t>27</a:t>
            </a:fld>
            <a:endParaRPr lang="en-US"/>
          </a:p>
        </p:txBody>
      </p:sp>
    </p:spTree>
    <p:extLst>
      <p:ext uri="{BB962C8B-B14F-4D97-AF65-F5344CB8AC3E}">
        <p14:creationId xmlns:p14="http://schemas.microsoft.com/office/powerpoint/2010/main" val="2040410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in the table can be read a few different ways, depending on how you want to evaluate a student’s performance.</a:t>
            </a:r>
          </a:p>
          <a:p>
            <a:endParaRPr lang="en-US" dirty="0"/>
          </a:p>
          <a:p>
            <a:r>
              <a:rPr lang="en-US" dirty="0"/>
              <a:t>Each row lists all the skills associated with that Essential Element.</a:t>
            </a:r>
            <a:r>
              <a:rPr lang="en-US" baseline="0" dirty="0"/>
              <a:t> </a:t>
            </a:r>
            <a:r>
              <a:rPr lang="en-US" dirty="0"/>
              <a:t>Viewing it this way allows you to look at specific skills and evaluate the student’s performance on a particular Essential Element.</a:t>
            </a:r>
          </a:p>
          <a:p>
            <a:endParaRPr lang="en-US" dirty="0"/>
          </a:p>
          <a:p>
            <a:pPr defTabSz="931774">
              <a:defRPr/>
            </a:pPr>
            <a:r>
              <a:rPr lang="en-US" dirty="0"/>
              <a:t>If you read the table vertically, you can review how a student performed at a particular level of mastery across all Conceptual Areas and Essential Elements. </a:t>
            </a:r>
          </a:p>
          <a:p>
            <a:endParaRPr lang="en-US" dirty="0"/>
          </a:p>
          <a:p>
            <a:r>
              <a:rPr lang="en-US" dirty="0"/>
              <a:t>If you are looking for broader trends in student performance, you can look at all the data presented within a particular Conceptual Area, which is a group of related Essential Elements. </a:t>
            </a:r>
          </a:p>
          <a:p>
            <a:endParaRPr lang="en-US" dirty="0"/>
          </a:p>
          <a:p>
            <a:r>
              <a:rPr lang="en-US" dirty="0"/>
              <a:t>All skills where students show mastery are used to determine the student’s overall performance on the assessment for that subject. Remember that evidence of mastery of each skill is based on the student’s performance on the DLM alternate</a:t>
            </a:r>
            <a:r>
              <a:rPr lang="en-US" baseline="0" dirty="0"/>
              <a:t> </a:t>
            </a:r>
            <a:r>
              <a:rPr lang="en-US" dirty="0"/>
              <a:t>assessment. The student may show skills differently in other situations such as during instruction.</a:t>
            </a:r>
          </a:p>
        </p:txBody>
      </p:sp>
      <p:sp>
        <p:nvSpPr>
          <p:cNvPr id="4" name="Slide Number Placeholder 3"/>
          <p:cNvSpPr>
            <a:spLocks noGrp="1"/>
          </p:cNvSpPr>
          <p:nvPr>
            <p:ph type="sldNum" sz="quarter" idx="10"/>
          </p:nvPr>
        </p:nvSpPr>
        <p:spPr/>
        <p:txBody>
          <a:bodyPr/>
          <a:lstStyle/>
          <a:p>
            <a:fld id="{0714B247-3EF4-4B92-B384-051E3FA20BBF}" type="slidenum">
              <a:rPr lang="en-US" smtClean="0"/>
              <a:pPr/>
              <a:t>28</a:t>
            </a:fld>
            <a:endParaRPr lang="en-US"/>
          </a:p>
        </p:txBody>
      </p:sp>
    </p:spTree>
    <p:extLst>
      <p:ext uri="{BB962C8B-B14F-4D97-AF65-F5344CB8AC3E}">
        <p14:creationId xmlns:p14="http://schemas.microsoft.com/office/powerpoint/2010/main" val="605192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that we know what we are looking at in the tables, let’s look at an example. The Learning Profile shows all Essential Elements available for testing at that subject and grade level. Each Essential Element has five levels of skills listed within it. The shading on this report shows where the student demonstrated mastery, lack of mastery, or was not tested. </a:t>
            </a:r>
          </a:p>
          <a:p>
            <a:endParaRPr lang="en-US" dirty="0"/>
          </a:p>
          <a:p>
            <a:r>
              <a:rPr lang="en-US" dirty="0"/>
              <a:t>Notice that the example on this screen is one of four pages of Susie’s Learning Profile. </a:t>
            </a:r>
          </a:p>
          <a:p>
            <a:endParaRPr lang="en-US" dirty="0"/>
          </a:p>
          <a:p>
            <a:r>
              <a:rPr lang="en-US" dirty="0"/>
              <a:t>On this screen, we can see that Susie was tested on Essential Elements ELA.RI.7.5 and ELA.RL.7.1. On ELA.RI.7.5, she mastered three of the five possible skills. On ELA.RL.7.1, she mastered all five of the possible skills, which means she performed above the target level for this EE. Since the third row, ELA.RL.7.2 is completely shaded white, we can tell that Susie was not tested on this Essential Element. </a:t>
            </a:r>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29</a:t>
            </a:fld>
            <a:endParaRPr lang="en-US"/>
          </a:p>
        </p:txBody>
      </p:sp>
    </p:spTree>
    <p:extLst>
      <p:ext uri="{BB962C8B-B14F-4D97-AF65-F5344CB8AC3E}">
        <p14:creationId xmlns:p14="http://schemas.microsoft.com/office/powerpoint/2010/main" val="285111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DLM alternate assessments were designed to measure the knowledge, skills, and abilities of students with the most significant cognitive disabilities. </a:t>
            </a:r>
          </a:p>
          <a:p>
            <a:endParaRPr lang="en-US" baseline="0" dirty="0"/>
          </a:p>
          <a:p>
            <a:r>
              <a:rPr lang="en-US" baseline="0" dirty="0"/>
              <a:t>Results from the assessments can be used to inform instructional decision making, including planning for subsequent instruction or monitoring student performance in a specific area. </a:t>
            </a:r>
          </a:p>
          <a:p>
            <a:endParaRPr lang="en-US" baseline="0" dirty="0"/>
          </a:p>
          <a:p>
            <a:r>
              <a:rPr lang="en-US" baseline="0" dirty="0"/>
              <a:t>Some states may also use results from DLM alternate assessments for additional purposes based on their state policies. Examples include high school graduation requirements and teacher evaluations. </a:t>
            </a:r>
          </a:p>
        </p:txBody>
      </p:sp>
      <p:sp>
        <p:nvSpPr>
          <p:cNvPr id="4" name="Slide Number Placeholder 3"/>
          <p:cNvSpPr>
            <a:spLocks noGrp="1"/>
          </p:cNvSpPr>
          <p:nvPr>
            <p:ph type="sldNum" sz="quarter" idx="10"/>
          </p:nvPr>
        </p:nvSpPr>
        <p:spPr/>
        <p:txBody>
          <a:bodyPr/>
          <a:lstStyle/>
          <a:p>
            <a:fld id="{0714B247-3EF4-4B92-B384-051E3FA20BBF}" type="slidenum">
              <a:rPr lang="en-US" smtClean="0"/>
              <a:pPr/>
              <a:t>3</a:t>
            </a:fld>
            <a:endParaRPr lang="en-US"/>
          </a:p>
        </p:txBody>
      </p:sp>
    </p:spTree>
    <p:extLst>
      <p:ext uri="{BB962C8B-B14F-4D97-AF65-F5344CB8AC3E}">
        <p14:creationId xmlns:p14="http://schemas.microsoft.com/office/powerpoint/2010/main" val="429707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page from Susie’s English</a:t>
            </a:r>
            <a:r>
              <a:rPr lang="en-US" baseline="0" dirty="0"/>
              <a:t> language arts Learning Profile. </a:t>
            </a:r>
            <a:r>
              <a:rPr lang="en-US" dirty="0"/>
              <a:t>On this page,</a:t>
            </a:r>
            <a:r>
              <a:rPr lang="en-US" baseline="0" dirty="0"/>
              <a:t> we see results for six tested Essential Elements.</a:t>
            </a:r>
          </a:p>
          <a:p>
            <a:endParaRPr lang="en-US" baseline="0" dirty="0"/>
          </a:p>
          <a:p>
            <a:r>
              <a:rPr lang="en-US" baseline="0" dirty="0"/>
              <a:t>As on the previous pages, all the green shading indicates skills on which Susie demonstrated mastery. The last four rows show the results for Essential Elements in conceptual area 2.1. She mastered skills at and beyond the target for the two Language EEs – 7.2a and 7.2b.</a:t>
            </a:r>
            <a:r>
              <a:rPr lang="en-US" b="1" baseline="0" dirty="0"/>
              <a:t> </a:t>
            </a:r>
          </a:p>
          <a:p>
            <a:endParaRPr lang="en-US" baseline="0" dirty="0"/>
          </a:p>
          <a:p>
            <a:pPr defTabSz="930283"/>
            <a:r>
              <a:rPr lang="en-US" baseline="0" dirty="0"/>
              <a:t>One Essential Element, RI.7.3, is highlighted blue at the lowest level. This blue shading indicates Susie was tested on this Essential Element but did not demonstrate mastery of any of the skills for that EE.</a:t>
            </a:r>
          </a:p>
          <a:p>
            <a:endParaRPr lang="en-US" baseline="0" dirty="0"/>
          </a:p>
          <a:p>
            <a:r>
              <a:rPr lang="en-US" baseline="0" dirty="0"/>
              <a:t>Susie was not tested on RI.7.9.</a:t>
            </a:r>
            <a:endParaRPr lang="en-US" dirty="0"/>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30</a:t>
            </a:fld>
            <a:endParaRPr lang="en-US"/>
          </a:p>
        </p:txBody>
      </p:sp>
    </p:spTree>
    <p:extLst>
      <p:ext uri="{BB962C8B-B14F-4D97-AF65-F5344CB8AC3E}">
        <p14:creationId xmlns:p14="http://schemas.microsoft.com/office/powerpoint/2010/main" val="3977163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will wrap up with some suggestions for using the Learning Profile.</a:t>
            </a:r>
          </a:p>
          <a:p>
            <a:endParaRPr lang="en-US" dirty="0"/>
          </a:p>
          <a:p>
            <a:r>
              <a:rPr lang="en-US" dirty="0"/>
              <a:t>Learning Profiles can be useful when talking to parents or guardians. After showing the Performance Profile, use the Learning</a:t>
            </a:r>
            <a:r>
              <a:rPr lang="en-US" baseline="0" dirty="0"/>
              <a:t> Profile to show specific skills that go with the conceptual areas in the Performance Profile.  The Learning Profile </a:t>
            </a:r>
            <a:r>
              <a:rPr lang="en-US" dirty="0"/>
              <a:t>may help expand the parents’ understanding and expectations of the student’s academic skills and the grade-level expectations at the Target level for each Essential Element. </a:t>
            </a:r>
          </a:p>
          <a:p>
            <a:endParaRPr lang="en-US" dirty="0"/>
          </a:p>
          <a:p>
            <a:r>
              <a:rPr lang="en-US" dirty="0"/>
              <a:t>Evidence of skill mastery may also fit with other data sources when writing a description of the student’s present levels</a:t>
            </a:r>
            <a:r>
              <a:rPr lang="en-US" baseline="0" dirty="0"/>
              <a:t> of performance for an Individualized Education Program or other report. </a:t>
            </a:r>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31</a:t>
            </a:fld>
            <a:endParaRPr lang="en-US"/>
          </a:p>
        </p:txBody>
      </p:sp>
    </p:spTree>
    <p:extLst>
      <p:ext uri="{BB962C8B-B14F-4D97-AF65-F5344CB8AC3E}">
        <p14:creationId xmlns:p14="http://schemas.microsoft.com/office/powerpoint/2010/main" val="2456896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learning profile shows skill mastery at the end of the tested grade. But the results can be used to plan for instruction</a:t>
            </a:r>
            <a:r>
              <a:rPr lang="en-US" baseline="0" dirty="0"/>
              <a:t> in the next grade’s Essential Elements. Compare the skills in the learning profile, and especially the target level, with the Essential Elements for the next grade level Essential Elements.  Those connections across grades may help you identify strengths and weaknesses to be addressed in the new academic year.</a:t>
            </a:r>
          </a:p>
          <a:p>
            <a:endParaRPr lang="en-US" baseline="0" dirty="0"/>
          </a:p>
          <a:p>
            <a:r>
              <a:rPr lang="en-US" baseline="0" dirty="0"/>
              <a:t>Additionally, if a weakness was identified at the Conceptual Area level on the Performance Profile, it is a good idea to check the Learning Profile to determine whether the weakness was due to too few Essential Elements having been tested or low performance on the Essential Elements.</a:t>
            </a:r>
          </a:p>
          <a:p>
            <a:endParaRPr lang="en-US" baseline="0" dirty="0"/>
          </a:p>
          <a:p>
            <a:r>
              <a:rPr lang="en-US" baseline="0" dirty="0"/>
              <a:t>A student’s performance on groups of related Essential Elements may also help you plan IEP goals that support the student’s academic learning. </a:t>
            </a:r>
          </a:p>
          <a:p>
            <a:endParaRPr lang="en-US" baseline="0" dirty="0"/>
          </a:p>
          <a:p>
            <a:r>
              <a:rPr lang="en-US" baseline="0" dirty="0"/>
              <a:t>For more suggestions on standards-based IEPs related to the DLM Essential Elements, see the professional development module available at </a:t>
            </a:r>
            <a:r>
              <a:rPr lang="en-US" baseline="0" dirty="0" err="1"/>
              <a:t>www.dlmpd.com</a:t>
            </a:r>
            <a:r>
              <a:rPr lang="en-US" baseline="0" dirty="0"/>
              <a:t>.</a:t>
            </a:r>
            <a:endParaRPr lang="en-US" b="1"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32</a:t>
            </a:fld>
            <a:endParaRPr lang="en-US"/>
          </a:p>
        </p:txBody>
      </p:sp>
    </p:spTree>
    <p:extLst>
      <p:ext uri="{BB962C8B-B14F-4D97-AF65-F5344CB8AC3E}">
        <p14:creationId xmlns:p14="http://schemas.microsoft.com/office/powerpoint/2010/main" val="74900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11DA6-E216-4613-96B4-2EC692030077}" type="slidenum">
              <a:rPr lang="en-US" smtClean="0"/>
              <a:t>33</a:t>
            </a:fld>
            <a:endParaRPr lang="en-US"/>
          </a:p>
        </p:txBody>
      </p:sp>
    </p:spTree>
    <p:extLst>
      <p:ext uri="{BB962C8B-B14F-4D97-AF65-F5344CB8AC3E}">
        <p14:creationId xmlns:p14="http://schemas.microsoft.com/office/powerpoint/2010/main" val="3185782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311DA6-E216-4613-96B4-2EC692030077}" type="slidenum">
              <a:rPr lang="en-US" smtClean="0"/>
              <a:t>34</a:t>
            </a:fld>
            <a:endParaRPr lang="en-US"/>
          </a:p>
        </p:txBody>
      </p:sp>
    </p:spTree>
    <p:extLst>
      <p:ext uri="{BB962C8B-B14F-4D97-AF65-F5344CB8AC3E}">
        <p14:creationId xmlns:p14="http://schemas.microsoft.com/office/powerpoint/2010/main" val="1355823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Before we end, let’s review</a:t>
            </a:r>
            <a:r>
              <a:rPr lang="en-US" baseline="0" dirty="0"/>
              <a:t> some of the cautions when interpreting student reports.</a:t>
            </a:r>
          </a:p>
          <a:p>
            <a:endParaRPr lang="en-US" baseline="0" dirty="0"/>
          </a:p>
          <a:p>
            <a:r>
              <a:rPr lang="en-US" baseline="0" dirty="0"/>
              <a:t>First, the results show information based on how the student answered items on the DLM alternate assessment. Each </a:t>
            </a:r>
            <a:r>
              <a:rPr lang="en-US" baseline="0" dirty="0" err="1"/>
              <a:t>testlet</a:t>
            </a:r>
            <a:r>
              <a:rPr lang="en-US" baseline="0" dirty="0"/>
              <a:t> was completed in a single setting and for one type of assessment. Students may show their understanding of these academic skills differently when assessed in other ways.</a:t>
            </a:r>
            <a:endParaRPr lang="en-US" dirty="0"/>
          </a:p>
          <a:p>
            <a:endParaRPr lang="en-US" dirty="0"/>
          </a:p>
          <a:p>
            <a:pPr defTabSz="931774">
              <a:defRPr/>
            </a:pPr>
            <a:r>
              <a:rPr lang="en-US" dirty="0"/>
              <a:t>Second, students</a:t>
            </a:r>
            <a:r>
              <a:rPr lang="en-US" baseline="0" dirty="0"/>
              <a:t> are judged to be masters of skills based on their response to assessment items. Even when those responses indicate a high probability of mastery, we cannot </a:t>
            </a:r>
            <a:r>
              <a:rPr lang="en-US" i="1" baseline="0" dirty="0"/>
              <a:t>absolutely</a:t>
            </a:r>
            <a:r>
              <a:rPr lang="en-US" baseline="0" dirty="0"/>
              <a:t> say the student mastered the skill. In the same way, when item responses indicate a low probability of mastery,</a:t>
            </a:r>
            <a:r>
              <a:rPr lang="en-US" b="0" baseline="0" dirty="0"/>
              <a:t> we cannot </a:t>
            </a:r>
            <a:r>
              <a:rPr lang="en-US" b="0" i="1" baseline="0" dirty="0"/>
              <a:t>absolutely</a:t>
            </a:r>
            <a:r>
              <a:rPr lang="en-US" b="0" baseline="0" dirty="0"/>
              <a:t> say the student has </a:t>
            </a:r>
            <a:r>
              <a:rPr lang="en-US" b="0" i="1" baseline="0" dirty="0"/>
              <a:t>not</a:t>
            </a:r>
            <a:r>
              <a:rPr lang="en-US" b="0" baseline="0" dirty="0"/>
              <a:t> mastered a skill. Skill mastery on a DLM score report is based on the best estimates of mastery that we have, based on the student’s responses to assessment items.</a:t>
            </a:r>
          </a:p>
          <a:p>
            <a:pPr defTabSz="931774">
              <a:defRPr/>
            </a:pPr>
            <a:endParaRPr lang="en-US" b="0" baseline="0" dirty="0"/>
          </a:p>
          <a:p>
            <a:pPr defTabSz="931774">
              <a:defRPr/>
            </a:pPr>
            <a:r>
              <a:rPr lang="en-US" b="0" baseline="0" dirty="0"/>
              <a:t>Third, remember DLM alternate assessment results are intended to inform instructional decision making. Results from DLM alternate assessments are not intended to be used to make decisions about retention, placement, or disability eligibility. </a:t>
            </a:r>
          </a:p>
          <a:p>
            <a:endParaRPr lang="en-US" baseline="0"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35</a:t>
            </a:fld>
            <a:endParaRPr lang="en-US"/>
          </a:p>
        </p:txBody>
      </p:sp>
    </p:spTree>
    <p:extLst>
      <p:ext uri="{BB962C8B-B14F-4D97-AF65-F5344CB8AC3E}">
        <p14:creationId xmlns:p14="http://schemas.microsoft.com/office/powerpoint/2010/main" val="1284511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311DA6-E216-4613-96B4-2EC692030077}" type="slidenum">
              <a:rPr lang="en-US" smtClean="0"/>
              <a:t>36</a:t>
            </a:fld>
            <a:endParaRPr lang="en-US"/>
          </a:p>
        </p:txBody>
      </p:sp>
    </p:spTree>
    <p:extLst>
      <p:ext uri="{BB962C8B-B14F-4D97-AF65-F5344CB8AC3E}">
        <p14:creationId xmlns:p14="http://schemas.microsoft.com/office/powerpoint/2010/main" val="3454940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ESSA and</a:t>
            </a:r>
            <a:r>
              <a:rPr lang="en-US" baseline="0" dirty="0"/>
              <a:t> RDA have create a need to look at the shifts and gaps in our data.  Outside of race, disability status is our second largest achievement gap in WI.</a:t>
            </a:r>
            <a:endParaRPr lang="en-US" dirty="0"/>
          </a:p>
        </p:txBody>
      </p:sp>
      <p:sp>
        <p:nvSpPr>
          <p:cNvPr id="4" name="Slide Number Placeholder 3"/>
          <p:cNvSpPr>
            <a:spLocks noGrp="1"/>
          </p:cNvSpPr>
          <p:nvPr>
            <p:ph type="sldNum" sz="quarter" idx="10"/>
          </p:nvPr>
        </p:nvSpPr>
        <p:spPr/>
        <p:txBody>
          <a:bodyPr/>
          <a:lstStyle/>
          <a:p>
            <a:fld id="{64311DA6-E216-4613-96B4-2EC692030077}" type="slidenum">
              <a:rPr lang="en-US" smtClean="0"/>
              <a:t>37</a:t>
            </a:fld>
            <a:endParaRPr lang="en-US"/>
          </a:p>
        </p:txBody>
      </p:sp>
    </p:spTree>
    <p:extLst>
      <p:ext uri="{BB962C8B-B14F-4D97-AF65-F5344CB8AC3E}">
        <p14:creationId xmlns:p14="http://schemas.microsoft.com/office/powerpoint/2010/main" val="2220433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a:t>The </a:t>
            </a:r>
            <a:r>
              <a:rPr lang="en-US" dirty="0" err="1"/>
              <a:t>WISExplore</a:t>
            </a:r>
            <a:r>
              <a:rPr lang="en-US" baseline="0" dirty="0"/>
              <a:t> team has developed a highly structured process for helping districts develop systematic processes when looking at their data.  The following slides depicts an example of what the process could look like in a Professional Learning Community. </a:t>
            </a:r>
          </a:p>
          <a:p>
            <a:endParaRPr lang="en-US" baseline="0" dirty="0"/>
          </a:p>
          <a:p>
            <a:r>
              <a:rPr lang="en-US" kern="0" dirty="0">
                <a:solidFill>
                  <a:srgbClr val="000000"/>
                </a:solidFill>
                <a:cs typeface="Arial"/>
                <a:sym typeface="Arial"/>
              </a:rPr>
              <a:t>Each district has their own framework for PLCs. This</a:t>
            </a:r>
            <a:r>
              <a:rPr lang="en-US" sz="800" kern="0" dirty="0">
                <a:solidFill>
                  <a:srgbClr val="000000"/>
                </a:solidFill>
                <a:cs typeface="Arial"/>
                <a:sym typeface="Arial"/>
              </a:rPr>
              <a:t> </a:t>
            </a:r>
            <a:r>
              <a:rPr lang="en-US" kern="0" dirty="0">
                <a:solidFill>
                  <a:srgbClr val="000000"/>
                </a:solidFill>
                <a:cs typeface="Arial"/>
                <a:sym typeface="Arial"/>
              </a:rPr>
              <a:t>framework and its protocols should be your guide. </a:t>
            </a:r>
          </a:p>
          <a:p>
            <a:endParaRPr lang="en-US" kern="0" dirty="0">
              <a:solidFill>
                <a:srgbClr val="000000"/>
              </a:solidFill>
              <a:cs typeface="Arial"/>
              <a:sym typeface="Arial"/>
            </a:endParaRPr>
          </a:p>
          <a:p>
            <a:r>
              <a:rPr lang="en-US" kern="0" dirty="0">
                <a:solidFill>
                  <a:srgbClr val="000000"/>
                </a:solidFill>
                <a:cs typeface="Arial"/>
                <a:sym typeface="Arial"/>
              </a:rPr>
              <a:t>However, this is an example of an inquiry process that could be utilized as a guide for a PLC as they inquire about student data.  In special education, we progress monitor based upon student IEP goals.  This process helps us to focus on progress overall within a content area and think about larger picture. </a:t>
            </a:r>
          </a:p>
          <a:p>
            <a:endParaRPr dirty="0"/>
          </a:p>
        </p:txBody>
      </p:sp>
    </p:spTree>
    <p:extLst>
      <p:ext uri="{BB962C8B-B14F-4D97-AF65-F5344CB8AC3E}">
        <p14:creationId xmlns:p14="http://schemas.microsoft.com/office/powerpoint/2010/main" val="1418077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baseline="0" dirty="0"/>
              <a:t>What targets? </a:t>
            </a:r>
          </a:p>
          <a:p>
            <a:r>
              <a:rPr lang="en-US" baseline="0" dirty="0"/>
              <a:t>Here we are thinking about the grade level expectations for students in each content area (the Essential Elements).  Our IEP goals can be embedded within these grade level expectations, but we are really focusing on broad academic expectations.  This slide may be a little scary for some of you with students who have the most significant cognitive disabilities. </a:t>
            </a:r>
            <a:r>
              <a:rPr lang="en-US" dirty="0"/>
              <a:t>When we talk about ‘curriculum’ you may be thinking I don’t’ have one.  We need to start changing our thinking about academics and opportunities to learn. </a:t>
            </a:r>
          </a:p>
          <a:p>
            <a:endParaRPr lang="en-US" dirty="0"/>
          </a:p>
          <a:p>
            <a:r>
              <a:rPr lang="en-US" dirty="0"/>
              <a:t>I encourage you to work with your curriculum directors and content specialists if you are struggling in developing an alternate curriculum.</a:t>
            </a:r>
            <a:r>
              <a:rPr lang="en-US" baseline="0" dirty="0"/>
              <a:t>  Often you can take the general curriculum and map to the related Essential Elements. </a:t>
            </a:r>
          </a:p>
          <a:p>
            <a:endParaRPr lang="en-US" baseline="0" dirty="0"/>
          </a:p>
          <a:p>
            <a:r>
              <a:rPr lang="en-US" baseline="0" dirty="0"/>
              <a:t>There are some commercial products that can also help you, but the point is </a:t>
            </a:r>
            <a:r>
              <a:rPr lang="en-US" dirty="0"/>
              <a:t>to make sure you are aligning your curriculum to the standards and to make sure that you are covering all of them.  The learning profile can help you start to think about areas covered on the blueprint of the assessment.  Did my student not master skills because they weren’t taught</a:t>
            </a:r>
            <a:r>
              <a:rPr lang="en-US" baseline="0" dirty="0"/>
              <a:t> or because they don’t have the necessary skills yet?  </a:t>
            </a:r>
            <a:endParaRPr lang="en-US" dirty="0"/>
          </a:p>
          <a:p>
            <a:endParaRPr lang="en-US" dirty="0"/>
          </a:p>
          <a:p>
            <a:r>
              <a:rPr lang="en-US" dirty="0"/>
              <a:t>Attainment Curriculum alignment resources…..</a:t>
            </a:r>
            <a:endParaRPr dirty="0"/>
          </a:p>
        </p:txBody>
      </p:sp>
    </p:spTree>
    <p:extLst>
      <p:ext uri="{BB962C8B-B14F-4D97-AF65-F5344CB8AC3E}">
        <p14:creationId xmlns:p14="http://schemas.microsoft.com/office/powerpoint/2010/main" val="1159822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Let’s start with a few reminders about DLM alternate assessments. Remembering these features will help you interpret the reports.</a:t>
            </a:r>
          </a:p>
          <a:p>
            <a:endParaRPr lang="en-US" dirty="0"/>
          </a:p>
          <a:p>
            <a:r>
              <a:rPr lang="en-US" dirty="0"/>
              <a:t>Each assessment</a:t>
            </a:r>
            <a:r>
              <a:rPr lang="en-US" baseline="0" dirty="0"/>
              <a:t> is based on Essential Elements, which are sometimes called “EEs.” Essential Elements are the grade-level academic expectations for students who take DLM alternate assessments. </a:t>
            </a:r>
            <a:r>
              <a:rPr lang="en-US" b="0" baseline="0" dirty="0"/>
              <a:t>These expectations are related to challenging college and career readiness standards but with targets for students with the most significant cognitive disabilities</a:t>
            </a:r>
            <a:r>
              <a:rPr lang="en-US" b="1" baseline="0" dirty="0"/>
              <a:t>.</a:t>
            </a:r>
            <a:r>
              <a:rPr lang="en-US" baseline="0" dirty="0"/>
              <a:t> In English language arts and mathematics, Essential Elements are grouped into conceptual areas within four overarching claims.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4</a:t>
            </a:fld>
            <a:endParaRPr lang="en-US"/>
          </a:p>
        </p:txBody>
      </p:sp>
    </p:spTree>
    <p:extLst>
      <p:ext uri="{BB962C8B-B14F-4D97-AF65-F5344CB8AC3E}">
        <p14:creationId xmlns:p14="http://schemas.microsoft.com/office/powerpoint/2010/main" val="986951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a:t>The Dynamic</a:t>
            </a:r>
            <a:r>
              <a:rPr lang="en-US" baseline="0" dirty="0"/>
              <a:t> Learning Maps assessment provided summative assessment data for students, but this is just a once-a-year test.  What other information does your district collect?  For our students with the most significant cognitive disabilities, what other data sources do we have?  This is a common area of struggle for many districts. Share out…</a:t>
            </a:r>
          </a:p>
          <a:p>
            <a:endParaRPr lang="en-US" baseline="0" dirty="0"/>
          </a:p>
          <a:p>
            <a:r>
              <a:rPr lang="en-US" baseline="0" dirty="0"/>
              <a:t>Informal data collection-</a:t>
            </a:r>
          </a:p>
          <a:p>
            <a:endParaRPr lang="en-US" baseline="0" dirty="0"/>
          </a:p>
          <a:p>
            <a:r>
              <a:rPr lang="en-US" baseline="0" dirty="0"/>
              <a:t>Teacher observations</a:t>
            </a:r>
          </a:p>
          <a:p>
            <a:r>
              <a:rPr lang="en-US" baseline="0" dirty="0"/>
              <a:t>Early literacy screener</a:t>
            </a:r>
          </a:p>
          <a:p>
            <a:r>
              <a:rPr lang="en-US" baseline="0" dirty="0"/>
              <a:t>District screener/alternate screener</a:t>
            </a:r>
          </a:p>
          <a:p>
            <a:r>
              <a:rPr lang="en-US" baseline="0" dirty="0"/>
              <a:t>It is possible that at the SLOs is written as such that it may provide you data about student academic group</a:t>
            </a:r>
          </a:p>
        </p:txBody>
      </p:sp>
    </p:spTree>
    <p:extLst>
      <p:ext uri="{BB962C8B-B14F-4D97-AF65-F5344CB8AC3E}">
        <p14:creationId xmlns:p14="http://schemas.microsoft.com/office/powerpoint/2010/main" val="1161603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a:t>Looking at the data, we then need to think about why did</a:t>
            </a:r>
            <a:r>
              <a:rPr lang="en-US" baseline="0" dirty="0"/>
              <a:t> some students meet the learning target and others missed it?.  This process is one where the Learning Profile again may be beneficial. </a:t>
            </a:r>
            <a:endParaRPr dirty="0"/>
          </a:p>
        </p:txBody>
      </p:sp>
    </p:spTree>
    <p:extLst>
      <p:ext uri="{BB962C8B-B14F-4D97-AF65-F5344CB8AC3E}">
        <p14:creationId xmlns:p14="http://schemas.microsoft.com/office/powerpoint/2010/main" val="923499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baseline="0" dirty="0"/>
              <a:t>Finally, we need to be thinking about </a:t>
            </a:r>
            <a:r>
              <a:rPr lang="en-US" i="1" baseline="0" dirty="0"/>
              <a:t>how </a:t>
            </a:r>
            <a:r>
              <a:rPr lang="en-US" baseline="0" dirty="0"/>
              <a:t>we teach to make sure that all of our students are meeting academic expectations. Try to think about the last slide, what were some of the reasons why our students didn’t meet grade level expectations?  Let’s challenge ourselves to only focus on what we can control.  We can’t control a student's economic status or absenteeism for example, but we can control how inviting our classroom environment is or the lesson plan.  How will we adjust our teaching?</a:t>
            </a:r>
            <a:endParaRPr dirty="0"/>
          </a:p>
        </p:txBody>
      </p:sp>
    </p:spTree>
    <p:extLst>
      <p:ext uri="{BB962C8B-B14F-4D97-AF65-F5344CB8AC3E}">
        <p14:creationId xmlns:p14="http://schemas.microsoft.com/office/powerpoint/2010/main" val="1815492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1198518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311DA6-E216-4613-96B4-2EC692030077}" type="slidenum">
              <a:rPr lang="en-US" smtClean="0"/>
              <a:t>44</a:t>
            </a:fld>
            <a:endParaRPr lang="en-US"/>
          </a:p>
        </p:txBody>
      </p:sp>
    </p:spTree>
    <p:extLst>
      <p:ext uri="{BB962C8B-B14F-4D97-AF65-F5344CB8AC3E}">
        <p14:creationId xmlns:p14="http://schemas.microsoft.com/office/powerpoint/2010/main" val="3490066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11E460-5CAC-449C-8474-5DBE174D6C9A}" type="slidenum">
              <a:rPr lang="en-US" smtClean="0"/>
              <a:t>45</a:t>
            </a:fld>
            <a:endParaRPr lang="en-US"/>
          </a:p>
        </p:txBody>
      </p:sp>
    </p:spTree>
    <p:extLst>
      <p:ext uri="{BB962C8B-B14F-4D97-AF65-F5344CB8AC3E}">
        <p14:creationId xmlns:p14="http://schemas.microsoft.com/office/powerpoint/2010/main" val="360803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science,</a:t>
            </a:r>
            <a:r>
              <a:rPr lang="en-US" baseline="0" dirty="0"/>
              <a:t> Essential Elements are grouped into domains and topics.  </a:t>
            </a:r>
          </a:p>
          <a:p>
            <a:endParaRPr lang="en-US" baseline="0"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5</a:t>
            </a:fld>
            <a:endParaRPr lang="en-US"/>
          </a:p>
        </p:txBody>
      </p:sp>
    </p:spTree>
    <p:extLst>
      <p:ext uri="{BB962C8B-B14F-4D97-AF65-F5344CB8AC3E}">
        <p14:creationId xmlns:p14="http://schemas.microsoft.com/office/powerpoint/2010/main" val="1064840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assessment blueprint</a:t>
            </a:r>
            <a:r>
              <a:rPr lang="en-US" baseline="0" dirty="0"/>
              <a:t> lists the Essential Elements available for assessment within each conceptual area. </a:t>
            </a:r>
            <a:r>
              <a:rPr lang="en-US" dirty="0"/>
              <a:t>In each grade and subject, a</a:t>
            </a:r>
            <a:r>
              <a:rPr lang="en-US" baseline="0" dirty="0"/>
              <a:t> certain number of Essential Elements are made available. </a:t>
            </a:r>
          </a:p>
          <a:p>
            <a:pPr defTabSz="931774">
              <a:defRPr/>
            </a:pPr>
            <a:endParaRPr lang="en-US" baseline="0" dirty="0"/>
          </a:p>
          <a:p>
            <a:pPr defTabSz="931774">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6</a:t>
            </a:fld>
            <a:endParaRPr lang="en-US"/>
          </a:p>
        </p:txBody>
      </p:sp>
    </p:spTree>
    <p:extLst>
      <p:ext uri="{BB962C8B-B14F-4D97-AF65-F5344CB8AC3E}">
        <p14:creationId xmlns:p14="http://schemas.microsoft.com/office/powerpoint/2010/main" val="2208957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Each Essential Element consists of linkage levels. In English language arts and mathematics, there are five total linkage levels, including three precursor levels, which lead up to the Target level, and one successor level for students who have already achieved the targeted grade level skill. In science there are three linkage levels.   </a:t>
            </a:r>
            <a:endParaRPr lang="en-US" b="1" baseline="0" dirty="0"/>
          </a:p>
          <a:p>
            <a:endParaRPr lang="en-US" baseline="0" dirty="0"/>
          </a:p>
          <a:p>
            <a:r>
              <a:rPr lang="en-US" baseline="0" dirty="0"/>
              <a:t>DLM alternate assessments are made up of a series of testlets. Each </a:t>
            </a:r>
            <a:r>
              <a:rPr lang="en-US" baseline="0" dirty="0" err="1"/>
              <a:t>testlet</a:t>
            </a:r>
            <a:r>
              <a:rPr lang="en-US" baseline="0" dirty="0"/>
              <a:t> includes items for one or more Essential Elements, all at a single linkage level. Because the linkage level a student tests on adapts between </a:t>
            </a:r>
            <a:r>
              <a:rPr lang="en-US" baseline="0" dirty="0" err="1"/>
              <a:t>testlets</a:t>
            </a:r>
            <a:r>
              <a:rPr lang="en-US" baseline="0" dirty="0"/>
              <a:t> based on his or her responses, different students test on different linkage levels for each section of the test. </a:t>
            </a:r>
            <a:endParaRPr lang="en-US" u="sng"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7</a:t>
            </a:fld>
            <a:endParaRPr lang="en-US"/>
          </a:p>
        </p:txBody>
      </p:sp>
    </p:spTree>
    <p:extLst>
      <p:ext uri="{BB962C8B-B14F-4D97-AF65-F5344CB8AC3E}">
        <p14:creationId xmlns:p14="http://schemas.microsoft.com/office/powerpoint/2010/main" val="1269114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five linkage levels within a single mathematics Essential Element. Each linkage level is indicated by a box around one or more skills measured</a:t>
            </a:r>
            <a:r>
              <a:rPr lang="en-US" baseline="0" dirty="0"/>
              <a:t> at the linkage level, with the Target level indicated in a yellow box. Each linkage level is measured by items on the </a:t>
            </a:r>
            <a:r>
              <a:rPr lang="en-US" baseline="0" dirty="0" err="1"/>
              <a:t>testlet</a:t>
            </a:r>
            <a:r>
              <a:rPr lang="en-US" baseline="0" dirty="0"/>
              <a:t>. As the linkage levels progress, the complexity of the skills also increases. </a:t>
            </a:r>
          </a:p>
          <a:p>
            <a:endParaRPr lang="en-US" baseline="0"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8</a:t>
            </a:fld>
            <a:endParaRPr lang="en-US"/>
          </a:p>
        </p:txBody>
      </p:sp>
    </p:spTree>
    <p:extLst>
      <p:ext uri="{BB962C8B-B14F-4D97-AF65-F5344CB8AC3E}">
        <p14:creationId xmlns:p14="http://schemas.microsoft.com/office/powerpoint/2010/main" val="261005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score reports you will see in this presentation contain a lot of information about the student’s performance. Here are some things to keep in mind. </a:t>
            </a:r>
          </a:p>
          <a:p>
            <a:endParaRPr lang="en-US" baseline="0" dirty="0"/>
          </a:p>
          <a:p>
            <a:r>
              <a:rPr lang="en-US" baseline="0" dirty="0"/>
              <a:t>First, all of the results you see are based on the student’s mastery of knowledge, skills, and understandings in the linkage levels associated with the Essential Elements. The linkage levels are called “skills” in the score report. Finally, the results are based on all the linkage levels for all the required Essential Elements. Because of the ordered nature of the linkage levels, the scoring system provides information about student performance beyond just the linkage levels the student tested on during the year. </a:t>
            </a:r>
          </a:p>
          <a:p>
            <a:endParaRPr lang="en-US" baseline="0" dirty="0"/>
          </a:p>
          <a:p>
            <a:r>
              <a:rPr lang="en-US" baseline="0" dirty="0"/>
              <a:t>You will learn more about that in a few minutes.</a:t>
            </a:r>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9</a:t>
            </a:fld>
            <a:endParaRPr lang="en-US"/>
          </a:p>
        </p:txBody>
      </p:sp>
    </p:spTree>
    <p:extLst>
      <p:ext uri="{BB962C8B-B14F-4D97-AF65-F5344CB8AC3E}">
        <p14:creationId xmlns:p14="http://schemas.microsoft.com/office/powerpoint/2010/main" val="1174804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888767" y="1725112"/>
            <a:ext cx="8415160" cy="1683555"/>
          </a:xfrm>
          <a:prstGeom prst="rect">
            <a:avLst/>
          </a:prstGeom>
        </p:spPr>
        <p:txBody>
          <a:bodyPr>
            <a:noAutofit/>
          </a:bodyPr>
          <a:lstStyle>
            <a:lvl1pPr marL="0" indent="0" algn="ctr">
              <a:lnSpc>
                <a:spcPts val="5093"/>
              </a:lnSpc>
              <a:buNone/>
              <a:defRPr sz="4800" baseline="0">
                <a:solidFill>
                  <a:srgbClr val="333399"/>
                </a:solidFill>
                <a:latin typeface="Lato Black" panose="020F0A02020204030203" pitchFamily="34" charset="0"/>
              </a:defRPr>
            </a:lvl1pPr>
            <a:lvl2pPr>
              <a:defRPr sz="3516">
                <a:solidFill>
                  <a:srgbClr val="333399"/>
                </a:solidFill>
                <a:latin typeface="+mj-lt"/>
              </a:defRPr>
            </a:lvl2pPr>
            <a:lvl3pPr>
              <a:defRPr sz="3516">
                <a:solidFill>
                  <a:srgbClr val="333399"/>
                </a:solidFill>
                <a:latin typeface="+mj-lt"/>
              </a:defRPr>
            </a:lvl3pPr>
            <a:lvl4pPr>
              <a:defRPr sz="3516">
                <a:solidFill>
                  <a:srgbClr val="333399"/>
                </a:solidFill>
                <a:latin typeface="+mj-lt"/>
              </a:defRPr>
            </a:lvl4pPr>
            <a:lvl5pPr>
              <a:defRPr sz="3516">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7277351" y="4047160"/>
            <a:ext cx="2971695" cy="1498496"/>
          </a:xfrm>
          <a:prstGeom prst="rect">
            <a:avLst/>
          </a:prstGeom>
        </p:spPr>
        <p:txBody>
          <a:bodyPr>
            <a:normAutofit/>
          </a:bodyPr>
          <a:lstStyle>
            <a:lvl1pPr marL="0" indent="0" algn="l">
              <a:lnSpc>
                <a:spcPct val="100000"/>
              </a:lnSpc>
              <a:buNone/>
              <a:defRPr sz="2400"/>
            </a:lvl1pPr>
            <a:lvl2pPr marL="457041" indent="0">
              <a:lnSpc>
                <a:spcPct val="100000"/>
              </a:lnSpc>
              <a:buNone/>
              <a:defRPr sz="1953"/>
            </a:lvl2pPr>
            <a:lvl3pPr marL="914081" indent="0">
              <a:lnSpc>
                <a:spcPct val="100000"/>
              </a:lnSpc>
              <a:buNone/>
              <a:defRPr sz="1953"/>
            </a:lvl3pPr>
            <a:lvl4pPr marL="1371122" indent="0">
              <a:lnSpc>
                <a:spcPct val="100000"/>
              </a:lnSpc>
              <a:buNone/>
              <a:defRPr sz="1953"/>
            </a:lvl4pPr>
            <a:lvl5pPr marL="1828162" indent="0">
              <a:lnSpc>
                <a:spcPct val="100000"/>
              </a:lnSpc>
              <a:buNone/>
              <a:defRPr sz="1953"/>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25" b="9440"/>
          <a:stretch/>
        </p:blipFill>
        <p:spPr>
          <a:xfrm>
            <a:off x="0" y="4523179"/>
            <a:ext cx="12189099" cy="2334820"/>
          </a:xfrm>
          <a:prstGeom prst="rect">
            <a:avLst/>
          </a:prstGeom>
        </p:spPr>
      </p:pic>
    </p:spTree>
    <p:extLst>
      <p:ext uri="{BB962C8B-B14F-4D97-AF65-F5344CB8AC3E}">
        <p14:creationId xmlns:p14="http://schemas.microsoft.com/office/powerpoint/2010/main" val="302783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6" name="Title 4"/>
          <p:cNvSpPr txBox="1">
            <a:spLocks/>
          </p:cNvSpPr>
          <p:nvPr/>
        </p:nvSpPr>
        <p:spPr bwMode="auto">
          <a:xfrm>
            <a:off x="-8405" y="1"/>
            <a:ext cx="12200405" cy="1228876"/>
          </a:xfrm>
          <a:prstGeom prst="rect">
            <a:avLst/>
          </a:prstGeom>
          <a:solidFill>
            <a:srgbClr val="333399"/>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736038" y="1596573"/>
            <a:ext cx="6729169" cy="3350372"/>
          </a:xfrm>
        </p:spPr>
        <p:txBody>
          <a:bodyPr>
            <a:normAutofit/>
          </a:bodyPr>
          <a:lstStyle>
            <a:lvl1pPr marL="457189" indent="-457189">
              <a:lnSpc>
                <a:spcPct val="150000"/>
              </a:lnSpc>
              <a:spcAft>
                <a:spcPts val="585"/>
              </a:spcAft>
              <a:buFont typeface="Arial"/>
              <a:buChar char="•"/>
              <a:defRPr sz="3200" b="1"/>
            </a:lvl1pPr>
            <a:lvl2pPr marL="457041" indent="0">
              <a:buNone/>
              <a:defRPr sz="2344"/>
            </a:lvl2pPr>
            <a:lvl3pPr marL="914081" indent="0">
              <a:buNone/>
              <a:defRPr sz="2344"/>
            </a:lvl3pPr>
            <a:lvl4pPr marL="1371123" indent="0">
              <a:buNone/>
              <a:defRPr sz="2344"/>
            </a:lvl4pPr>
            <a:lvl5pPr marL="1828164" indent="0">
              <a:buNone/>
              <a:defRPr sz="2344"/>
            </a:lvl5pPr>
          </a:lstStyle>
          <a:p>
            <a:pPr lvl="0"/>
            <a:r>
              <a:rPr lang="en-US"/>
              <a:t>Click to edit Master text styles</a:t>
            </a:r>
          </a:p>
        </p:txBody>
      </p:sp>
      <p:pic>
        <p:nvPicPr>
          <p:cNvPr id="7" name="Picture 6">
            <a:extLst>
              <a:ext uri="{FF2B5EF4-FFF2-40B4-BE49-F238E27FC236}">
                <a16:creationId xmlns:a16="http://schemas.microsoft.com/office/drawing/2014/main" id="{5B453D93-4F80-B84A-8B5D-CAB306469BC5}"/>
              </a:ext>
            </a:extLst>
          </p:cNvPr>
          <p:cNvPicPr>
            <a:picLocks noChangeAspect="1"/>
          </p:cNvPicPr>
          <p:nvPr/>
        </p:nvPicPr>
        <p:blipFill rotWithShape="1">
          <a:blip r:embed="rId2">
            <a:extLst>
              <a:ext uri="{28A0092B-C50C-407E-A947-70E740481C1C}">
                <a14:useLocalDpi xmlns:a14="http://schemas.microsoft.com/office/drawing/2010/main" val="0"/>
              </a:ext>
            </a:extLst>
          </a:blip>
          <a:srcRect l="110" t="7103" b="33564"/>
          <a:stretch/>
        </p:blipFill>
        <p:spPr>
          <a:xfrm>
            <a:off x="-11752" y="4947587"/>
            <a:ext cx="12203831" cy="1915055"/>
          </a:xfrm>
          <a:prstGeom prst="rect">
            <a:avLst/>
          </a:prstGeom>
        </p:spPr>
      </p:pic>
    </p:spTree>
    <p:extLst>
      <p:ext uri="{BB962C8B-B14F-4D97-AF65-F5344CB8AC3E}">
        <p14:creationId xmlns:p14="http://schemas.microsoft.com/office/powerpoint/2010/main" val="370156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6" name="Title 4"/>
          <p:cNvSpPr txBox="1">
            <a:spLocks/>
          </p:cNvSpPr>
          <p:nvPr/>
        </p:nvSpPr>
        <p:spPr bwMode="auto">
          <a:xfrm>
            <a:off x="-8405" y="1"/>
            <a:ext cx="12200405" cy="1228876"/>
          </a:xfrm>
          <a:prstGeom prst="rect">
            <a:avLst/>
          </a:prstGeom>
          <a:solidFill>
            <a:srgbClr val="333399"/>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722683" y="1739831"/>
            <a:ext cx="6726767" cy="3373967"/>
          </a:xfrm>
        </p:spPr>
        <p:txBody>
          <a:bodyPr/>
          <a:lstStyle/>
          <a:p>
            <a:r>
              <a:rPr lang="en-US"/>
              <a:t>Click icon to add media</a:t>
            </a:r>
          </a:p>
        </p:txBody>
      </p:sp>
      <p:pic>
        <p:nvPicPr>
          <p:cNvPr id="7" name="Picture 6">
            <a:extLst>
              <a:ext uri="{FF2B5EF4-FFF2-40B4-BE49-F238E27FC236}">
                <a16:creationId xmlns:a16="http://schemas.microsoft.com/office/drawing/2014/main" id="{0A9B8848-485C-D94B-BC69-3D0064ECCCC6}"/>
              </a:ext>
            </a:extLst>
          </p:cNvPr>
          <p:cNvPicPr>
            <a:picLocks noChangeAspect="1"/>
          </p:cNvPicPr>
          <p:nvPr/>
        </p:nvPicPr>
        <p:blipFill rotWithShape="1">
          <a:blip r:embed="rId2">
            <a:extLst>
              <a:ext uri="{28A0092B-C50C-407E-A947-70E740481C1C}">
                <a14:useLocalDpi xmlns:a14="http://schemas.microsoft.com/office/drawing/2010/main" val="0"/>
              </a:ext>
            </a:extLst>
          </a:blip>
          <a:srcRect l="110" t="7103" b="33564"/>
          <a:stretch/>
        </p:blipFill>
        <p:spPr>
          <a:xfrm>
            <a:off x="-11752" y="4947587"/>
            <a:ext cx="12203831" cy="1915055"/>
          </a:xfrm>
          <a:prstGeom prst="rect">
            <a:avLst/>
          </a:prstGeom>
        </p:spPr>
      </p:pic>
    </p:spTree>
    <p:extLst>
      <p:ext uri="{BB962C8B-B14F-4D97-AF65-F5344CB8AC3E}">
        <p14:creationId xmlns:p14="http://schemas.microsoft.com/office/powerpoint/2010/main" val="48834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dirty="0"/>
              <a:t>Sample Slide with Image</a:t>
            </a:r>
          </a:p>
        </p:txBody>
      </p:sp>
      <p:sp>
        <p:nvSpPr>
          <p:cNvPr id="6" name="Text Placeholder 5"/>
          <p:cNvSpPr>
            <a:spLocks noGrp="1"/>
          </p:cNvSpPr>
          <p:nvPr>
            <p:ph type="body" sz="quarter" idx="14"/>
          </p:nvPr>
        </p:nvSpPr>
        <p:spPr>
          <a:xfrm>
            <a:off x="1257097" y="1703011"/>
            <a:ext cx="5324612" cy="3106028"/>
          </a:xfrm>
        </p:spPr>
        <p:txBody>
          <a:bodyPr>
            <a:normAutofit/>
          </a:bodyPr>
          <a:lstStyle>
            <a:lvl1pPr marL="457189" indent="-457189">
              <a:lnSpc>
                <a:spcPct val="150000"/>
              </a:lnSpc>
              <a:spcAft>
                <a:spcPts val="585"/>
              </a:spcAft>
              <a:buFont typeface="Arial"/>
              <a:buChar char="•"/>
              <a:defRPr sz="3200" b="1"/>
            </a:lvl1pPr>
            <a:lvl2pPr marL="457041" indent="0">
              <a:lnSpc>
                <a:spcPct val="150000"/>
              </a:lnSpc>
              <a:buNone/>
              <a:defRPr/>
            </a:lvl2pPr>
            <a:lvl3pPr marL="914081" indent="0">
              <a:lnSpc>
                <a:spcPct val="150000"/>
              </a:lnSpc>
              <a:buNone/>
              <a:defRPr/>
            </a:lvl3pPr>
            <a:lvl4pPr marL="1371123" indent="0">
              <a:lnSpc>
                <a:spcPct val="150000"/>
              </a:lnSpc>
              <a:buNone/>
              <a:defRPr/>
            </a:lvl4pPr>
            <a:lvl5pPr marL="1828164" indent="0">
              <a:lnSpc>
                <a:spcPct val="150000"/>
              </a:lnSpc>
              <a:buNone/>
              <a:defRPr/>
            </a:lvl5pPr>
          </a:lstStyle>
          <a:p>
            <a:pPr lvl="0"/>
            <a:r>
              <a:rPr lang="en-US"/>
              <a:t>Click to edit Master text styles</a:t>
            </a:r>
          </a:p>
        </p:txBody>
      </p:sp>
      <p:sp>
        <p:nvSpPr>
          <p:cNvPr id="13" name="Picture Placeholder 12"/>
          <p:cNvSpPr>
            <a:spLocks noGrp="1"/>
          </p:cNvSpPr>
          <p:nvPr>
            <p:ph type="pic" sz="quarter" idx="15" hasCustomPrompt="1"/>
          </p:nvPr>
        </p:nvSpPr>
        <p:spPr>
          <a:xfrm>
            <a:off x="7016572" y="1722364"/>
            <a:ext cx="4560595" cy="4120808"/>
          </a:xfrm>
        </p:spPr>
        <p:txBody>
          <a:bodyPr/>
          <a:lstStyle>
            <a:lvl1pPr marL="0" indent="0">
              <a:buNone/>
              <a:defRPr baseline="0">
                <a:solidFill>
                  <a:schemeClr val="bg2"/>
                </a:solidFill>
              </a:defRPr>
            </a:lvl1pPr>
          </a:lstStyle>
          <a:p>
            <a:r>
              <a:rPr lang="en-US" dirty="0"/>
              <a:t>Insert picture here</a:t>
            </a:r>
          </a:p>
        </p:txBody>
      </p:sp>
      <p:pic>
        <p:nvPicPr>
          <p:cNvPr id="7" name="Picture 6">
            <a:extLst>
              <a:ext uri="{FF2B5EF4-FFF2-40B4-BE49-F238E27FC236}">
                <a16:creationId xmlns:a16="http://schemas.microsoft.com/office/drawing/2014/main" id="{705C06BE-4E8C-9841-A2B3-08C56E497ECF}"/>
              </a:ext>
            </a:extLst>
          </p:cNvPr>
          <p:cNvPicPr>
            <a:picLocks noChangeAspect="1"/>
          </p:cNvPicPr>
          <p:nvPr/>
        </p:nvPicPr>
        <p:blipFill rotWithShape="1">
          <a:blip r:embed="rId2">
            <a:extLst>
              <a:ext uri="{28A0092B-C50C-407E-A947-70E740481C1C}">
                <a14:useLocalDpi xmlns:a14="http://schemas.microsoft.com/office/drawing/2010/main" val="0"/>
              </a:ext>
            </a:extLst>
          </a:blip>
          <a:srcRect l="110" t="7103" b="33564"/>
          <a:stretch/>
        </p:blipFill>
        <p:spPr>
          <a:xfrm>
            <a:off x="-11752" y="4947587"/>
            <a:ext cx="12203831" cy="1915055"/>
          </a:xfrm>
          <a:prstGeom prst="rect">
            <a:avLst/>
          </a:prstGeom>
        </p:spPr>
      </p:pic>
    </p:spTree>
    <p:extLst>
      <p:ext uri="{BB962C8B-B14F-4D97-AF65-F5344CB8AC3E}">
        <p14:creationId xmlns:p14="http://schemas.microsoft.com/office/powerpoint/2010/main" val="2705828072"/>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p:nvPicPr>
        <p:blipFill rotWithShape="1">
          <a:blip r:embed="rId2">
            <a:extLst>
              <a:ext uri="{28A0092B-C50C-407E-A947-70E740481C1C}">
                <a14:useLocalDpi xmlns:a14="http://schemas.microsoft.com/office/drawing/2010/main" val="0"/>
              </a:ext>
            </a:extLst>
          </a:blip>
          <a:srcRect l="110" t="7103" b="33564"/>
          <a:stretch/>
        </p:blipFill>
        <p:spPr>
          <a:xfrm>
            <a:off x="-11830" y="6131171"/>
            <a:ext cx="12203831" cy="762000"/>
          </a:xfrm>
          <a:prstGeom prst="rect">
            <a:avLst/>
          </a:prstGeom>
        </p:spPr>
      </p:pic>
    </p:spTree>
    <p:extLst>
      <p:ext uri="{BB962C8B-B14F-4D97-AF65-F5344CB8AC3E}">
        <p14:creationId xmlns:p14="http://schemas.microsoft.com/office/powerpoint/2010/main" val="2200444215"/>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000090"/>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6C05790D-4345-4062-8771-B052DE1AFBA6}" type="datetimeFigureOut">
              <a:rPr lang="en-US" smtClean="0"/>
              <a:t>7/9/2021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5EC2E7-B8B9-41EE-9AF2-7DCCA05FD524}" type="slidenum">
              <a:rPr lang="en-US" smtClean="0"/>
              <a:t>‹#›</a:t>
            </a:fld>
            <a:endParaRPr lang="en-US"/>
          </a:p>
        </p:txBody>
      </p:sp>
    </p:spTree>
    <p:extLst>
      <p:ext uri="{BB962C8B-B14F-4D97-AF65-F5344CB8AC3E}">
        <p14:creationId xmlns:p14="http://schemas.microsoft.com/office/powerpoint/2010/main" val="2588234621"/>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C05790D-4345-4062-8771-B052DE1AFBA6}" type="datetimeFigureOut">
              <a:rPr lang="en-US" smtClean="0"/>
              <a:t>7/9/2021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5EC2E7-B8B9-41EE-9AF2-7DCCA05FD524}" type="slidenum">
              <a:rPr lang="en-US" smtClean="0"/>
              <a:t>‹#›</a:t>
            </a:fld>
            <a:endParaRPr lang="en-US"/>
          </a:p>
        </p:txBody>
      </p:sp>
    </p:spTree>
    <p:extLst>
      <p:ext uri="{BB962C8B-B14F-4D97-AF65-F5344CB8AC3E}">
        <p14:creationId xmlns:p14="http://schemas.microsoft.com/office/powerpoint/2010/main" val="2497391715"/>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6C05790D-4345-4062-8771-B052DE1AFBA6}" type="datetimeFigureOut">
              <a:rPr lang="en-US" smtClean="0"/>
              <a:t>7/9/2021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A5EC2E7-B8B9-41EE-9AF2-7DCCA05FD524}" type="slidenum">
              <a:rPr lang="en-US" smtClean="0"/>
              <a:t>‹#›</a:t>
            </a:fld>
            <a:endParaRPr lang="en-US"/>
          </a:p>
        </p:txBody>
      </p:sp>
    </p:spTree>
    <p:extLst>
      <p:ext uri="{BB962C8B-B14F-4D97-AF65-F5344CB8AC3E}">
        <p14:creationId xmlns:p14="http://schemas.microsoft.com/office/powerpoint/2010/main" val="1143026962"/>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12155" y="1818806"/>
            <a:ext cx="6350069" cy="3305284"/>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p:nvSpPr>
        <p:spPr bwMode="auto">
          <a:xfrm>
            <a:off x="-8405" y="1"/>
            <a:ext cx="12200405" cy="1228876"/>
          </a:xfrm>
          <a:prstGeom prst="rect">
            <a:avLst/>
          </a:prstGeom>
          <a:solidFill>
            <a:srgbClr val="333399"/>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dirty="0">
              <a:latin typeface="Lato Black" panose="020F0A02020204030203" pitchFamily="34" charset="0"/>
            </a:endParaRPr>
          </a:p>
        </p:txBody>
      </p:sp>
      <p:sp>
        <p:nvSpPr>
          <p:cNvPr id="2" name="Title Placeholder 1"/>
          <p:cNvSpPr>
            <a:spLocks noGrp="1"/>
          </p:cNvSpPr>
          <p:nvPr>
            <p:ph type="title"/>
          </p:nvPr>
        </p:nvSpPr>
        <p:spPr>
          <a:xfrm>
            <a:off x="821677" y="0"/>
            <a:ext cx="10515600" cy="12192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4020409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ransition spd="slow">
    <p:fade thruBlk="1"/>
  </p:transition>
  <p:txStyles>
    <p:titleStyle>
      <a:lvl1pPr algn="ctr" defTabSz="914377" rtl="0" eaLnBrk="1" latinLnBrk="0" hangingPunct="1">
        <a:lnSpc>
          <a:spcPct val="90000"/>
        </a:lnSpc>
        <a:spcBef>
          <a:spcPct val="0"/>
        </a:spcBef>
        <a:buNone/>
        <a:defRPr sz="4800" kern="1200">
          <a:solidFill>
            <a:schemeClr val="bg1"/>
          </a:solidFill>
          <a:latin typeface="Lato Black" panose="020F0A02020204030203" pitchFamily="34" charset="0"/>
          <a:ea typeface="+mj-ea"/>
          <a:cs typeface="+mj-cs"/>
        </a:defRPr>
      </a:lvl1pPr>
    </p:titleStyle>
    <p:bodyStyle>
      <a:lvl1pPr marL="219451" indent="-219451" algn="l" defTabSz="914377" rtl="0" eaLnBrk="1" latinLnBrk="0" hangingPunct="1">
        <a:lnSpc>
          <a:spcPct val="100000"/>
        </a:lnSpc>
        <a:spcBef>
          <a:spcPts val="0"/>
        </a:spcBef>
        <a:spcAft>
          <a:spcPts val="4000"/>
        </a:spcAft>
        <a:buFont typeface="Arial"/>
        <a:buChar char="•"/>
        <a:defRPr sz="3200" b="1" kern="1200">
          <a:solidFill>
            <a:schemeClr val="tx1"/>
          </a:solidFill>
          <a:latin typeface="Lato" panose="020F0502020204030203" pitchFamily="34" charset="0"/>
          <a:ea typeface="+mn-ea"/>
          <a:cs typeface="+mn-cs"/>
        </a:defRPr>
      </a:lvl1pPr>
      <a:lvl2pPr marL="457189" indent="0" algn="l" defTabSz="914377" rtl="0" eaLnBrk="1" latinLnBrk="0" hangingPunct="1">
        <a:lnSpc>
          <a:spcPct val="150000"/>
        </a:lnSpc>
        <a:spcBef>
          <a:spcPts val="500"/>
        </a:spcBef>
        <a:buFont typeface="Lato" panose="020F0502020204030203" pitchFamily="34" charset="0"/>
        <a:buNone/>
        <a:defRPr sz="3200" kern="1200">
          <a:solidFill>
            <a:schemeClr val="tx1"/>
          </a:solidFill>
          <a:latin typeface="Lato" panose="020F0502020204030203"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osamail@dpi.wi.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497EE16-8F34-45F6-B49A-B555FD15F821}"/>
              </a:ext>
            </a:extLst>
          </p:cNvPr>
          <p:cNvSpPr>
            <a:spLocks noGrp="1"/>
          </p:cNvSpPr>
          <p:nvPr>
            <p:ph type="body" sz="quarter" idx="10"/>
          </p:nvPr>
        </p:nvSpPr>
        <p:spPr/>
        <p:txBody>
          <a:bodyPr/>
          <a:lstStyle/>
          <a:p>
            <a:r>
              <a:rPr lang="en-US" dirty="0"/>
              <a:t>Data Based Decision Making: </a:t>
            </a:r>
            <a:br>
              <a:rPr lang="en-US" dirty="0"/>
            </a:br>
            <a:r>
              <a:rPr lang="en-US" dirty="0"/>
              <a:t>Using your DLM Results</a:t>
            </a:r>
          </a:p>
        </p:txBody>
      </p:sp>
    </p:spTree>
    <p:extLst>
      <p:ext uri="{BB962C8B-B14F-4D97-AF65-F5344CB8AC3E}">
        <p14:creationId xmlns:p14="http://schemas.microsoft.com/office/powerpoint/2010/main" val="454152776"/>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13484" y="744030"/>
            <a:ext cx="4908948" cy="6031816"/>
          </a:xfrm>
          <a:prstGeom prst="rect">
            <a:avLst/>
          </a:prstGeom>
          <a:ln>
            <a:solidFill>
              <a:schemeClr val="tx1"/>
            </a:solidFill>
          </a:ln>
        </p:spPr>
      </p:pic>
      <p:sp>
        <p:nvSpPr>
          <p:cNvPr id="2" name="Title 1"/>
          <p:cNvSpPr>
            <a:spLocks noGrp="1"/>
          </p:cNvSpPr>
          <p:nvPr>
            <p:ph type="title"/>
          </p:nvPr>
        </p:nvSpPr>
        <p:spPr>
          <a:xfrm>
            <a:off x="987355" y="0"/>
            <a:ext cx="10972800" cy="696914"/>
          </a:xfrm>
        </p:spPr>
        <p:txBody>
          <a:bodyPr>
            <a:normAutofit fontScale="90000"/>
          </a:bodyPr>
          <a:lstStyle/>
          <a:p>
            <a:r>
              <a:rPr lang="en-US" dirty="0">
                <a:solidFill>
                  <a:schemeClr val="bg1">
                    <a:lumMod val="75000"/>
                    <a:lumOff val="25000"/>
                  </a:schemeClr>
                </a:solidFill>
              </a:rPr>
              <a:t>Performance Profile</a:t>
            </a:r>
            <a:endParaRPr lang="en-US" strike="sngStrike" dirty="0">
              <a:solidFill>
                <a:schemeClr val="bg1">
                  <a:lumMod val="75000"/>
                  <a:lumOff val="25000"/>
                </a:schemeClr>
              </a:solidFill>
            </a:endParaRPr>
          </a:p>
        </p:txBody>
      </p:sp>
      <p:sp>
        <p:nvSpPr>
          <p:cNvPr id="4" name="Oval 3"/>
          <p:cNvSpPr/>
          <p:nvPr/>
        </p:nvSpPr>
        <p:spPr>
          <a:xfrm>
            <a:off x="3048000" y="1681842"/>
            <a:ext cx="552450" cy="2667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719775" y="2073493"/>
            <a:ext cx="427995" cy="1905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6332510" y="765995"/>
            <a:ext cx="4707363" cy="6009851"/>
          </a:xfrm>
          <a:prstGeom prst="rect">
            <a:avLst/>
          </a:prstGeom>
          <a:ln>
            <a:solidFill>
              <a:schemeClr val="tx1"/>
            </a:solidFill>
          </a:ln>
        </p:spPr>
      </p:pic>
    </p:spTree>
    <p:extLst>
      <p:ext uri="{BB962C8B-B14F-4D97-AF65-F5344CB8AC3E}">
        <p14:creationId xmlns:p14="http://schemas.microsoft.com/office/powerpoint/2010/main" val="772209411"/>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75000"/>
                    <a:lumOff val="25000"/>
                  </a:schemeClr>
                </a:solidFill>
              </a:rPr>
              <a:t>Performance Profile in Detail</a:t>
            </a:r>
          </a:p>
        </p:txBody>
      </p:sp>
      <p:grpSp>
        <p:nvGrpSpPr>
          <p:cNvPr id="11" name="Group 10">
            <a:extLst>
              <a:ext uri="{FF2B5EF4-FFF2-40B4-BE49-F238E27FC236}">
                <a16:creationId xmlns:a16="http://schemas.microsoft.com/office/drawing/2014/main" id="{0431CB43-2E4A-41B0-8BD8-092F2169E700}"/>
              </a:ext>
            </a:extLst>
          </p:cNvPr>
          <p:cNvGrpSpPr/>
          <p:nvPr/>
        </p:nvGrpSpPr>
        <p:grpSpPr>
          <a:xfrm>
            <a:off x="1454467" y="1485701"/>
            <a:ext cx="9250019" cy="4675203"/>
            <a:chOff x="1454467" y="1485701"/>
            <a:chExt cx="9250019" cy="4675203"/>
          </a:xfrm>
        </p:grpSpPr>
        <p:pic>
          <p:nvPicPr>
            <p:cNvPr id="4" name="Picture 3"/>
            <p:cNvPicPr>
              <a:picLocks noChangeAspect="1"/>
            </p:cNvPicPr>
            <p:nvPr/>
          </p:nvPicPr>
          <p:blipFill>
            <a:blip r:embed="rId3"/>
            <a:stretch>
              <a:fillRect/>
            </a:stretch>
          </p:blipFill>
          <p:spPr>
            <a:xfrm>
              <a:off x="1454467" y="1485701"/>
              <a:ext cx="9250019" cy="4675203"/>
            </a:xfrm>
            <a:prstGeom prst="rect">
              <a:avLst/>
            </a:prstGeom>
            <a:ln>
              <a:solidFill>
                <a:schemeClr val="tx1"/>
              </a:solidFill>
            </a:ln>
          </p:spPr>
        </p:pic>
        <p:sp>
          <p:nvSpPr>
            <p:cNvPr id="7" name="Oval 6"/>
            <p:cNvSpPr/>
            <p:nvPr/>
          </p:nvSpPr>
          <p:spPr>
            <a:xfrm>
              <a:off x="7765196" y="3725625"/>
              <a:ext cx="926550" cy="355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 name="Oval 8"/>
            <p:cNvSpPr/>
            <p:nvPr/>
          </p:nvSpPr>
          <p:spPr>
            <a:xfrm>
              <a:off x="5018882" y="3151188"/>
              <a:ext cx="962660" cy="55562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0" name="Oval 9"/>
            <p:cNvSpPr/>
            <p:nvPr/>
          </p:nvSpPr>
          <p:spPr>
            <a:xfrm>
              <a:off x="9474021" y="3731844"/>
              <a:ext cx="1230465" cy="34938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3" name="TextBox 2"/>
            <p:cNvSpPr txBox="1"/>
            <p:nvPr/>
          </p:nvSpPr>
          <p:spPr>
            <a:xfrm>
              <a:off x="7302060" y="4832926"/>
              <a:ext cx="2267262" cy="523220"/>
            </a:xfrm>
            <a:prstGeom prst="rect">
              <a:avLst/>
            </a:prstGeom>
            <a:noFill/>
          </p:spPr>
          <p:txBody>
            <a:bodyPr wrap="square" rtlCol="0">
              <a:spAutoFit/>
            </a:bodyPr>
            <a:lstStyle/>
            <a:p>
              <a:r>
                <a:rPr lang="en-US" sz="2800" dirty="0">
                  <a:solidFill>
                    <a:srgbClr val="FF0000"/>
                  </a:solidFill>
                  <a:latin typeface="Kristen ITC" panose="03050502040202030202" pitchFamily="66" charset="0"/>
                </a:rPr>
                <a:t>18 x 5 = 90</a:t>
              </a:r>
            </a:p>
          </p:txBody>
        </p:sp>
        <p:cxnSp>
          <p:nvCxnSpPr>
            <p:cNvPr id="5" name="Straight Arrow Connector 4"/>
            <p:cNvCxnSpPr>
              <a:cxnSpLocks/>
            </p:cNvCxnSpPr>
            <p:nvPr/>
          </p:nvCxnSpPr>
          <p:spPr>
            <a:xfrm flipH="1">
              <a:off x="9243392" y="4347726"/>
              <a:ext cx="845861" cy="64589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flipH="1" flipV="1">
              <a:off x="8364757" y="4103745"/>
              <a:ext cx="422983" cy="72918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79277291"/>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75000"/>
                    <a:lumOff val="25000"/>
                  </a:schemeClr>
                </a:solidFill>
              </a:rPr>
              <a:t>Performance Profile in Detail</a:t>
            </a:r>
          </a:p>
        </p:txBody>
      </p:sp>
      <p:grpSp>
        <p:nvGrpSpPr>
          <p:cNvPr id="3" name="Group 2">
            <a:extLst>
              <a:ext uri="{FF2B5EF4-FFF2-40B4-BE49-F238E27FC236}">
                <a16:creationId xmlns:a16="http://schemas.microsoft.com/office/drawing/2014/main" id="{DC6FB116-3754-4191-BF0D-F97A409A3549}"/>
              </a:ext>
            </a:extLst>
          </p:cNvPr>
          <p:cNvGrpSpPr/>
          <p:nvPr/>
        </p:nvGrpSpPr>
        <p:grpSpPr>
          <a:xfrm>
            <a:off x="1454467" y="1570294"/>
            <a:ext cx="9250019" cy="4675203"/>
            <a:chOff x="1760550" y="1392165"/>
            <a:chExt cx="9250019" cy="4675203"/>
          </a:xfrm>
        </p:grpSpPr>
        <p:pic>
          <p:nvPicPr>
            <p:cNvPr id="5" name="Picture 4"/>
            <p:cNvPicPr>
              <a:picLocks noChangeAspect="1"/>
            </p:cNvPicPr>
            <p:nvPr/>
          </p:nvPicPr>
          <p:blipFill>
            <a:blip r:embed="rId3"/>
            <a:stretch>
              <a:fillRect/>
            </a:stretch>
          </p:blipFill>
          <p:spPr>
            <a:xfrm>
              <a:off x="1760550" y="1392165"/>
              <a:ext cx="9250019" cy="4675203"/>
            </a:xfrm>
            <a:prstGeom prst="rect">
              <a:avLst/>
            </a:prstGeom>
            <a:ln>
              <a:solidFill>
                <a:schemeClr val="tx1"/>
              </a:solidFill>
            </a:ln>
          </p:spPr>
        </p:pic>
        <p:sp>
          <p:nvSpPr>
            <p:cNvPr id="8" name="Oval 7"/>
            <p:cNvSpPr/>
            <p:nvPr/>
          </p:nvSpPr>
          <p:spPr>
            <a:xfrm>
              <a:off x="4170569" y="3904658"/>
              <a:ext cx="1852543" cy="355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grpSp>
    </p:spTree>
    <p:extLst>
      <p:ext uri="{BB962C8B-B14F-4D97-AF65-F5344CB8AC3E}">
        <p14:creationId xmlns:p14="http://schemas.microsoft.com/office/powerpoint/2010/main" val="691349526"/>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Skill Mastery</a:t>
            </a:r>
          </a:p>
        </p:txBody>
      </p:sp>
      <p:pic>
        <p:nvPicPr>
          <p:cNvPr id="4" name="Picture 3"/>
          <p:cNvPicPr>
            <a:picLocks noChangeAspect="1"/>
          </p:cNvPicPr>
          <p:nvPr/>
        </p:nvPicPr>
        <p:blipFill>
          <a:blip r:embed="rId3"/>
          <a:stretch>
            <a:fillRect/>
          </a:stretch>
        </p:blipFill>
        <p:spPr>
          <a:xfrm>
            <a:off x="4244740" y="1387634"/>
            <a:ext cx="3669474" cy="5183141"/>
          </a:xfrm>
          <a:prstGeom prst="rect">
            <a:avLst/>
          </a:prstGeom>
        </p:spPr>
      </p:pic>
    </p:spTree>
    <p:extLst>
      <p:ext uri="{BB962C8B-B14F-4D97-AF65-F5344CB8AC3E}">
        <p14:creationId xmlns:p14="http://schemas.microsoft.com/office/powerpoint/2010/main" val="3000425754"/>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Total Skills Mastered</a:t>
            </a:r>
          </a:p>
        </p:txBody>
      </p:sp>
      <p:sp>
        <p:nvSpPr>
          <p:cNvPr id="3" name="Content Placeholder 2"/>
          <p:cNvSpPr>
            <a:spLocks noGrp="1"/>
          </p:cNvSpPr>
          <p:nvPr>
            <p:ph idx="1"/>
          </p:nvPr>
        </p:nvSpPr>
        <p:spPr>
          <a:xfrm>
            <a:off x="821677" y="1425596"/>
            <a:ext cx="10649887" cy="1127600"/>
          </a:xfrm>
        </p:spPr>
        <p:txBody>
          <a:bodyPr>
            <a:normAutofit/>
          </a:bodyPr>
          <a:lstStyle/>
          <a:p>
            <a:pPr marL="0" indent="0">
              <a:buNone/>
            </a:pPr>
            <a:r>
              <a:rPr lang="en-US" sz="2800" dirty="0"/>
              <a:t>Add the number of skills mastered across all Essential Elements for that grade and subject</a:t>
            </a:r>
            <a:endParaRPr lang="en-US" sz="2800" b="1" dirty="0">
              <a:solidFill>
                <a:srgbClr val="C00000"/>
              </a:solidFill>
            </a:endParaRPr>
          </a:p>
        </p:txBody>
      </p:sp>
      <p:grpSp>
        <p:nvGrpSpPr>
          <p:cNvPr id="4" name="Group 3">
            <a:extLst>
              <a:ext uri="{FF2B5EF4-FFF2-40B4-BE49-F238E27FC236}">
                <a16:creationId xmlns:a16="http://schemas.microsoft.com/office/drawing/2014/main" id="{31CD78CC-3728-4511-B8D8-12DAFC875084}"/>
              </a:ext>
            </a:extLst>
          </p:cNvPr>
          <p:cNvGrpSpPr/>
          <p:nvPr/>
        </p:nvGrpSpPr>
        <p:grpSpPr>
          <a:xfrm>
            <a:off x="2487833" y="2716204"/>
            <a:ext cx="7317574" cy="3698495"/>
            <a:chOff x="2661314" y="2711687"/>
            <a:chExt cx="7317574" cy="3698495"/>
          </a:xfrm>
        </p:grpSpPr>
        <p:pic>
          <p:nvPicPr>
            <p:cNvPr id="6" name="Picture 5"/>
            <p:cNvPicPr>
              <a:picLocks noChangeAspect="1"/>
            </p:cNvPicPr>
            <p:nvPr/>
          </p:nvPicPr>
          <p:blipFill>
            <a:blip r:embed="rId3"/>
            <a:stretch>
              <a:fillRect/>
            </a:stretch>
          </p:blipFill>
          <p:spPr>
            <a:xfrm>
              <a:off x="2661314" y="2711687"/>
              <a:ext cx="7317574" cy="3698495"/>
            </a:xfrm>
            <a:prstGeom prst="rect">
              <a:avLst/>
            </a:prstGeom>
            <a:ln>
              <a:solidFill>
                <a:schemeClr val="tx1"/>
              </a:solidFill>
            </a:ln>
          </p:spPr>
        </p:pic>
        <p:sp>
          <p:nvSpPr>
            <p:cNvPr id="7" name="Oval 6"/>
            <p:cNvSpPr/>
            <p:nvPr/>
          </p:nvSpPr>
          <p:spPr>
            <a:xfrm>
              <a:off x="4818847" y="4704863"/>
              <a:ext cx="1501254" cy="355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grpSp>
    </p:spTree>
    <p:extLst>
      <p:ext uri="{BB962C8B-B14F-4D97-AF65-F5344CB8AC3E}">
        <p14:creationId xmlns:p14="http://schemas.microsoft.com/office/powerpoint/2010/main" val="3417925549"/>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75000"/>
                    <a:lumOff val="25000"/>
                  </a:schemeClr>
                </a:solidFill>
              </a:rPr>
              <a:t>DLM Performance Levels</a:t>
            </a:r>
          </a:p>
        </p:txBody>
      </p:sp>
      <p:pic>
        <p:nvPicPr>
          <p:cNvPr id="4" name="Picture 3"/>
          <p:cNvPicPr>
            <a:picLocks noChangeAspect="1"/>
          </p:cNvPicPr>
          <p:nvPr/>
        </p:nvPicPr>
        <p:blipFill>
          <a:blip r:embed="rId3"/>
          <a:stretch>
            <a:fillRect/>
          </a:stretch>
        </p:blipFill>
        <p:spPr>
          <a:xfrm>
            <a:off x="371489" y="1928812"/>
            <a:ext cx="11572133" cy="3468688"/>
          </a:xfrm>
          <a:prstGeom prst="rect">
            <a:avLst/>
          </a:prstGeom>
        </p:spPr>
      </p:pic>
    </p:spTree>
    <p:extLst>
      <p:ext uri="{BB962C8B-B14F-4D97-AF65-F5344CB8AC3E}">
        <p14:creationId xmlns:p14="http://schemas.microsoft.com/office/powerpoint/2010/main" val="3282393252"/>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75000"/>
                    <a:lumOff val="25000"/>
                  </a:schemeClr>
                </a:solidFill>
              </a:rPr>
              <a:t>Performance Profile in Detail</a:t>
            </a:r>
          </a:p>
        </p:txBody>
      </p:sp>
      <p:grpSp>
        <p:nvGrpSpPr>
          <p:cNvPr id="6" name="Group 5">
            <a:extLst>
              <a:ext uri="{FF2B5EF4-FFF2-40B4-BE49-F238E27FC236}">
                <a16:creationId xmlns:a16="http://schemas.microsoft.com/office/drawing/2014/main" id="{9F6E97BF-D3A5-44D4-9EF3-DA57155197C4}"/>
              </a:ext>
            </a:extLst>
          </p:cNvPr>
          <p:cNvGrpSpPr/>
          <p:nvPr/>
        </p:nvGrpSpPr>
        <p:grpSpPr>
          <a:xfrm>
            <a:off x="1470990" y="1522794"/>
            <a:ext cx="9250019" cy="4675203"/>
            <a:chOff x="1796175" y="1463417"/>
            <a:chExt cx="9250019" cy="4675203"/>
          </a:xfrm>
        </p:grpSpPr>
        <p:grpSp>
          <p:nvGrpSpPr>
            <p:cNvPr id="5" name="Group 4">
              <a:extLst>
                <a:ext uri="{FF2B5EF4-FFF2-40B4-BE49-F238E27FC236}">
                  <a16:creationId xmlns:a16="http://schemas.microsoft.com/office/drawing/2014/main" id="{161A3D7A-1770-4D00-9B7D-0629FD970915}"/>
                </a:ext>
              </a:extLst>
            </p:cNvPr>
            <p:cNvGrpSpPr/>
            <p:nvPr/>
          </p:nvGrpSpPr>
          <p:grpSpPr>
            <a:xfrm>
              <a:off x="1796175" y="1463417"/>
              <a:ext cx="9250019" cy="4675203"/>
              <a:chOff x="1796175" y="1463417"/>
              <a:chExt cx="9250019" cy="4675203"/>
            </a:xfrm>
          </p:grpSpPr>
          <p:pic>
            <p:nvPicPr>
              <p:cNvPr id="10" name="Picture 9"/>
              <p:cNvPicPr>
                <a:picLocks noChangeAspect="1"/>
              </p:cNvPicPr>
              <p:nvPr/>
            </p:nvPicPr>
            <p:blipFill>
              <a:blip r:embed="rId3"/>
              <a:stretch>
                <a:fillRect/>
              </a:stretch>
            </p:blipFill>
            <p:spPr>
              <a:xfrm>
                <a:off x="1796175" y="1463417"/>
                <a:ext cx="9250019" cy="4675203"/>
              </a:xfrm>
              <a:prstGeom prst="rect">
                <a:avLst/>
              </a:prstGeom>
              <a:ln>
                <a:solidFill>
                  <a:schemeClr val="tx1"/>
                </a:solidFill>
              </a:ln>
            </p:spPr>
          </p:pic>
          <p:sp>
            <p:nvSpPr>
              <p:cNvPr id="11" name="Oval 10"/>
              <p:cNvSpPr/>
              <p:nvPr/>
            </p:nvSpPr>
            <p:spPr>
              <a:xfrm>
                <a:off x="7964942" y="4185609"/>
                <a:ext cx="2263113" cy="355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2" name="Oval 11"/>
              <p:cNvSpPr/>
              <p:nvPr/>
            </p:nvSpPr>
            <p:spPr>
              <a:xfrm>
                <a:off x="5344604" y="5728715"/>
                <a:ext cx="1076580" cy="355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13" name="Straight Arrow Connector 12"/>
              <p:cNvCxnSpPr>
                <a:cxnSpLocks/>
              </p:cNvCxnSpPr>
              <p:nvPr/>
            </p:nvCxnSpPr>
            <p:spPr>
              <a:xfrm flipH="1" flipV="1">
                <a:off x="9132124" y="4659780"/>
                <a:ext cx="386335" cy="101463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421184" y="5674409"/>
                <a:ext cx="3099636"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8" name="Oval 7"/>
            <p:cNvSpPr/>
            <p:nvPr/>
          </p:nvSpPr>
          <p:spPr>
            <a:xfrm>
              <a:off x="4186211" y="3972224"/>
              <a:ext cx="1893266" cy="355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grpSp>
    </p:spTree>
    <p:extLst>
      <p:ext uri="{BB962C8B-B14F-4D97-AF65-F5344CB8AC3E}">
        <p14:creationId xmlns:p14="http://schemas.microsoft.com/office/powerpoint/2010/main" val="109088998"/>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10" y="90486"/>
            <a:ext cx="11570690" cy="1143000"/>
          </a:xfrm>
        </p:spPr>
        <p:txBody>
          <a:bodyPr>
            <a:normAutofit fontScale="90000"/>
          </a:bodyPr>
          <a:lstStyle/>
          <a:p>
            <a:r>
              <a:rPr lang="en-US" dirty="0">
                <a:solidFill>
                  <a:schemeClr val="bg1">
                    <a:lumMod val="75000"/>
                    <a:lumOff val="25000"/>
                  </a:schemeClr>
                </a:solidFill>
              </a:rPr>
              <a:t>Grade/Content </a:t>
            </a:r>
            <a:br>
              <a:rPr lang="en-US" dirty="0">
                <a:solidFill>
                  <a:schemeClr val="bg1">
                    <a:lumMod val="75000"/>
                    <a:lumOff val="25000"/>
                  </a:schemeClr>
                </a:solidFill>
              </a:rPr>
            </a:br>
            <a:r>
              <a:rPr lang="en-US" dirty="0">
                <a:solidFill>
                  <a:schemeClr val="bg1">
                    <a:lumMod val="75000"/>
                    <a:lumOff val="25000"/>
                  </a:schemeClr>
                </a:solidFill>
              </a:rPr>
              <a:t>Performance Level Descriptors</a:t>
            </a:r>
          </a:p>
        </p:txBody>
      </p:sp>
      <p:grpSp>
        <p:nvGrpSpPr>
          <p:cNvPr id="3" name="Group 2">
            <a:extLst>
              <a:ext uri="{FF2B5EF4-FFF2-40B4-BE49-F238E27FC236}">
                <a16:creationId xmlns:a16="http://schemas.microsoft.com/office/drawing/2014/main" id="{98E3AFB8-A2CB-43B6-9E7F-53BC438F3053}"/>
              </a:ext>
            </a:extLst>
          </p:cNvPr>
          <p:cNvGrpSpPr/>
          <p:nvPr/>
        </p:nvGrpSpPr>
        <p:grpSpPr>
          <a:xfrm>
            <a:off x="3536905" y="1363626"/>
            <a:ext cx="5118190" cy="5494374"/>
            <a:chOff x="3527226" y="935098"/>
            <a:chExt cx="5664200" cy="6031816"/>
          </a:xfrm>
        </p:grpSpPr>
        <p:pic>
          <p:nvPicPr>
            <p:cNvPr id="5" name="Picture 4"/>
            <p:cNvPicPr>
              <a:picLocks noChangeAspect="1"/>
            </p:cNvPicPr>
            <p:nvPr/>
          </p:nvPicPr>
          <p:blipFill>
            <a:blip r:embed="rId3"/>
            <a:stretch>
              <a:fillRect/>
            </a:stretch>
          </p:blipFill>
          <p:spPr>
            <a:xfrm>
              <a:off x="3904852" y="935098"/>
              <a:ext cx="4908948" cy="6031816"/>
            </a:xfrm>
            <a:prstGeom prst="rect">
              <a:avLst/>
            </a:prstGeom>
            <a:ln>
              <a:solidFill>
                <a:schemeClr val="tx1"/>
              </a:solidFill>
            </a:ln>
          </p:spPr>
        </p:pic>
        <p:sp>
          <p:nvSpPr>
            <p:cNvPr id="7" name="Oval 6"/>
            <p:cNvSpPr/>
            <p:nvPr/>
          </p:nvSpPr>
          <p:spPr>
            <a:xfrm>
              <a:off x="3527226" y="4572000"/>
              <a:ext cx="5664200" cy="2286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6722074"/>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75000"/>
                    <a:lumOff val="25000"/>
                  </a:schemeClr>
                </a:solidFill>
              </a:rPr>
              <a:t>Conceptual Areas</a:t>
            </a:r>
          </a:p>
        </p:txBody>
      </p:sp>
      <p:grpSp>
        <p:nvGrpSpPr>
          <p:cNvPr id="4" name="Group 3">
            <a:extLst>
              <a:ext uri="{FF2B5EF4-FFF2-40B4-BE49-F238E27FC236}">
                <a16:creationId xmlns:a16="http://schemas.microsoft.com/office/drawing/2014/main" id="{62D6B202-0823-4E6C-B57F-122D9E8E7209}"/>
              </a:ext>
            </a:extLst>
          </p:cNvPr>
          <p:cNvGrpSpPr/>
          <p:nvPr/>
        </p:nvGrpSpPr>
        <p:grpSpPr>
          <a:xfrm>
            <a:off x="904804" y="2101727"/>
            <a:ext cx="9916102" cy="3539051"/>
            <a:chOff x="1757342" y="1923598"/>
            <a:chExt cx="8677315" cy="2755356"/>
          </a:xfrm>
        </p:grpSpPr>
        <p:pic>
          <p:nvPicPr>
            <p:cNvPr id="5" name="Picture 4"/>
            <p:cNvPicPr>
              <a:picLocks noChangeAspect="1"/>
            </p:cNvPicPr>
            <p:nvPr/>
          </p:nvPicPr>
          <p:blipFill>
            <a:blip r:embed="rId3"/>
            <a:stretch>
              <a:fillRect/>
            </a:stretch>
          </p:blipFill>
          <p:spPr>
            <a:xfrm>
              <a:off x="1757342" y="1923598"/>
              <a:ext cx="8677315" cy="2755356"/>
            </a:xfrm>
            <a:prstGeom prst="rect">
              <a:avLst/>
            </a:prstGeom>
          </p:spPr>
        </p:pic>
        <p:sp>
          <p:nvSpPr>
            <p:cNvPr id="3" name="Oval 2"/>
            <p:cNvSpPr/>
            <p:nvPr/>
          </p:nvSpPr>
          <p:spPr>
            <a:xfrm>
              <a:off x="4480446" y="2622550"/>
              <a:ext cx="1841500" cy="9017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2506644"/>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5AE1994-12A4-4421-84CD-37F35ECB35A9}"/>
              </a:ext>
            </a:extLst>
          </p:cNvPr>
          <p:cNvSpPr>
            <a:spLocks noGrp="1"/>
          </p:cNvSpPr>
          <p:nvPr>
            <p:ph type="body" sz="quarter" idx="13"/>
          </p:nvPr>
        </p:nvSpPr>
        <p:spPr/>
        <p:txBody>
          <a:bodyPr/>
          <a:lstStyle/>
          <a:p>
            <a:r>
              <a:rPr lang="en-US" dirty="0">
                <a:solidFill>
                  <a:schemeClr val="bg1">
                    <a:lumMod val="75000"/>
                    <a:lumOff val="25000"/>
                  </a:schemeClr>
                </a:solidFill>
              </a:rPr>
              <a:t>Suggestions for Using Performance Profiles</a:t>
            </a:r>
            <a:endParaRPr lang="en-US" dirty="0"/>
          </a:p>
        </p:txBody>
      </p:sp>
      <p:sp>
        <p:nvSpPr>
          <p:cNvPr id="7" name="Text Placeholder 6">
            <a:extLst>
              <a:ext uri="{FF2B5EF4-FFF2-40B4-BE49-F238E27FC236}">
                <a16:creationId xmlns:a16="http://schemas.microsoft.com/office/drawing/2014/main" id="{38748A0F-5D79-40E0-BE8F-24BDB1BEF39E}"/>
              </a:ext>
            </a:extLst>
          </p:cNvPr>
          <p:cNvSpPr>
            <a:spLocks noGrp="1"/>
          </p:cNvSpPr>
          <p:nvPr>
            <p:ph type="body" sz="quarter" idx="14"/>
          </p:nvPr>
        </p:nvSpPr>
        <p:spPr>
          <a:xfrm>
            <a:off x="581892" y="1596573"/>
            <a:ext cx="10854046" cy="3350372"/>
          </a:xfrm>
        </p:spPr>
        <p:txBody>
          <a:bodyPr/>
          <a:lstStyle/>
          <a:p>
            <a:r>
              <a:rPr lang="en-US" dirty="0"/>
              <a:t>Developing IEPs</a:t>
            </a:r>
          </a:p>
          <a:p>
            <a:r>
              <a:rPr lang="en-US" dirty="0"/>
              <a:t>Communication with parents</a:t>
            </a:r>
          </a:p>
          <a:p>
            <a:r>
              <a:rPr lang="en-US" dirty="0"/>
              <a:t>Communication with other educators</a:t>
            </a:r>
          </a:p>
        </p:txBody>
      </p:sp>
    </p:spTree>
    <p:extLst>
      <p:ext uri="{BB962C8B-B14F-4D97-AF65-F5344CB8AC3E}">
        <p14:creationId xmlns:p14="http://schemas.microsoft.com/office/powerpoint/2010/main" val="1112466648"/>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223" y="209324"/>
            <a:ext cx="10972800" cy="1143000"/>
          </a:xfrm>
        </p:spPr>
        <p:txBody>
          <a:bodyPr>
            <a:normAutofit/>
          </a:bodyPr>
          <a:lstStyle/>
          <a:p>
            <a:r>
              <a:rPr lang="en-US" dirty="0">
                <a:solidFill>
                  <a:schemeClr val="bg1">
                    <a:lumMod val="75000"/>
                    <a:lumOff val="25000"/>
                  </a:schemeClr>
                </a:solidFill>
              </a:rPr>
              <a:t>Overview </a:t>
            </a:r>
          </a:p>
        </p:txBody>
      </p:sp>
      <p:sp>
        <p:nvSpPr>
          <p:cNvPr id="5" name="Content Placeholder 4"/>
          <p:cNvSpPr>
            <a:spLocks noGrp="1"/>
          </p:cNvSpPr>
          <p:nvPr>
            <p:ph idx="1"/>
          </p:nvPr>
        </p:nvSpPr>
        <p:spPr>
          <a:xfrm>
            <a:off x="796833" y="1482635"/>
            <a:ext cx="9693479" cy="4525963"/>
          </a:xfrm>
        </p:spPr>
        <p:txBody>
          <a:bodyPr>
            <a:normAutofit fontScale="92500" lnSpcReduction="20000"/>
          </a:bodyPr>
          <a:lstStyle/>
          <a:p>
            <a:r>
              <a:rPr lang="en-US" sz="4000" dirty="0"/>
              <a:t>Reminders about DLM alternate assessments</a:t>
            </a:r>
          </a:p>
          <a:p>
            <a:r>
              <a:rPr lang="en-US" sz="4000" dirty="0"/>
              <a:t>Overview of the Individual Student Score Reports</a:t>
            </a:r>
          </a:p>
          <a:p>
            <a:r>
              <a:rPr lang="en-US" sz="4000" dirty="0"/>
              <a:t>How to read each profile</a:t>
            </a:r>
          </a:p>
          <a:p>
            <a:r>
              <a:rPr lang="en-US" sz="4000" dirty="0"/>
              <a:t>Suggested uses for each profile</a:t>
            </a:r>
          </a:p>
        </p:txBody>
      </p:sp>
    </p:spTree>
    <p:extLst>
      <p:ext uri="{BB962C8B-B14F-4D97-AF65-F5344CB8AC3E}">
        <p14:creationId xmlns:p14="http://schemas.microsoft.com/office/powerpoint/2010/main" val="460490767"/>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42" y="1492437"/>
            <a:ext cx="2618234" cy="2893583"/>
          </a:xfrm>
        </p:spPr>
        <p:txBody>
          <a:bodyPr>
            <a:normAutofit/>
          </a:bodyPr>
          <a:lstStyle/>
          <a:p>
            <a:r>
              <a:rPr lang="en-US" dirty="0">
                <a:solidFill>
                  <a:schemeClr val="tx1"/>
                </a:solidFill>
              </a:rPr>
              <a:t>Learning Profile</a:t>
            </a:r>
          </a:p>
        </p:txBody>
      </p:sp>
      <p:grpSp>
        <p:nvGrpSpPr>
          <p:cNvPr id="3" name="Group 2">
            <a:extLst>
              <a:ext uri="{FF2B5EF4-FFF2-40B4-BE49-F238E27FC236}">
                <a16:creationId xmlns:a16="http://schemas.microsoft.com/office/drawing/2014/main" id="{947E41AF-42CE-4291-BC94-CC0DCBE06993}"/>
              </a:ext>
            </a:extLst>
          </p:cNvPr>
          <p:cNvGrpSpPr/>
          <p:nvPr/>
        </p:nvGrpSpPr>
        <p:grpSpPr>
          <a:xfrm>
            <a:off x="3308522" y="211325"/>
            <a:ext cx="8541536" cy="6435350"/>
            <a:chOff x="3283670" y="211325"/>
            <a:chExt cx="8541536" cy="6435350"/>
          </a:xfrm>
        </p:grpSpPr>
        <p:pic>
          <p:nvPicPr>
            <p:cNvPr id="5" name="Picture 4"/>
            <p:cNvPicPr>
              <a:picLocks noChangeAspect="1"/>
            </p:cNvPicPr>
            <p:nvPr/>
          </p:nvPicPr>
          <p:blipFill>
            <a:blip r:embed="rId3"/>
            <a:stretch>
              <a:fillRect/>
            </a:stretch>
          </p:blipFill>
          <p:spPr>
            <a:xfrm>
              <a:off x="3308523" y="215549"/>
              <a:ext cx="8516683" cy="6431126"/>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3283670" y="211325"/>
              <a:ext cx="8541536" cy="3225166"/>
            </a:xfrm>
            <a:prstGeom prst="rect">
              <a:avLst/>
            </a:prstGeom>
          </p:spPr>
        </p:pic>
      </p:grpSp>
    </p:spTree>
    <p:extLst>
      <p:ext uri="{BB962C8B-B14F-4D97-AF65-F5344CB8AC3E}">
        <p14:creationId xmlns:p14="http://schemas.microsoft.com/office/powerpoint/2010/main" val="2599130138"/>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15" y="346363"/>
            <a:ext cx="10972800" cy="692727"/>
          </a:xfrm>
        </p:spPr>
        <p:txBody>
          <a:bodyPr>
            <a:normAutofit fontScale="90000"/>
          </a:bodyPr>
          <a:lstStyle/>
          <a:p>
            <a:r>
              <a:rPr lang="en-US" dirty="0">
                <a:solidFill>
                  <a:schemeClr val="bg1">
                    <a:lumMod val="75000"/>
                    <a:lumOff val="25000"/>
                  </a:schemeClr>
                </a:solidFill>
              </a:rPr>
              <a:t>Learning Profile</a:t>
            </a:r>
          </a:p>
        </p:txBody>
      </p:sp>
      <p:grpSp>
        <p:nvGrpSpPr>
          <p:cNvPr id="3" name="Group 2">
            <a:extLst>
              <a:ext uri="{FF2B5EF4-FFF2-40B4-BE49-F238E27FC236}">
                <a16:creationId xmlns:a16="http://schemas.microsoft.com/office/drawing/2014/main" id="{C24139FF-505B-46BB-957C-D64F8EB5B6AC}"/>
              </a:ext>
            </a:extLst>
          </p:cNvPr>
          <p:cNvGrpSpPr/>
          <p:nvPr/>
        </p:nvGrpSpPr>
        <p:grpSpPr>
          <a:xfrm>
            <a:off x="571500" y="1634399"/>
            <a:ext cx="11049000" cy="4171950"/>
            <a:chOff x="571500" y="1634399"/>
            <a:chExt cx="11049000" cy="4171950"/>
          </a:xfrm>
        </p:grpSpPr>
        <p:pic>
          <p:nvPicPr>
            <p:cNvPr id="4" name="Picture 3"/>
            <p:cNvPicPr>
              <a:picLocks noChangeAspect="1"/>
            </p:cNvPicPr>
            <p:nvPr/>
          </p:nvPicPr>
          <p:blipFill>
            <a:blip r:embed="rId3"/>
            <a:stretch>
              <a:fillRect/>
            </a:stretch>
          </p:blipFill>
          <p:spPr>
            <a:xfrm>
              <a:off x="571500" y="1634399"/>
              <a:ext cx="11049000" cy="4171950"/>
            </a:xfrm>
            <a:prstGeom prst="rect">
              <a:avLst/>
            </a:prstGeom>
            <a:ln>
              <a:solidFill>
                <a:schemeClr val="tx1"/>
              </a:solidFill>
            </a:ln>
          </p:spPr>
        </p:pic>
        <p:cxnSp>
          <p:nvCxnSpPr>
            <p:cNvPr id="6" name="Straight Connector 5"/>
            <p:cNvCxnSpPr/>
            <p:nvPr/>
          </p:nvCxnSpPr>
          <p:spPr>
            <a:xfrm>
              <a:off x="4166606" y="4302265"/>
              <a:ext cx="5723165" cy="25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81018664"/>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15" y="346363"/>
            <a:ext cx="10972800" cy="692727"/>
          </a:xfrm>
        </p:spPr>
        <p:txBody>
          <a:bodyPr>
            <a:normAutofit fontScale="90000"/>
          </a:bodyPr>
          <a:lstStyle/>
          <a:p>
            <a:r>
              <a:rPr lang="en-US" dirty="0">
                <a:solidFill>
                  <a:schemeClr val="bg1">
                    <a:lumMod val="75000"/>
                    <a:lumOff val="25000"/>
                  </a:schemeClr>
                </a:solidFill>
              </a:rPr>
              <a:t>Learning Profile</a:t>
            </a:r>
          </a:p>
        </p:txBody>
      </p:sp>
      <p:grpSp>
        <p:nvGrpSpPr>
          <p:cNvPr id="4" name="Group 3">
            <a:extLst>
              <a:ext uri="{FF2B5EF4-FFF2-40B4-BE49-F238E27FC236}">
                <a16:creationId xmlns:a16="http://schemas.microsoft.com/office/drawing/2014/main" id="{ED000283-BBE7-4056-88F6-4372D3A0F970}"/>
              </a:ext>
            </a:extLst>
          </p:cNvPr>
          <p:cNvGrpSpPr/>
          <p:nvPr/>
        </p:nvGrpSpPr>
        <p:grpSpPr>
          <a:xfrm>
            <a:off x="648946" y="1701582"/>
            <a:ext cx="11049000" cy="4171950"/>
            <a:chOff x="842415" y="1404698"/>
            <a:chExt cx="11049000" cy="4171950"/>
          </a:xfrm>
        </p:grpSpPr>
        <p:pic>
          <p:nvPicPr>
            <p:cNvPr id="6" name="Picture 5"/>
            <p:cNvPicPr>
              <a:picLocks noChangeAspect="1"/>
            </p:cNvPicPr>
            <p:nvPr/>
          </p:nvPicPr>
          <p:blipFill>
            <a:blip r:embed="rId3"/>
            <a:stretch>
              <a:fillRect/>
            </a:stretch>
          </p:blipFill>
          <p:spPr>
            <a:xfrm>
              <a:off x="842415" y="1404698"/>
              <a:ext cx="11049000" cy="4171950"/>
            </a:xfrm>
            <a:prstGeom prst="rect">
              <a:avLst/>
            </a:prstGeom>
          </p:spPr>
        </p:pic>
        <p:sp>
          <p:nvSpPr>
            <p:cNvPr id="3" name="Rounded Rectangle 2"/>
            <p:cNvSpPr/>
            <p:nvPr/>
          </p:nvSpPr>
          <p:spPr>
            <a:xfrm>
              <a:off x="842415" y="4991100"/>
              <a:ext cx="10625685" cy="585548"/>
            </a:xfrm>
            <a:prstGeom prst="roundRect">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5820880"/>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2BF502E-31B9-4ADE-839F-04EED0B42F77}"/>
              </a:ext>
            </a:extLst>
          </p:cNvPr>
          <p:cNvGrpSpPr/>
          <p:nvPr/>
        </p:nvGrpSpPr>
        <p:grpSpPr>
          <a:xfrm>
            <a:off x="569479" y="1331398"/>
            <a:ext cx="10706848" cy="5405431"/>
            <a:chOff x="1056367" y="1331399"/>
            <a:chExt cx="10706848" cy="5405431"/>
          </a:xfrm>
        </p:grpSpPr>
        <p:pic>
          <p:nvPicPr>
            <p:cNvPr id="4" name="Picture 3"/>
            <p:cNvPicPr>
              <a:picLocks noChangeAspect="1"/>
            </p:cNvPicPr>
            <p:nvPr/>
          </p:nvPicPr>
          <p:blipFill>
            <a:blip r:embed="rId3"/>
            <a:stretch>
              <a:fillRect/>
            </a:stretch>
          </p:blipFill>
          <p:spPr>
            <a:xfrm>
              <a:off x="2671948" y="1331399"/>
              <a:ext cx="9091266" cy="5392719"/>
            </a:xfrm>
            <a:prstGeom prst="rect">
              <a:avLst/>
            </a:prstGeom>
            <a:ln>
              <a:solidFill>
                <a:schemeClr val="tx1"/>
              </a:solidFill>
            </a:ln>
          </p:spPr>
        </p:pic>
        <p:grpSp>
          <p:nvGrpSpPr>
            <p:cNvPr id="2" name="Group 1"/>
            <p:cNvGrpSpPr/>
            <p:nvPr/>
          </p:nvGrpSpPr>
          <p:grpSpPr>
            <a:xfrm>
              <a:off x="1116281" y="1364702"/>
              <a:ext cx="3190507" cy="4660800"/>
              <a:chOff x="659311" y="1104569"/>
              <a:chExt cx="3190507" cy="4660800"/>
            </a:xfrm>
          </p:grpSpPr>
          <p:sp>
            <p:nvSpPr>
              <p:cNvPr id="6" name="Rectangle 5"/>
              <p:cNvSpPr/>
              <p:nvPr/>
            </p:nvSpPr>
            <p:spPr>
              <a:xfrm>
                <a:off x="659311" y="1104569"/>
                <a:ext cx="1334906" cy="707886"/>
              </a:xfrm>
              <a:prstGeom prst="rect">
                <a:avLst/>
              </a:prstGeom>
              <a:noFill/>
            </p:spPr>
            <p:txBody>
              <a:bodyPr wrap="square" lIns="91440" tIns="45720" rIns="91440" bIns="45720">
                <a:spAutoFit/>
              </a:bodyPr>
              <a:lstStyle/>
              <a:p>
                <a:pPr algn="ctr"/>
                <a:r>
                  <a:rPr lang="en-US" sz="2000" b="0" cap="none" spc="0" dirty="0">
                    <a:ln w="0"/>
                    <a:effectLst>
                      <a:outerShdw blurRad="38100" dist="19050" dir="2700000" algn="tl" rotWithShape="0">
                        <a:schemeClr val="dk1">
                          <a:alpha val="40000"/>
                        </a:schemeClr>
                      </a:outerShdw>
                    </a:effectLst>
                    <a:latin typeface="Lato" panose="020F0502020204030203" pitchFamily="34" charset="0"/>
                  </a:rPr>
                  <a:t>Essential Elements</a:t>
                </a:r>
              </a:p>
            </p:txBody>
          </p:sp>
          <p:cxnSp>
            <p:nvCxnSpPr>
              <p:cNvPr id="7" name="Straight Arrow Connector 6"/>
              <p:cNvCxnSpPr/>
              <p:nvPr/>
            </p:nvCxnSpPr>
            <p:spPr>
              <a:xfrm>
                <a:off x="1922557" y="1334689"/>
                <a:ext cx="1177871" cy="441918"/>
              </a:xfrm>
              <a:prstGeom prst="straightConnector1">
                <a:avLst/>
              </a:prstGeom>
              <a:ln w="57150">
                <a:solidFill>
                  <a:srgbClr val="FF0000"/>
                </a:solidFill>
                <a:tailEnd type="triangle"/>
              </a:ln>
              <a:effectLst>
                <a:outerShdw blurRad="44450" dist="27940" dir="5400000" algn="ctr">
                  <a:srgbClr val="000000">
                    <a:alpha val="32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3100427" y="1782305"/>
                <a:ext cx="749391" cy="398306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1206811" y="3323263"/>
              <a:ext cx="10556404" cy="587308"/>
              <a:chOff x="441755" y="3127506"/>
              <a:chExt cx="11338567" cy="587308"/>
            </a:xfrm>
          </p:grpSpPr>
          <p:sp>
            <p:nvSpPr>
              <p:cNvPr id="14" name="Rectangle 13"/>
              <p:cNvSpPr/>
              <p:nvPr/>
            </p:nvSpPr>
            <p:spPr>
              <a:xfrm>
                <a:off x="441755" y="3247692"/>
                <a:ext cx="1433815" cy="400110"/>
              </a:xfrm>
              <a:prstGeom prst="rect">
                <a:avLst/>
              </a:prstGeom>
              <a:noFill/>
            </p:spPr>
            <p:txBody>
              <a:bodyPr wrap="square" lIns="91440" tIns="45720" rIns="91440" bIns="45720">
                <a:spAutoFit/>
              </a:bodyPr>
              <a:lstStyle/>
              <a:p>
                <a:pPr algn="ctr"/>
                <a:r>
                  <a:rPr lang="en-US" sz="2000" b="0" cap="none" spc="0" dirty="0">
                    <a:ln w="0"/>
                    <a:effectLst>
                      <a:outerShdw blurRad="38100" dist="19050" dir="2700000" algn="tl" rotWithShape="0">
                        <a:schemeClr val="dk1">
                          <a:alpha val="40000"/>
                        </a:schemeClr>
                      </a:outerShdw>
                    </a:effectLst>
                    <a:latin typeface="Lato" panose="020F0502020204030203" pitchFamily="34" charset="0"/>
                  </a:rPr>
                  <a:t>Levels</a:t>
                </a:r>
              </a:p>
            </p:txBody>
          </p:sp>
          <p:sp>
            <p:nvSpPr>
              <p:cNvPr id="15" name="Rounded Rectangle 14"/>
              <p:cNvSpPr/>
              <p:nvPr/>
            </p:nvSpPr>
            <p:spPr>
              <a:xfrm>
                <a:off x="3766088" y="3127506"/>
                <a:ext cx="8014234" cy="587308"/>
              </a:xfrm>
              <a:prstGeom prst="roundRect">
                <a:avLst/>
              </a:prstGeom>
              <a:noFill/>
              <a:ln w="381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1747327" y="3518199"/>
                <a:ext cx="2127249" cy="2"/>
              </a:xfrm>
              <a:prstGeom prst="straightConnector1">
                <a:avLst/>
              </a:prstGeom>
              <a:ln w="57150">
                <a:solidFill>
                  <a:schemeClr val="accent5">
                    <a:lumMod val="50000"/>
                  </a:schemeClr>
                </a:solidFill>
                <a:tailEnd type="triangle"/>
              </a:ln>
              <a:effectLst>
                <a:outerShdw blurRad="44450" dist="27940" dir="5400000" algn="ctr">
                  <a:srgbClr val="000000">
                    <a:alpha val="32000"/>
                  </a:srgbClr>
                </a:outerShdw>
              </a:effectLst>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1056367" y="4778681"/>
              <a:ext cx="4833794" cy="757192"/>
              <a:chOff x="569478" y="4648279"/>
              <a:chExt cx="4699946" cy="757192"/>
            </a:xfrm>
          </p:grpSpPr>
          <p:sp>
            <p:nvSpPr>
              <p:cNvPr id="21" name="Rectangle 20"/>
              <p:cNvSpPr/>
              <p:nvPr/>
            </p:nvSpPr>
            <p:spPr>
              <a:xfrm>
                <a:off x="569478" y="5005361"/>
                <a:ext cx="949475" cy="400110"/>
              </a:xfrm>
              <a:prstGeom prst="rect">
                <a:avLst/>
              </a:prstGeom>
              <a:noFill/>
            </p:spPr>
            <p:txBody>
              <a:bodyPr wrap="square" lIns="91440" tIns="45720" rIns="91440" bIns="45720">
                <a:spAutoFit/>
              </a:bodyPr>
              <a:lstStyle/>
              <a:p>
                <a:pPr algn="ctr"/>
                <a:r>
                  <a:rPr lang="en-US" sz="2000" b="0" cap="none" spc="0" dirty="0">
                    <a:ln w="0"/>
                    <a:effectLst>
                      <a:outerShdw blurRad="38100" dist="19050" dir="2700000" algn="tl" rotWithShape="0">
                        <a:schemeClr val="dk1">
                          <a:alpha val="40000"/>
                        </a:schemeClr>
                      </a:outerShdw>
                    </a:effectLst>
                    <a:latin typeface="Lato" panose="020F0502020204030203" pitchFamily="34" charset="0"/>
                  </a:rPr>
                  <a:t>Skill</a:t>
                </a:r>
              </a:p>
            </p:txBody>
          </p:sp>
          <p:sp>
            <p:nvSpPr>
              <p:cNvPr id="22" name="Rounded Rectangle 21"/>
              <p:cNvSpPr/>
              <p:nvPr/>
            </p:nvSpPr>
            <p:spPr>
              <a:xfrm>
                <a:off x="3766088" y="4648279"/>
                <a:ext cx="1503336" cy="605815"/>
              </a:xfrm>
              <a:prstGeom prst="roundRect">
                <a:avLst/>
              </a:prstGeom>
              <a:noFill/>
              <a:ln w="571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V="1">
                <a:off x="1348353" y="5098942"/>
                <a:ext cx="2417735" cy="155152"/>
              </a:xfrm>
              <a:prstGeom prst="straightConnector1">
                <a:avLst/>
              </a:prstGeom>
              <a:ln w="57150">
                <a:solidFill>
                  <a:srgbClr val="00B0F0"/>
                </a:solidFill>
                <a:tailEnd type="triangle"/>
              </a:ln>
              <a:effectLst>
                <a:outerShdw blurRad="44450" dist="27940" dir="5400000" algn="ctr">
                  <a:srgbClr val="000000">
                    <a:alpha val="32000"/>
                  </a:srgbClr>
                </a:outerShdw>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1134119" y="6216032"/>
              <a:ext cx="9110548" cy="520798"/>
              <a:chOff x="1134119" y="6216032"/>
              <a:chExt cx="9110548" cy="520798"/>
            </a:xfrm>
          </p:grpSpPr>
          <p:sp>
            <p:nvSpPr>
              <p:cNvPr id="13" name="Rectangle 12"/>
              <p:cNvSpPr/>
              <p:nvPr/>
            </p:nvSpPr>
            <p:spPr>
              <a:xfrm>
                <a:off x="1134119" y="6276376"/>
                <a:ext cx="1218295" cy="400110"/>
              </a:xfrm>
              <a:prstGeom prst="rect">
                <a:avLst/>
              </a:prstGeom>
              <a:noFill/>
            </p:spPr>
            <p:txBody>
              <a:bodyPr wrap="square" lIns="91440" tIns="45720" rIns="91440" bIns="45720">
                <a:spAutoFit/>
              </a:bodyPr>
              <a:lstStyle/>
              <a:p>
                <a:pPr algn="ctr"/>
                <a:r>
                  <a:rPr lang="en-US" sz="2000" b="0" cap="none" spc="0" dirty="0">
                    <a:ln w="0"/>
                    <a:effectLst>
                      <a:outerShdw blurRad="38100" dist="19050" dir="2700000" algn="tl" rotWithShape="0">
                        <a:schemeClr val="dk1">
                          <a:alpha val="40000"/>
                        </a:schemeClr>
                      </a:outerShdw>
                    </a:effectLst>
                    <a:latin typeface="Lato" panose="020F0502020204030203" pitchFamily="34" charset="0"/>
                  </a:rPr>
                  <a:t>Key</a:t>
                </a:r>
              </a:p>
            </p:txBody>
          </p:sp>
          <p:sp>
            <p:nvSpPr>
              <p:cNvPr id="17" name="Rounded Rectangle 16"/>
              <p:cNvSpPr/>
              <p:nvPr/>
            </p:nvSpPr>
            <p:spPr>
              <a:xfrm>
                <a:off x="2671947" y="6216032"/>
                <a:ext cx="7572720" cy="520798"/>
              </a:xfrm>
              <a:prstGeom prst="roundRect">
                <a:avLst/>
              </a:prstGeom>
              <a:noFill/>
              <a:ln w="381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2076375" y="6476431"/>
                <a:ext cx="574204" cy="13246"/>
              </a:xfrm>
              <a:prstGeom prst="straightConnector1">
                <a:avLst/>
              </a:prstGeom>
              <a:ln w="57150">
                <a:solidFill>
                  <a:schemeClr val="tx2">
                    <a:lumMod val="60000"/>
                    <a:lumOff val="40000"/>
                  </a:schemeClr>
                </a:solidFill>
                <a:tailEnd type="triangle"/>
              </a:ln>
              <a:effectLst>
                <a:outerShdw blurRad="44450" dist="27940" dir="5400000" algn="ctr">
                  <a:srgbClr val="000000">
                    <a:alpha val="32000"/>
                  </a:srgbClr>
                </a:outerShdw>
              </a:effectLst>
            </p:spPr>
            <p:style>
              <a:lnRef idx="2">
                <a:schemeClr val="accent1"/>
              </a:lnRef>
              <a:fillRef idx="0">
                <a:schemeClr val="accent1"/>
              </a:fillRef>
              <a:effectRef idx="1">
                <a:schemeClr val="accent1"/>
              </a:effectRef>
              <a:fontRef idx="minor">
                <a:schemeClr val="tx1"/>
              </a:fontRef>
            </p:style>
          </p:cxnSp>
        </p:grpSp>
      </p:grpSp>
      <p:sp>
        <p:nvSpPr>
          <p:cNvPr id="12" name="Text Placeholder 11">
            <a:extLst>
              <a:ext uri="{FF2B5EF4-FFF2-40B4-BE49-F238E27FC236}">
                <a16:creationId xmlns:a16="http://schemas.microsoft.com/office/drawing/2014/main" id="{7A167B9F-9A27-45B9-BDD6-10DA552BD028}"/>
              </a:ext>
            </a:extLst>
          </p:cNvPr>
          <p:cNvSpPr>
            <a:spLocks noGrp="1"/>
          </p:cNvSpPr>
          <p:nvPr>
            <p:ph type="body" sz="quarter" idx="13"/>
          </p:nvPr>
        </p:nvSpPr>
        <p:spPr/>
        <p:txBody>
          <a:bodyPr>
            <a:normAutofit/>
          </a:bodyPr>
          <a:lstStyle/>
          <a:p>
            <a:r>
              <a:rPr lang="en-US" dirty="0"/>
              <a:t>Learning Profile – Elements of the Table</a:t>
            </a:r>
          </a:p>
        </p:txBody>
      </p:sp>
    </p:spTree>
    <p:extLst>
      <p:ext uri="{BB962C8B-B14F-4D97-AF65-F5344CB8AC3E}">
        <p14:creationId xmlns:p14="http://schemas.microsoft.com/office/powerpoint/2010/main" val="3616036934"/>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75000"/>
                    <a:lumOff val="25000"/>
                  </a:schemeClr>
                </a:solidFill>
              </a:rPr>
              <a:t>Skill Mastery</a:t>
            </a:r>
          </a:p>
        </p:txBody>
      </p:sp>
      <p:sp>
        <p:nvSpPr>
          <p:cNvPr id="30" name="TextBox 29"/>
          <p:cNvSpPr txBox="1"/>
          <p:nvPr/>
        </p:nvSpPr>
        <p:spPr>
          <a:xfrm>
            <a:off x="711658" y="2667128"/>
            <a:ext cx="1805301" cy="1815882"/>
          </a:xfrm>
          <a:prstGeom prst="rect">
            <a:avLst/>
          </a:prstGeom>
          <a:noFill/>
        </p:spPr>
        <p:txBody>
          <a:bodyPr wrap="none" rtlCol="0">
            <a:spAutoFit/>
          </a:bodyPr>
          <a:lstStyle/>
          <a:p>
            <a:pPr algn="ctr"/>
            <a:r>
              <a:rPr lang="en-US" sz="2800" dirty="0">
                <a:latin typeface="Lato" panose="020F0502020204030203" pitchFamily="34" charset="0"/>
              </a:rPr>
              <a:t>Essential </a:t>
            </a:r>
            <a:br>
              <a:rPr lang="en-US" sz="2800" dirty="0">
                <a:latin typeface="Lato" panose="020F0502020204030203" pitchFamily="34" charset="0"/>
              </a:rPr>
            </a:br>
            <a:r>
              <a:rPr lang="en-US" sz="2800" dirty="0">
                <a:latin typeface="Lato" panose="020F0502020204030203" pitchFamily="34" charset="0"/>
              </a:rPr>
              <a:t>Element</a:t>
            </a:r>
            <a:br>
              <a:rPr lang="en-US" sz="2800" dirty="0">
                <a:latin typeface="Lato" panose="020F0502020204030203" pitchFamily="34" charset="0"/>
              </a:rPr>
            </a:br>
            <a:br>
              <a:rPr lang="en-US" sz="2800" dirty="0">
                <a:latin typeface="Lato" panose="020F0502020204030203" pitchFamily="34" charset="0"/>
              </a:rPr>
            </a:br>
            <a:r>
              <a:rPr lang="en-US" sz="2800" dirty="0">
                <a:latin typeface="Lato" panose="020F0502020204030203" pitchFamily="34" charset="0"/>
              </a:rPr>
              <a:t>ELA.RI.7.5</a:t>
            </a:r>
          </a:p>
        </p:txBody>
      </p:sp>
      <p:grpSp>
        <p:nvGrpSpPr>
          <p:cNvPr id="4" name="Group 3">
            <a:extLst>
              <a:ext uri="{FF2B5EF4-FFF2-40B4-BE49-F238E27FC236}">
                <a16:creationId xmlns:a16="http://schemas.microsoft.com/office/drawing/2014/main" id="{FF9C7625-4D08-44A7-98CC-8F28CA3ADF5B}"/>
              </a:ext>
            </a:extLst>
          </p:cNvPr>
          <p:cNvGrpSpPr/>
          <p:nvPr/>
        </p:nvGrpSpPr>
        <p:grpSpPr>
          <a:xfrm>
            <a:off x="2850074" y="1546578"/>
            <a:ext cx="8362052" cy="4627779"/>
            <a:chOff x="2850074" y="1546578"/>
            <a:chExt cx="8362052" cy="4627779"/>
          </a:xfrm>
        </p:grpSpPr>
        <p:sp>
          <p:nvSpPr>
            <p:cNvPr id="3" name="TextBox 2"/>
            <p:cNvSpPr txBox="1"/>
            <p:nvPr/>
          </p:nvSpPr>
          <p:spPr>
            <a:xfrm>
              <a:off x="2850076" y="1582356"/>
              <a:ext cx="2963706" cy="510778"/>
            </a:xfrm>
            <a:prstGeom prst="roundRect">
              <a:avLst/>
            </a:prstGeom>
            <a:solidFill>
              <a:srgbClr val="03819B"/>
            </a:solidFill>
            <a:ln w="12700"/>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a:latin typeface="Lato" panose="020F0502020204030203" pitchFamily="34" charset="0"/>
                </a:rPr>
                <a:t>Initial Precursor</a:t>
              </a:r>
            </a:p>
          </p:txBody>
        </p:sp>
        <p:sp>
          <p:nvSpPr>
            <p:cNvPr id="19" name="TextBox 18"/>
            <p:cNvSpPr txBox="1"/>
            <p:nvPr/>
          </p:nvSpPr>
          <p:spPr>
            <a:xfrm>
              <a:off x="2850075" y="2577123"/>
              <a:ext cx="2963703" cy="510778"/>
            </a:xfrm>
            <a:prstGeom prst="roundRect">
              <a:avLst/>
            </a:prstGeom>
            <a:solidFill>
              <a:srgbClr val="03819B"/>
            </a:solidFill>
            <a:ln w="12700"/>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a:latin typeface="Lato" panose="020F0502020204030203" pitchFamily="34" charset="0"/>
                </a:rPr>
                <a:t>Distal Precursor</a:t>
              </a:r>
            </a:p>
          </p:txBody>
        </p:sp>
        <p:sp>
          <p:nvSpPr>
            <p:cNvPr id="20" name="TextBox 19"/>
            <p:cNvSpPr txBox="1"/>
            <p:nvPr/>
          </p:nvSpPr>
          <p:spPr>
            <a:xfrm>
              <a:off x="2850078" y="3571890"/>
              <a:ext cx="2963703" cy="510778"/>
            </a:xfrm>
            <a:prstGeom prst="roundRect">
              <a:avLst/>
            </a:prstGeom>
            <a:solidFill>
              <a:srgbClr val="03819B"/>
            </a:solidFill>
            <a:ln w="12700"/>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a:latin typeface="Lato" panose="020F0502020204030203" pitchFamily="34" charset="0"/>
                </a:rPr>
                <a:t>Proximal Precursor</a:t>
              </a:r>
            </a:p>
          </p:txBody>
        </p:sp>
        <p:sp>
          <p:nvSpPr>
            <p:cNvPr id="21" name="TextBox 20"/>
            <p:cNvSpPr txBox="1"/>
            <p:nvPr/>
          </p:nvSpPr>
          <p:spPr>
            <a:xfrm>
              <a:off x="2850075" y="4566657"/>
              <a:ext cx="2963707" cy="510778"/>
            </a:xfrm>
            <a:prstGeom prst="roundRect">
              <a:avLst/>
            </a:prstGeom>
            <a:solidFill>
              <a:srgbClr val="03819B"/>
            </a:solidFill>
            <a:ln w="12700"/>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a:latin typeface="Lato" panose="020F0502020204030203" pitchFamily="34" charset="0"/>
                </a:rPr>
                <a:t>Target</a:t>
              </a:r>
            </a:p>
          </p:txBody>
        </p:sp>
        <p:sp>
          <p:nvSpPr>
            <p:cNvPr id="22" name="TextBox 21"/>
            <p:cNvSpPr txBox="1"/>
            <p:nvPr/>
          </p:nvSpPr>
          <p:spPr>
            <a:xfrm>
              <a:off x="2850074" y="5561424"/>
              <a:ext cx="2963707" cy="510778"/>
            </a:xfrm>
            <a:prstGeom prst="roundRect">
              <a:avLst/>
            </a:prstGeom>
            <a:solidFill>
              <a:srgbClr val="03819B"/>
            </a:solidFill>
            <a:ln w="12700"/>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a:latin typeface="Lato" panose="020F0502020204030203" pitchFamily="34" charset="0"/>
                </a:rPr>
                <a:t>Successor</a:t>
              </a:r>
            </a:p>
          </p:txBody>
        </p:sp>
        <p:sp>
          <p:nvSpPr>
            <p:cNvPr id="23" name="TextBox 22"/>
            <p:cNvSpPr txBox="1"/>
            <p:nvPr/>
          </p:nvSpPr>
          <p:spPr>
            <a:xfrm>
              <a:off x="6457246" y="1636239"/>
              <a:ext cx="4754880" cy="408623"/>
            </a:xfrm>
            <a:prstGeom prst="roundRect">
              <a:avLst/>
            </a:prstGeom>
            <a:solidFill>
              <a:schemeClr val="bg2"/>
            </a:solidFill>
            <a:ln>
              <a:solidFill>
                <a:schemeClr val="tx1"/>
              </a:solidFill>
            </a:ln>
          </p:spPr>
          <p:txBody>
            <a:bodyPr wrap="square" rtlCol="0" anchor="ctr">
              <a:spAutoFit/>
            </a:bodyPr>
            <a:lstStyle/>
            <a:p>
              <a:r>
                <a:rPr lang="en-US" sz="1800" dirty="0">
                  <a:latin typeface="Lato" panose="020F0502020204030203" pitchFamily="34" charset="0"/>
                </a:rPr>
                <a:t>Understand the function of objects</a:t>
              </a:r>
            </a:p>
          </p:txBody>
        </p:sp>
        <p:sp>
          <p:nvSpPr>
            <p:cNvPr id="25" name="TextBox 24"/>
            <p:cNvSpPr txBox="1"/>
            <p:nvPr/>
          </p:nvSpPr>
          <p:spPr>
            <a:xfrm>
              <a:off x="6457246" y="2474968"/>
              <a:ext cx="4754880" cy="715089"/>
            </a:xfrm>
            <a:prstGeom prst="roundRect">
              <a:avLst/>
            </a:prstGeom>
            <a:solidFill>
              <a:schemeClr val="bg2"/>
            </a:solidFill>
            <a:ln>
              <a:solidFill>
                <a:schemeClr val="tx1"/>
              </a:solidFill>
            </a:ln>
          </p:spPr>
          <p:txBody>
            <a:bodyPr wrap="square" rtlCol="0" anchor="ctr">
              <a:spAutoFit/>
            </a:bodyPr>
            <a:lstStyle/>
            <a:p>
              <a:r>
                <a:rPr lang="en-US" sz="1800" dirty="0">
                  <a:latin typeface="Lato" panose="020F0502020204030203" pitchFamily="34" charset="0"/>
                </a:rPr>
                <a:t>Identify concrete details in an informational text</a:t>
              </a:r>
            </a:p>
          </p:txBody>
        </p:sp>
        <p:sp>
          <p:nvSpPr>
            <p:cNvPr id="26" name="TextBox 25"/>
            <p:cNvSpPr txBox="1"/>
            <p:nvPr/>
          </p:nvSpPr>
          <p:spPr>
            <a:xfrm>
              <a:off x="6457246" y="3469734"/>
              <a:ext cx="4754880" cy="715089"/>
            </a:xfrm>
            <a:prstGeom prst="roundRect">
              <a:avLst/>
            </a:prstGeom>
            <a:solidFill>
              <a:schemeClr val="bg2"/>
            </a:solidFill>
            <a:ln>
              <a:solidFill>
                <a:schemeClr val="tx1"/>
              </a:solidFill>
            </a:ln>
          </p:spPr>
          <p:txBody>
            <a:bodyPr wrap="square" rtlCol="0" anchor="ctr">
              <a:spAutoFit/>
            </a:bodyPr>
            <a:lstStyle/>
            <a:p>
              <a:r>
                <a:rPr lang="en-US" sz="1800" dirty="0">
                  <a:latin typeface="Lato" panose="020F0502020204030203" pitchFamily="34" charset="0"/>
                </a:rPr>
                <a:t>Recognize how titles reflect text structure and text purpose</a:t>
              </a:r>
            </a:p>
          </p:txBody>
        </p:sp>
        <p:sp>
          <p:nvSpPr>
            <p:cNvPr id="27" name="TextBox 26"/>
            <p:cNvSpPr txBox="1"/>
            <p:nvPr/>
          </p:nvSpPr>
          <p:spPr>
            <a:xfrm>
              <a:off x="6457246" y="4617735"/>
              <a:ext cx="4754880" cy="408623"/>
            </a:xfrm>
            <a:prstGeom prst="roundRect">
              <a:avLst/>
            </a:prstGeom>
            <a:solidFill>
              <a:schemeClr val="bg2"/>
            </a:solidFill>
            <a:ln>
              <a:solidFill>
                <a:schemeClr val="tx1"/>
              </a:solidFill>
            </a:ln>
          </p:spPr>
          <p:txBody>
            <a:bodyPr wrap="square" rtlCol="0" anchor="ctr">
              <a:spAutoFit/>
            </a:bodyPr>
            <a:lstStyle/>
            <a:p>
              <a:r>
                <a:rPr lang="en-US" sz="1800" dirty="0">
                  <a:latin typeface="Lato" panose="020F0502020204030203" pitchFamily="34" charset="0"/>
                </a:rPr>
                <a:t>Understand sequencing</a:t>
              </a:r>
            </a:p>
          </p:txBody>
        </p:sp>
        <p:sp>
          <p:nvSpPr>
            <p:cNvPr id="28" name="TextBox 27"/>
            <p:cNvSpPr txBox="1"/>
            <p:nvPr/>
          </p:nvSpPr>
          <p:spPr>
            <a:xfrm>
              <a:off x="6457246" y="5459268"/>
              <a:ext cx="4754880" cy="715089"/>
            </a:xfrm>
            <a:prstGeom prst="roundRect">
              <a:avLst/>
            </a:prstGeom>
            <a:solidFill>
              <a:schemeClr val="bg2"/>
            </a:solidFill>
            <a:ln>
              <a:solidFill>
                <a:schemeClr val="tx1"/>
              </a:solidFill>
            </a:ln>
          </p:spPr>
          <p:txBody>
            <a:bodyPr wrap="square" rtlCol="0" anchor="ctr">
              <a:spAutoFit/>
            </a:bodyPr>
            <a:lstStyle/>
            <a:p>
              <a:r>
                <a:rPr lang="en-US" sz="1800" dirty="0">
                  <a:latin typeface="Lato" panose="020F0502020204030203" pitchFamily="34" charset="0"/>
                </a:rPr>
                <a:t>Understand how parts of the text affect overall text structure</a:t>
              </a:r>
            </a:p>
          </p:txBody>
        </p:sp>
        <p:sp>
          <p:nvSpPr>
            <p:cNvPr id="31" name="TextBox 30"/>
            <p:cNvSpPr txBox="1"/>
            <p:nvPr/>
          </p:nvSpPr>
          <p:spPr>
            <a:xfrm>
              <a:off x="5813781" y="1546578"/>
              <a:ext cx="643465" cy="400110"/>
            </a:xfrm>
            <a:prstGeom prst="rect">
              <a:avLst/>
            </a:prstGeom>
            <a:noFill/>
          </p:spPr>
          <p:txBody>
            <a:bodyPr wrap="square" rtlCol="0">
              <a:spAutoFit/>
            </a:bodyPr>
            <a:lstStyle/>
            <a:p>
              <a:pPr algn="ctr"/>
              <a:r>
                <a:rPr lang="en-US" sz="2000" dirty="0"/>
                <a:t>1</a:t>
              </a:r>
            </a:p>
          </p:txBody>
        </p:sp>
        <p:cxnSp>
          <p:nvCxnSpPr>
            <p:cNvPr id="33" name="Straight Arrow Connector 32"/>
            <p:cNvCxnSpPr/>
            <p:nvPr/>
          </p:nvCxnSpPr>
          <p:spPr>
            <a:xfrm>
              <a:off x="5813781" y="1916768"/>
              <a:ext cx="643465" cy="280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5813778" y="2542145"/>
              <a:ext cx="643465" cy="400110"/>
            </a:xfrm>
            <a:prstGeom prst="rect">
              <a:avLst/>
            </a:prstGeom>
            <a:noFill/>
          </p:spPr>
          <p:txBody>
            <a:bodyPr wrap="square" rtlCol="0">
              <a:spAutoFit/>
            </a:bodyPr>
            <a:lstStyle/>
            <a:p>
              <a:pPr algn="ctr"/>
              <a:r>
                <a:rPr lang="en-US" sz="2000" dirty="0"/>
                <a:t>2</a:t>
              </a:r>
            </a:p>
          </p:txBody>
        </p:sp>
        <p:cxnSp>
          <p:nvCxnSpPr>
            <p:cNvPr id="35" name="Straight Arrow Connector 34"/>
            <p:cNvCxnSpPr/>
            <p:nvPr/>
          </p:nvCxnSpPr>
          <p:spPr>
            <a:xfrm>
              <a:off x="5813778" y="2912335"/>
              <a:ext cx="643465" cy="280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5813778" y="3551927"/>
              <a:ext cx="643465" cy="400110"/>
            </a:xfrm>
            <a:prstGeom prst="rect">
              <a:avLst/>
            </a:prstGeom>
            <a:noFill/>
          </p:spPr>
          <p:txBody>
            <a:bodyPr wrap="square" rtlCol="0">
              <a:spAutoFit/>
            </a:bodyPr>
            <a:lstStyle/>
            <a:p>
              <a:pPr algn="ctr"/>
              <a:r>
                <a:rPr lang="en-US" sz="2000" dirty="0"/>
                <a:t>3</a:t>
              </a:r>
            </a:p>
          </p:txBody>
        </p:sp>
        <p:cxnSp>
          <p:nvCxnSpPr>
            <p:cNvPr id="37" name="Straight Arrow Connector 36"/>
            <p:cNvCxnSpPr/>
            <p:nvPr/>
          </p:nvCxnSpPr>
          <p:spPr>
            <a:xfrm>
              <a:off x="5813778" y="3922117"/>
              <a:ext cx="643465" cy="280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5816034" y="4537802"/>
              <a:ext cx="643465" cy="400110"/>
            </a:xfrm>
            <a:prstGeom prst="rect">
              <a:avLst/>
            </a:prstGeom>
            <a:noFill/>
          </p:spPr>
          <p:txBody>
            <a:bodyPr wrap="square" rtlCol="0">
              <a:spAutoFit/>
            </a:bodyPr>
            <a:lstStyle/>
            <a:p>
              <a:pPr algn="ctr"/>
              <a:r>
                <a:rPr lang="en-US" sz="2000" dirty="0"/>
                <a:t>4</a:t>
              </a:r>
            </a:p>
          </p:txBody>
        </p:sp>
        <p:cxnSp>
          <p:nvCxnSpPr>
            <p:cNvPr id="39" name="Straight Arrow Connector 38"/>
            <p:cNvCxnSpPr/>
            <p:nvPr/>
          </p:nvCxnSpPr>
          <p:spPr>
            <a:xfrm>
              <a:off x="5816034" y="4907992"/>
              <a:ext cx="643465" cy="280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5816034" y="5523677"/>
              <a:ext cx="643465" cy="400110"/>
            </a:xfrm>
            <a:prstGeom prst="rect">
              <a:avLst/>
            </a:prstGeom>
            <a:noFill/>
          </p:spPr>
          <p:txBody>
            <a:bodyPr wrap="square" rtlCol="0">
              <a:spAutoFit/>
            </a:bodyPr>
            <a:lstStyle/>
            <a:p>
              <a:pPr algn="ctr"/>
              <a:r>
                <a:rPr lang="en-US" sz="2000" dirty="0"/>
                <a:t>5</a:t>
              </a:r>
            </a:p>
          </p:txBody>
        </p:sp>
        <p:cxnSp>
          <p:nvCxnSpPr>
            <p:cNvPr id="41" name="Straight Arrow Connector 40"/>
            <p:cNvCxnSpPr/>
            <p:nvPr/>
          </p:nvCxnSpPr>
          <p:spPr>
            <a:xfrm>
              <a:off x="5816034" y="5893867"/>
              <a:ext cx="643465" cy="280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948058277"/>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75000"/>
                    <a:lumOff val="25000"/>
                  </a:schemeClr>
                </a:solidFill>
              </a:rPr>
              <a:t>Skill Mastery</a:t>
            </a:r>
          </a:p>
        </p:txBody>
      </p:sp>
      <p:sp>
        <p:nvSpPr>
          <p:cNvPr id="30" name="TextBox 29"/>
          <p:cNvSpPr txBox="1"/>
          <p:nvPr/>
        </p:nvSpPr>
        <p:spPr>
          <a:xfrm>
            <a:off x="583673" y="2667128"/>
            <a:ext cx="2061270" cy="2062103"/>
          </a:xfrm>
          <a:prstGeom prst="rect">
            <a:avLst/>
          </a:prstGeom>
          <a:noFill/>
        </p:spPr>
        <p:txBody>
          <a:bodyPr wrap="none" rtlCol="0">
            <a:spAutoFit/>
          </a:bodyPr>
          <a:lstStyle/>
          <a:p>
            <a:pPr algn="ctr"/>
            <a:r>
              <a:rPr lang="en-US" sz="3600" dirty="0"/>
              <a:t>Essential </a:t>
            </a:r>
            <a:br>
              <a:rPr lang="en-US" sz="3600" dirty="0"/>
            </a:br>
            <a:r>
              <a:rPr lang="en-US" sz="3600" dirty="0"/>
              <a:t>Element</a:t>
            </a:r>
            <a:br>
              <a:rPr lang="en-US" sz="1100" dirty="0"/>
            </a:br>
            <a:br>
              <a:rPr lang="en-US" dirty="0"/>
            </a:br>
            <a:r>
              <a:rPr lang="en-US" sz="3600" dirty="0"/>
              <a:t>ELA.RI.7.5</a:t>
            </a:r>
          </a:p>
        </p:txBody>
      </p:sp>
      <p:grpSp>
        <p:nvGrpSpPr>
          <p:cNvPr id="32" name="Group 31">
            <a:extLst>
              <a:ext uri="{FF2B5EF4-FFF2-40B4-BE49-F238E27FC236}">
                <a16:creationId xmlns:a16="http://schemas.microsoft.com/office/drawing/2014/main" id="{03F91689-1C91-4E48-A83B-E266D70D4E33}"/>
              </a:ext>
            </a:extLst>
          </p:cNvPr>
          <p:cNvGrpSpPr/>
          <p:nvPr/>
        </p:nvGrpSpPr>
        <p:grpSpPr>
          <a:xfrm>
            <a:off x="2850074" y="1546578"/>
            <a:ext cx="8362052" cy="4627779"/>
            <a:chOff x="2850074" y="1546578"/>
            <a:chExt cx="8362052" cy="4627779"/>
          </a:xfrm>
        </p:grpSpPr>
        <p:sp>
          <p:nvSpPr>
            <p:cNvPr id="42" name="TextBox 41">
              <a:extLst>
                <a:ext uri="{FF2B5EF4-FFF2-40B4-BE49-F238E27FC236}">
                  <a16:creationId xmlns:a16="http://schemas.microsoft.com/office/drawing/2014/main" id="{380CE3A1-8329-4101-93D0-94ED4418B62C}"/>
                </a:ext>
              </a:extLst>
            </p:cNvPr>
            <p:cNvSpPr txBox="1"/>
            <p:nvPr/>
          </p:nvSpPr>
          <p:spPr>
            <a:xfrm>
              <a:off x="2850076" y="1582356"/>
              <a:ext cx="2963706" cy="510778"/>
            </a:xfrm>
            <a:prstGeom prst="roundRect">
              <a:avLst/>
            </a:prstGeom>
            <a:solidFill>
              <a:srgbClr val="03819B"/>
            </a:solidFill>
            <a:ln w="12700"/>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a:latin typeface="Lato" panose="020F0502020204030203" pitchFamily="34" charset="0"/>
                </a:rPr>
                <a:t>Initial Precursor</a:t>
              </a:r>
            </a:p>
          </p:txBody>
        </p:sp>
        <p:sp>
          <p:nvSpPr>
            <p:cNvPr id="43" name="TextBox 42">
              <a:extLst>
                <a:ext uri="{FF2B5EF4-FFF2-40B4-BE49-F238E27FC236}">
                  <a16:creationId xmlns:a16="http://schemas.microsoft.com/office/drawing/2014/main" id="{5E82A3FE-1808-46EB-8931-246708E67430}"/>
                </a:ext>
              </a:extLst>
            </p:cNvPr>
            <p:cNvSpPr txBox="1"/>
            <p:nvPr/>
          </p:nvSpPr>
          <p:spPr>
            <a:xfrm>
              <a:off x="2850075" y="2577123"/>
              <a:ext cx="2963703" cy="510778"/>
            </a:xfrm>
            <a:prstGeom prst="roundRect">
              <a:avLst/>
            </a:prstGeom>
            <a:solidFill>
              <a:srgbClr val="03819B"/>
            </a:solidFill>
            <a:ln w="12700"/>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a:latin typeface="Lato" panose="020F0502020204030203" pitchFamily="34" charset="0"/>
                </a:rPr>
                <a:t>Distal Precursor</a:t>
              </a:r>
            </a:p>
          </p:txBody>
        </p:sp>
        <p:sp>
          <p:nvSpPr>
            <p:cNvPr id="44" name="TextBox 43">
              <a:extLst>
                <a:ext uri="{FF2B5EF4-FFF2-40B4-BE49-F238E27FC236}">
                  <a16:creationId xmlns:a16="http://schemas.microsoft.com/office/drawing/2014/main" id="{4C698D0B-10D8-47A5-BFFA-7093F22D384B}"/>
                </a:ext>
              </a:extLst>
            </p:cNvPr>
            <p:cNvSpPr txBox="1"/>
            <p:nvPr/>
          </p:nvSpPr>
          <p:spPr>
            <a:xfrm>
              <a:off x="2850078" y="3571890"/>
              <a:ext cx="2963703" cy="510778"/>
            </a:xfrm>
            <a:prstGeom prst="roundRect">
              <a:avLst/>
            </a:prstGeom>
            <a:solidFill>
              <a:srgbClr val="03819B"/>
            </a:solidFill>
            <a:ln w="12700"/>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a:latin typeface="Lato" panose="020F0502020204030203" pitchFamily="34" charset="0"/>
                </a:rPr>
                <a:t>Proximal Precursor</a:t>
              </a:r>
            </a:p>
          </p:txBody>
        </p:sp>
        <p:sp>
          <p:nvSpPr>
            <p:cNvPr id="45" name="TextBox 44">
              <a:extLst>
                <a:ext uri="{FF2B5EF4-FFF2-40B4-BE49-F238E27FC236}">
                  <a16:creationId xmlns:a16="http://schemas.microsoft.com/office/drawing/2014/main" id="{3289482D-FB54-41A9-813C-BD349499F647}"/>
                </a:ext>
              </a:extLst>
            </p:cNvPr>
            <p:cNvSpPr txBox="1"/>
            <p:nvPr/>
          </p:nvSpPr>
          <p:spPr>
            <a:xfrm>
              <a:off x="2850075" y="4566657"/>
              <a:ext cx="2963707" cy="510778"/>
            </a:xfrm>
            <a:prstGeom prst="roundRect">
              <a:avLst/>
            </a:prstGeom>
            <a:solidFill>
              <a:srgbClr val="03819B"/>
            </a:solidFill>
            <a:ln w="12700"/>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a:latin typeface="Lato" panose="020F0502020204030203" pitchFamily="34" charset="0"/>
                </a:rPr>
                <a:t>Target</a:t>
              </a:r>
            </a:p>
          </p:txBody>
        </p:sp>
        <p:sp>
          <p:nvSpPr>
            <p:cNvPr id="46" name="TextBox 45">
              <a:extLst>
                <a:ext uri="{FF2B5EF4-FFF2-40B4-BE49-F238E27FC236}">
                  <a16:creationId xmlns:a16="http://schemas.microsoft.com/office/drawing/2014/main" id="{E823E00A-0987-43AA-A7FA-0CEE7D68F3EA}"/>
                </a:ext>
              </a:extLst>
            </p:cNvPr>
            <p:cNvSpPr txBox="1"/>
            <p:nvPr/>
          </p:nvSpPr>
          <p:spPr>
            <a:xfrm>
              <a:off x="2850074" y="5561424"/>
              <a:ext cx="2963707" cy="510778"/>
            </a:xfrm>
            <a:prstGeom prst="roundRect">
              <a:avLst/>
            </a:prstGeom>
            <a:solidFill>
              <a:srgbClr val="03819B"/>
            </a:solidFill>
            <a:ln w="12700"/>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a:latin typeface="Lato" panose="020F0502020204030203" pitchFamily="34" charset="0"/>
                </a:rPr>
                <a:t>Successor</a:t>
              </a:r>
            </a:p>
          </p:txBody>
        </p:sp>
        <p:sp>
          <p:nvSpPr>
            <p:cNvPr id="47" name="TextBox 46">
              <a:extLst>
                <a:ext uri="{FF2B5EF4-FFF2-40B4-BE49-F238E27FC236}">
                  <a16:creationId xmlns:a16="http://schemas.microsoft.com/office/drawing/2014/main" id="{276BF83B-C1FB-4924-9513-4E6D0E6CD5C4}"/>
                </a:ext>
              </a:extLst>
            </p:cNvPr>
            <p:cNvSpPr txBox="1"/>
            <p:nvPr/>
          </p:nvSpPr>
          <p:spPr>
            <a:xfrm>
              <a:off x="6457246" y="1636239"/>
              <a:ext cx="4754880" cy="408623"/>
            </a:xfrm>
            <a:prstGeom prst="roundRect">
              <a:avLst/>
            </a:prstGeom>
            <a:solidFill>
              <a:srgbClr val="99CA3C"/>
            </a:solidFill>
            <a:ln>
              <a:solidFill>
                <a:schemeClr val="tx1"/>
              </a:solidFill>
            </a:ln>
          </p:spPr>
          <p:txBody>
            <a:bodyPr wrap="square" rtlCol="0" anchor="ctr">
              <a:spAutoFit/>
            </a:bodyPr>
            <a:lstStyle/>
            <a:p>
              <a:r>
                <a:rPr lang="en-US" sz="1800" dirty="0">
                  <a:latin typeface="Lato" panose="020F0502020204030203" pitchFamily="34" charset="0"/>
                </a:rPr>
                <a:t>Understand the function of objects</a:t>
              </a:r>
            </a:p>
          </p:txBody>
        </p:sp>
        <p:sp>
          <p:nvSpPr>
            <p:cNvPr id="48" name="TextBox 47">
              <a:extLst>
                <a:ext uri="{FF2B5EF4-FFF2-40B4-BE49-F238E27FC236}">
                  <a16:creationId xmlns:a16="http://schemas.microsoft.com/office/drawing/2014/main" id="{1DFE5873-1540-4D75-9A21-ABF53E1BFD4F}"/>
                </a:ext>
              </a:extLst>
            </p:cNvPr>
            <p:cNvSpPr txBox="1"/>
            <p:nvPr/>
          </p:nvSpPr>
          <p:spPr>
            <a:xfrm>
              <a:off x="6457246" y="2474968"/>
              <a:ext cx="4754880" cy="715089"/>
            </a:xfrm>
            <a:prstGeom prst="roundRect">
              <a:avLst/>
            </a:prstGeom>
            <a:solidFill>
              <a:srgbClr val="99CA3C"/>
            </a:solidFill>
            <a:ln>
              <a:solidFill>
                <a:schemeClr val="tx1"/>
              </a:solidFill>
            </a:ln>
          </p:spPr>
          <p:txBody>
            <a:bodyPr wrap="square" rtlCol="0" anchor="ctr">
              <a:spAutoFit/>
            </a:bodyPr>
            <a:lstStyle/>
            <a:p>
              <a:r>
                <a:rPr lang="en-US" sz="1800" dirty="0">
                  <a:latin typeface="Lato" panose="020F0502020204030203" pitchFamily="34" charset="0"/>
                </a:rPr>
                <a:t>Identify concrete details in an informational text</a:t>
              </a:r>
            </a:p>
          </p:txBody>
        </p:sp>
        <p:sp>
          <p:nvSpPr>
            <p:cNvPr id="49" name="TextBox 48">
              <a:extLst>
                <a:ext uri="{FF2B5EF4-FFF2-40B4-BE49-F238E27FC236}">
                  <a16:creationId xmlns:a16="http://schemas.microsoft.com/office/drawing/2014/main" id="{BB7F5D1C-61C1-47EE-970B-13D46B47799D}"/>
                </a:ext>
              </a:extLst>
            </p:cNvPr>
            <p:cNvSpPr txBox="1"/>
            <p:nvPr/>
          </p:nvSpPr>
          <p:spPr>
            <a:xfrm>
              <a:off x="6457246" y="3469734"/>
              <a:ext cx="4754880" cy="715089"/>
            </a:xfrm>
            <a:prstGeom prst="roundRect">
              <a:avLst/>
            </a:prstGeom>
            <a:solidFill>
              <a:srgbClr val="99CA3C"/>
            </a:solidFill>
            <a:ln>
              <a:solidFill>
                <a:schemeClr val="tx1"/>
              </a:solidFill>
            </a:ln>
          </p:spPr>
          <p:txBody>
            <a:bodyPr wrap="square" rtlCol="0" anchor="ctr">
              <a:spAutoFit/>
            </a:bodyPr>
            <a:lstStyle/>
            <a:p>
              <a:r>
                <a:rPr lang="en-US" sz="1800" dirty="0">
                  <a:latin typeface="Lato" panose="020F0502020204030203" pitchFamily="34" charset="0"/>
                </a:rPr>
                <a:t>Recognize how titles reflect text structure and text purpose</a:t>
              </a:r>
            </a:p>
          </p:txBody>
        </p:sp>
        <p:sp>
          <p:nvSpPr>
            <p:cNvPr id="50" name="TextBox 49">
              <a:extLst>
                <a:ext uri="{FF2B5EF4-FFF2-40B4-BE49-F238E27FC236}">
                  <a16:creationId xmlns:a16="http://schemas.microsoft.com/office/drawing/2014/main" id="{9212EEF0-E153-43F1-B56C-C23A3DE07905}"/>
                </a:ext>
              </a:extLst>
            </p:cNvPr>
            <p:cNvSpPr txBox="1"/>
            <p:nvPr/>
          </p:nvSpPr>
          <p:spPr>
            <a:xfrm>
              <a:off x="6457246" y="4617735"/>
              <a:ext cx="4754880" cy="408623"/>
            </a:xfrm>
            <a:prstGeom prst="roundRect">
              <a:avLst/>
            </a:prstGeom>
            <a:solidFill>
              <a:schemeClr val="bg2"/>
            </a:solidFill>
            <a:ln>
              <a:solidFill>
                <a:schemeClr val="tx1"/>
              </a:solidFill>
            </a:ln>
          </p:spPr>
          <p:txBody>
            <a:bodyPr wrap="square" rtlCol="0" anchor="ctr">
              <a:spAutoFit/>
            </a:bodyPr>
            <a:lstStyle/>
            <a:p>
              <a:r>
                <a:rPr lang="en-US" sz="1800" dirty="0">
                  <a:latin typeface="Lato" panose="020F0502020204030203" pitchFamily="34" charset="0"/>
                </a:rPr>
                <a:t>Understand sequencing</a:t>
              </a:r>
            </a:p>
          </p:txBody>
        </p:sp>
        <p:sp>
          <p:nvSpPr>
            <p:cNvPr id="51" name="TextBox 50">
              <a:extLst>
                <a:ext uri="{FF2B5EF4-FFF2-40B4-BE49-F238E27FC236}">
                  <a16:creationId xmlns:a16="http://schemas.microsoft.com/office/drawing/2014/main" id="{0123AF08-2B69-4C0D-9E0B-3AAC1B220102}"/>
                </a:ext>
              </a:extLst>
            </p:cNvPr>
            <p:cNvSpPr txBox="1"/>
            <p:nvPr/>
          </p:nvSpPr>
          <p:spPr>
            <a:xfrm>
              <a:off x="6457246" y="5459268"/>
              <a:ext cx="4754880" cy="715089"/>
            </a:xfrm>
            <a:prstGeom prst="roundRect">
              <a:avLst/>
            </a:prstGeom>
            <a:solidFill>
              <a:schemeClr val="bg2"/>
            </a:solidFill>
            <a:ln>
              <a:solidFill>
                <a:schemeClr val="tx1"/>
              </a:solidFill>
            </a:ln>
          </p:spPr>
          <p:txBody>
            <a:bodyPr wrap="square" rtlCol="0" anchor="ctr">
              <a:spAutoFit/>
            </a:bodyPr>
            <a:lstStyle/>
            <a:p>
              <a:r>
                <a:rPr lang="en-US" sz="1800" dirty="0">
                  <a:latin typeface="Lato" panose="020F0502020204030203" pitchFamily="34" charset="0"/>
                </a:rPr>
                <a:t>Understand how parts of the text affect overall text structure</a:t>
              </a:r>
            </a:p>
          </p:txBody>
        </p:sp>
        <p:sp>
          <p:nvSpPr>
            <p:cNvPr id="52" name="TextBox 51">
              <a:extLst>
                <a:ext uri="{FF2B5EF4-FFF2-40B4-BE49-F238E27FC236}">
                  <a16:creationId xmlns:a16="http://schemas.microsoft.com/office/drawing/2014/main" id="{40D6894D-AB17-437A-BEBA-628462338CED}"/>
                </a:ext>
              </a:extLst>
            </p:cNvPr>
            <p:cNvSpPr txBox="1"/>
            <p:nvPr/>
          </p:nvSpPr>
          <p:spPr>
            <a:xfrm>
              <a:off x="5813781" y="1546578"/>
              <a:ext cx="643465" cy="400110"/>
            </a:xfrm>
            <a:prstGeom prst="rect">
              <a:avLst/>
            </a:prstGeom>
            <a:noFill/>
          </p:spPr>
          <p:txBody>
            <a:bodyPr wrap="square" rtlCol="0">
              <a:spAutoFit/>
            </a:bodyPr>
            <a:lstStyle/>
            <a:p>
              <a:pPr algn="ctr"/>
              <a:r>
                <a:rPr lang="en-US" sz="2000" dirty="0"/>
                <a:t>1</a:t>
              </a:r>
            </a:p>
          </p:txBody>
        </p:sp>
        <p:cxnSp>
          <p:nvCxnSpPr>
            <p:cNvPr id="53" name="Straight Arrow Connector 52">
              <a:extLst>
                <a:ext uri="{FF2B5EF4-FFF2-40B4-BE49-F238E27FC236}">
                  <a16:creationId xmlns:a16="http://schemas.microsoft.com/office/drawing/2014/main" id="{E9CCA6EC-44FD-411B-8843-800F69C57EEA}"/>
                </a:ext>
              </a:extLst>
            </p:cNvPr>
            <p:cNvCxnSpPr/>
            <p:nvPr/>
          </p:nvCxnSpPr>
          <p:spPr>
            <a:xfrm>
              <a:off x="5813781" y="1916768"/>
              <a:ext cx="643465" cy="280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sp>
          <p:nvSpPr>
            <p:cNvPr id="54" name="TextBox 53">
              <a:extLst>
                <a:ext uri="{FF2B5EF4-FFF2-40B4-BE49-F238E27FC236}">
                  <a16:creationId xmlns:a16="http://schemas.microsoft.com/office/drawing/2014/main" id="{3F1E68F1-0F26-40BF-9083-57E2DCAC69B1}"/>
                </a:ext>
              </a:extLst>
            </p:cNvPr>
            <p:cNvSpPr txBox="1"/>
            <p:nvPr/>
          </p:nvSpPr>
          <p:spPr>
            <a:xfrm>
              <a:off x="5813778" y="2542145"/>
              <a:ext cx="643465" cy="400110"/>
            </a:xfrm>
            <a:prstGeom prst="rect">
              <a:avLst/>
            </a:prstGeom>
            <a:noFill/>
          </p:spPr>
          <p:txBody>
            <a:bodyPr wrap="square" rtlCol="0">
              <a:spAutoFit/>
            </a:bodyPr>
            <a:lstStyle/>
            <a:p>
              <a:pPr algn="ctr"/>
              <a:r>
                <a:rPr lang="en-US" sz="2000" dirty="0"/>
                <a:t>2</a:t>
              </a:r>
            </a:p>
          </p:txBody>
        </p:sp>
        <p:cxnSp>
          <p:nvCxnSpPr>
            <p:cNvPr id="55" name="Straight Arrow Connector 54">
              <a:extLst>
                <a:ext uri="{FF2B5EF4-FFF2-40B4-BE49-F238E27FC236}">
                  <a16:creationId xmlns:a16="http://schemas.microsoft.com/office/drawing/2014/main" id="{42BE13C4-F9D1-4D60-8055-11D926071426}"/>
                </a:ext>
              </a:extLst>
            </p:cNvPr>
            <p:cNvCxnSpPr/>
            <p:nvPr/>
          </p:nvCxnSpPr>
          <p:spPr>
            <a:xfrm>
              <a:off x="5813778" y="2912335"/>
              <a:ext cx="643465" cy="280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sp>
          <p:nvSpPr>
            <p:cNvPr id="56" name="TextBox 55">
              <a:extLst>
                <a:ext uri="{FF2B5EF4-FFF2-40B4-BE49-F238E27FC236}">
                  <a16:creationId xmlns:a16="http://schemas.microsoft.com/office/drawing/2014/main" id="{F69A26BB-DA37-4270-B246-EDD347FFD9DF}"/>
                </a:ext>
              </a:extLst>
            </p:cNvPr>
            <p:cNvSpPr txBox="1"/>
            <p:nvPr/>
          </p:nvSpPr>
          <p:spPr>
            <a:xfrm>
              <a:off x="5813778" y="3551927"/>
              <a:ext cx="643465" cy="400110"/>
            </a:xfrm>
            <a:prstGeom prst="rect">
              <a:avLst/>
            </a:prstGeom>
            <a:noFill/>
          </p:spPr>
          <p:txBody>
            <a:bodyPr wrap="square" rtlCol="0">
              <a:spAutoFit/>
            </a:bodyPr>
            <a:lstStyle/>
            <a:p>
              <a:pPr algn="ctr"/>
              <a:r>
                <a:rPr lang="en-US" sz="2000" dirty="0"/>
                <a:t>3</a:t>
              </a:r>
            </a:p>
          </p:txBody>
        </p:sp>
        <p:cxnSp>
          <p:nvCxnSpPr>
            <p:cNvPr id="57" name="Straight Arrow Connector 56">
              <a:extLst>
                <a:ext uri="{FF2B5EF4-FFF2-40B4-BE49-F238E27FC236}">
                  <a16:creationId xmlns:a16="http://schemas.microsoft.com/office/drawing/2014/main" id="{4C31FD18-22D6-46EF-AA18-936EC6B5EA22}"/>
                </a:ext>
              </a:extLst>
            </p:cNvPr>
            <p:cNvCxnSpPr/>
            <p:nvPr/>
          </p:nvCxnSpPr>
          <p:spPr>
            <a:xfrm>
              <a:off x="5813778" y="3922117"/>
              <a:ext cx="643465" cy="280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sp>
          <p:nvSpPr>
            <p:cNvPr id="58" name="TextBox 57">
              <a:extLst>
                <a:ext uri="{FF2B5EF4-FFF2-40B4-BE49-F238E27FC236}">
                  <a16:creationId xmlns:a16="http://schemas.microsoft.com/office/drawing/2014/main" id="{A72C177D-1118-482B-99E4-9B091D821EED}"/>
                </a:ext>
              </a:extLst>
            </p:cNvPr>
            <p:cNvSpPr txBox="1"/>
            <p:nvPr/>
          </p:nvSpPr>
          <p:spPr>
            <a:xfrm>
              <a:off x="5816034" y="4537802"/>
              <a:ext cx="643465" cy="400110"/>
            </a:xfrm>
            <a:prstGeom prst="rect">
              <a:avLst/>
            </a:prstGeom>
            <a:noFill/>
          </p:spPr>
          <p:txBody>
            <a:bodyPr wrap="square" rtlCol="0">
              <a:spAutoFit/>
            </a:bodyPr>
            <a:lstStyle/>
            <a:p>
              <a:pPr algn="ctr"/>
              <a:r>
                <a:rPr lang="en-US" sz="2000" dirty="0"/>
                <a:t>4</a:t>
              </a:r>
            </a:p>
          </p:txBody>
        </p:sp>
        <p:cxnSp>
          <p:nvCxnSpPr>
            <p:cNvPr id="59" name="Straight Arrow Connector 58">
              <a:extLst>
                <a:ext uri="{FF2B5EF4-FFF2-40B4-BE49-F238E27FC236}">
                  <a16:creationId xmlns:a16="http://schemas.microsoft.com/office/drawing/2014/main" id="{0C7CF930-9C6D-4AEA-BF51-5EBCC34FBCCB}"/>
                </a:ext>
              </a:extLst>
            </p:cNvPr>
            <p:cNvCxnSpPr/>
            <p:nvPr/>
          </p:nvCxnSpPr>
          <p:spPr>
            <a:xfrm>
              <a:off x="5816034" y="4907992"/>
              <a:ext cx="643465" cy="280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sp>
          <p:nvSpPr>
            <p:cNvPr id="60" name="TextBox 59">
              <a:extLst>
                <a:ext uri="{FF2B5EF4-FFF2-40B4-BE49-F238E27FC236}">
                  <a16:creationId xmlns:a16="http://schemas.microsoft.com/office/drawing/2014/main" id="{7255A1AC-BF53-4EDF-8182-E0B8371B034F}"/>
                </a:ext>
              </a:extLst>
            </p:cNvPr>
            <p:cNvSpPr txBox="1"/>
            <p:nvPr/>
          </p:nvSpPr>
          <p:spPr>
            <a:xfrm>
              <a:off x="5816034" y="5523677"/>
              <a:ext cx="643465" cy="400110"/>
            </a:xfrm>
            <a:prstGeom prst="rect">
              <a:avLst/>
            </a:prstGeom>
            <a:noFill/>
          </p:spPr>
          <p:txBody>
            <a:bodyPr wrap="square" rtlCol="0">
              <a:spAutoFit/>
            </a:bodyPr>
            <a:lstStyle/>
            <a:p>
              <a:pPr algn="ctr"/>
              <a:r>
                <a:rPr lang="en-US" sz="2000" dirty="0"/>
                <a:t>5</a:t>
              </a:r>
            </a:p>
          </p:txBody>
        </p:sp>
        <p:cxnSp>
          <p:nvCxnSpPr>
            <p:cNvPr id="61" name="Straight Arrow Connector 60">
              <a:extLst>
                <a:ext uri="{FF2B5EF4-FFF2-40B4-BE49-F238E27FC236}">
                  <a16:creationId xmlns:a16="http://schemas.microsoft.com/office/drawing/2014/main" id="{61909D86-F513-4B02-ABCA-9BCCF66CC5DB}"/>
                </a:ext>
              </a:extLst>
            </p:cNvPr>
            <p:cNvCxnSpPr/>
            <p:nvPr/>
          </p:nvCxnSpPr>
          <p:spPr>
            <a:xfrm>
              <a:off x="5816034" y="5893867"/>
              <a:ext cx="643465" cy="280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557095379"/>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583673" y="2881621"/>
            <a:ext cx="2061270" cy="2062103"/>
          </a:xfrm>
          <a:prstGeom prst="rect">
            <a:avLst/>
          </a:prstGeom>
          <a:noFill/>
        </p:spPr>
        <p:txBody>
          <a:bodyPr wrap="none" rtlCol="0">
            <a:spAutoFit/>
          </a:bodyPr>
          <a:lstStyle/>
          <a:p>
            <a:pPr algn="ctr"/>
            <a:r>
              <a:rPr lang="en-US" sz="3600" dirty="0"/>
              <a:t>Essential </a:t>
            </a:r>
            <a:br>
              <a:rPr lang="en-US" sz="3600" dirty="0"/>
            </a:br>
            <a:r>
              <a:rPr lang="en-US" sz="3600" dirty="0"/>
              <a:t>Element</a:t>
            </a:r>
            <a:br>
              <a:rPr lang="en-US" sz="1100" dirty="0"/>
            </a:br>
            <a:br>
              <a:rPr lang="en-US" dirty="0"/>
            </a:br>
            <a:r>
              <a:rPr lang="en-US" sz="3600" dirty="0"/>
              <a:t>ELA.RI.7.5</a:t>
            </a:r>
          </a:p>
        </p:txBody>
      </p:sp>
      <p:pic>
        <p:nvPicPr>
          <p:cNvPr id="5" name="Picture 4"/>
          <p:cNvPicPr>
            <a:picLocks noChangeAspect="1"/>
          </p:cNvPicPr>
          <p:nvPr/>
        </p:nvPicPr>
        <p:blipFill>
          <a:blip r:embed="rId3"/>
          <a:stretch>
            <a:fillRect/>
          </a:stretch>
        </p:blipFill>
        <p:spPr>
          <a:xfrm>
            <a:off x="628594" y="457362"/>
            <a:ext cx="10741572" cy="1280160"/>
          </a:xfrm>
          <a:prstGeom prst="rect">
            <a:avLst/>
          </a:prstGeom>
        </p:spPr>
      </p:pic>
      <p:grpSp>
        <p:nvGrpSpPr>
          <p:cNvPr id="32" name="Group 31">
            <a:extLst>
              <a:ext uri="{FF2B5EF4-FFF2-40B4-BE49-F238E27FC236}">
                <a16:creationId xmlns:a16="http://schemas.microsoft.com/office/drawing/2014/main" id="{66262DBD-44EA-4D0C-821D-47D9669189E2}"/>
              </a:ext>
            </a:extLst>
          </p:cNvPr>
          <p:cNvGrpSpPr/>
          <p:nvPr/>
        </p:nvGrpSpPr>
        <p:grpSpPr>
          <a:xfrm>
            <a:off x="3099461" y="2220686"/>
            <a:ext cx="8182084" cy="4274304"/>
            <a:chOff x="2850074" y="1546578"/>
            <a:chExt cx="8362052" cy="4627779"/>
          </a:xfrm>
        </p:grpSpPr>
        <p:sp>
          <p:nvSpPr>
            <p:cNvPr id="42" name="TextBox 41">
              <a:extLst>
                <a:ext uri="{FF2B5EF4-FFF2-40B4-BE49-F238E27FC236}">
                  <a16:creationId xmlns:a16="http://schemas.microsoft.com/office/drawing/2014/main" id="{BD7AFE01-EE8C-4313-8EA6-C3D42367879A}"/>
                </a:ext>
              </a:extLst>
            </p:cNvPr>
            <p:cNvSpPr txBox="1"/>
            <p:nvPr/>
          </p:nvSpPr>
          <p:spPr>
            <a:xfrm>
              <a:off x="2850076" y="1582356"/>
              <a:ext cx="2963706" cy="510778"/>
            </a:xfrm>
            <a:prstGeom prst="roundRect">
              <a:avLst/>
            </a:prstGeom>
            <a:solidFill>
              <a:srgbClr val="03819B"/>
            </a:solidFill>
            <a:ln w="12700"/>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a:latin typeface="Lato" panose="020F0502020204030203" pitchFamily="34" charset="0"/>
                </a:rPr>
                <a:t>Initial Precursor</a:t>
              </a:r>
            </a:p>
          </p:txBody>
        </p:sp>
        <p:sp>
          <p:nvSpPr>
            <p:cNvPr id="43" name="TextBox 42">
              <a:extLst>
                <a:ext uri="{FF2B5EF4-FFF2-40B4-BE49-F238E27FC236}">
                  <a16:creationId xmlns:a16="http://schemas.microsoft.com/office/drawing/2014/main" id="{7212C6AF-1313-45F2-A0C0-C0BB0F05D088}"/>
                </a:ext>
              </a:extLst>
            </p:cNvPr>
            <p:cNvSpPr txBox="1"/>
            <p:nvPr/>
          </p:nvSpPr>
          <p:spPr>
            <a:xfrm>
              <a:off x="2850075" y="2577123"/>
              <a:ext cx="2963703" cy="510778"/>
            </a:xfrm>
            <a:prstGeom prst="roundRect">
              <a:avLst/>
            </a:prstGeom>
            <a:solidFill>
              <a:srgbClr val="03819B"/>
            </a:solidFill>
            <a:ln w="12700"/>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a:latin typeface="Lato" panose="020F0502020204030203" pitchFamily="34" charset="0"/>
                </a:rPr>
                <a:t>Distal Precursor</a:t>
              </a:r>
            </a:p>
          </p:txBody>
        </p:sp>
        <p:sp>
          <p:nvSpPr>
            <p:cNvPr id="44" name="TextBox 43">
              <a:extLst>
                <a:ext uri="{FF2B5EF4-FFF2-40B4-BE49-F238E27FC236}">
                  <a16:creationId xmlns:a16="http://schemas.microsoft.com/office/drawing/2014/main" id="{2A493FC4-455C-42CE-AE3E-7E3721EC2ED3}"/>
                </a:ext>
              </a:extLst>
            </p:cNvPr>
            <p:cNvSpPr txBox="1"/>
            <p:nvPr/>
          </p:nvSpPr>
          <p:spPr>
            <a:xfrm>
              <a:off x="2850078" y="3571890"/>
              <a:ext cx="2963703" cy="510778"/>
            </a:xfrm>
            <a:prstGeom prst="roundRect">
              <a:avLst/>
            </a:prstGeom>
            <a:solidFill>
              <a:srgbClr val="03819B"/>
            </a:solidFill>
            <a:ln w="12700"/>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a:latin typeface="Lato" panose="020F0502020204030203" pitchFamily="34" charset="0"/>
                </a:rPr>
                <a:t>Proximal Precursor</a:t>
              </a:r>
            </a:p>
          </p:txBody>
        </p:sp>
        <p:sp>
          <p:nvSpPr>
            <p:cNvPr id="45" name="TextBox 44">
              <a:extLst>
                <a:ext uri="{FF2B5EF4-FFF2-40B4-BE49-F238E27FC236}">
                  <a16:creationId xmlns:a16="http://schemas.microsoft.com/office/drawing/2014/main" id="{73D063BB-E56E-4F7D-9FD2-113CBEB2C65B}"/>
                </a:ext>
              </a:extLst>
            </p:cNvPr>
            <p:cNvSpPr txBox="1"/>
            <p:nvPr/>
          </p:nvSpPr>
          <p:spPr>
            <a:xfrm>
              <a:off x="2850075" y="4566657"/>
              <a:ext cx="2963707" cy="510778"/>
            </a:xfrm>
            <a:prstGeom prst="roundRect">
              <a:avLst/>
            </a:prstGeom>
            <a:solidFill>
              <a:srgbClr val="03819B"/>
            </a:solidFill>
            <a:ln w="12700"/>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a:latin typeface="Lato" panose="020F0502020204030203" pitchFamily="34" charset="0"/>
                </a:rPr>
                <a:t>Target</a:t>
              </a:r>
            </a:p>
          </p:txBody>
        </p:sp>
        <p:sp>
          <p:nvSpPr>
            <p:cNvPr id="46" name="TextBox 45">
              <a:extLst>
                <a:ext uri="{FF2B5EF4-FFF2-40B4-BE49-F238E27FC236}">
                  <a16:creationId xmlns:a16="http://schemas.microsoft.com/office/drawing/2014/main" id="{F08CF7E6-92AE-4453-97D2-5D26BCAF0CA7}"/>
                </a:ext>
              </a:extLst>
            </p:cNvPr>
            <p:cNvSpPr txBox="1"/>
            <p:nvPr/>
          </p:nvSpPr>
          <p:spPr>
            <a:xfrm>
              <a:off x="2850074" y="5561424"/>
              <a:ext cx="2963707" cy="510778"/>
            </a:xfrm>
            <a:prstGeom prst="roundRect">
              <a:avLst/>
            </a:prstGeom>
            <a:solidFill>
              <a:srgbClr val="03819B"/>
            </a:solidFill>
            <a:ln w="12700"/>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a:latin typeface="Lato" panose="020F0502020204030203" pitchFamily="34" charset="0"/>
                </a:rPr>
                <a:t>Successor</a:t>
              </a:r>
            </a:p>
          </p:txBody>
        </p:sp>
        <p:sp>
          <p:nvSpPr>
            <p:cNvPr id="47" name="TextBox 46">
              <a:extLst>
                <a:ext uri="{FF2B5EF4-FFF2-40B4-BE49-F238E27FC236}">
                  <a16:creationId xmlns:a16="http://schemas.microsoft.com/office/drawing/2014/main" id="{9640C699-27BE-4C1B-A8F7-9CFFE9C1B94C}"/>
                </a:ext>
              </a:extLst>
            </p:cNvPr>
            <p:cNvSpPr txBox="1"/>
            <p:nvPr/>
          </p:nvSpPr>
          <p:spPr>
            <a:xfrm>
              <a:off x="6457246" y="1636239"/>
              <a:ext cx="4754880" cy="408623"/>
            </a:xfrm>
            <a:prstGeom prst="roundRect">
              <a:avLst/>
            </a:prstGeom>
            <a:solidFill>
              <a:srgbClr val="99CA3C"/>
            </a:solidFill>
            <a:ln>
              <a:solidFill>
                <a:schemeClr val="tx1"/>
              </a:solidFill>
            </a:ln>
          </p:spPr>
          <p:txBody>
            <a:bodyPr wrap="square" rtlCol="0" anchor="ctr">
              <a:spAutoFit/>
            </a:bodyPr>
            <a:lstStyle/>
            <a:p>
              <a:r>
                <a:rPr lang="en-US" sz="1800" dirty="0">
                  <a:latin typeface="Lato" panose="020F0502020204030203" pitchFamily="34" charset="0"/>
                </a:rPr>
                <a:t>Understand the function of objects</a:t>
              </a:r>
            </a:p>
          </p:txBody>
        </p:sp>
        <p:sp>
          <p:nvSpPr>
            <p:cNvPr id="48" name="TextBox 47">
              <a:extLst>
                <a:ext uri="{FF2B5EF4-FFF2-40B4-BE49-F238E27FC236}">
                  <a16:creationId xmlns:a16="http://schemas.microsoft.com/office/drawing/2014/main" id="{840C3585-CCF1-49A4-8A03-630FC47B8796}"/>
                </a:ext>
              </a:extLst>
            </p:cNvPr>
            <p:cNvSpPr txBox="1"/>
            <p:nvPr/>
          </p:nvSpPr>
          <p:spPr>
            <a:xfrm>
              <a:off x="6457246" y="2474968"/>
              <a:ext cx="4754880" cy="715089"/>
            </a:xfrm>
            <a:prstGeom prst="roundRect">
              <a:avLst/>
            </a:prstGeom>
            <a:solidFill>
              <a:srgbClr val="99CA3C"/>
            </a:solidFill>
            <a:ln>
              <a:solidFill>
                <a:schemeClr val="tx1"/>
              </a:solidFill>
            </a:ln>
          </p:spPr>
          <p:txBody>
            <a:bodyPr wrap="square" rtlCol="0" anchor="ctr">
              <a:spAutoFit/>
            </a:bodyPr>
            <a:lstStyle/>
            <a:p>
              <a:r>
                <a:rPr lang="en-US" sz="1800" dirty="0">
                  <a:latin typeface="Lato" panose="020F0502020204030203" pitchFamily="34" charset="0"/>
                </a:rPr>
                <a:t>Identify concrete details in an informational text</a:t>
              </a:r>
            </a:p>
          </p:txBody>
        </p:sp>
        <p:sp>
          <p:nvSpPr>
            <p:cNvPr id="49" name="TextBox 48">
              <a:extLst>
                <a:ext uri="{FF2B5EF4-FFF2-40B4-BE49-F238E27FC236}">
                  <a16:creationId xmlns:a16="http://schemas.microsoft.com/office/drawing/2014/main" id="{3158EADF-DD9C-44CC-8149-B0682BA197D9}"/>
                </a:ext>
              </a:extLst>
            </p:cNvPr>
            <p:cNvSpPr txBox="1"/>
            <p:nvPr/>
          </p:nvSpPr>
          <p:spPr>
            <a:xfrm>
              <a:off x="6457246" y="3469734"/>
              <a:ext cx="4754880" cy="715089"/>
            </a:xfrm>
            <a:prstGeom prst="roundRect">
              <a:avLst/>
            </a:prstGeom>
            <a:solidFill>
              <a:srgbClr val="99CA3C"/>
            </a:solidFill>
            <a:ln>
              <a:solidFill>
                <a:schemeClr val="tx1"/>
              </a:solidFill>
            </a:ln>
          </p:spPr>
          <p:txBody>
            <a:bodyPr wrap="square" rtlCol="0" anchor="ctr">
              <a:spAutoFit/>
            </a:bodyPr>
            <a:lstStyle/>
            <a:p>
              <a:r>
                <a:rPr lang="en-US" sz="1800" dirty="0">
                  <a:latin typeface="Lato" panose="020F0502020204030203" pitchFamily="34" charset="0"/>
                </a:rPr>
                <a:t>Recognize how titles reflect text structure and text purpose</a:t>
              </a:r>
            </a:p>
          </p:txBody>
        </p:sp>
        <p:sp>
          <p:nvSpPr>
            <p:cNvPr id="50" name="TextBox 49">
              <a:extLst>
                <a:ext uri="{FF2B5EF4-FFF2-40B4-BE49-F238E27FC236}">
                  <a16:creationId xmlns:a16="http://schemas.microsoft.com/office/drawing/2014/main" id="{1939EA23-CC7D-45B1-BEEF-F275D9AA49F4}"/>
                </a:ext>
              </a:extLst>
            </p:cNvPr>
            <p:cNvSpPr txBox="1"/>
            <p:nvPr/>
          </p:nvSpPr>
          <p:spPr>
            <a:xfrm>
              <a:off x="6457246" y="4617735"/>
              <a:ext cx="4754880" cy="408623"/>
            </a:xfrm>
            <a:prstGeom prst="roundRect">
              <a:avLst/>
            </a:prstGeom>
            <a:solidFill>
              <a:schemeClr val="bg2"/>
            </a:solidFill>
            <a:ln>
              <a:solidFill>
                <a:schemeClr val="tx1"/>
              </a:solidFill>
            </a:ln>
          </p:spPr>
          <p:txBody>
            <a:bodyPr wrap="square" rtlCol="0" anchor="ctr">
              <a:spAutoFit/>
            </a:bodyPr>
            <a:lstStyle/>
            <a:p>
              <a:r>
                <a:rPr lang="en-US" sz="1800" dirty="0">
                  <a:latin typeface="Lato" panose="020F0502020204030203" pitchFamily="34" charset="0"/>
                </a:rPr>
                <a:t>Understand sequencing</a:t>
              </a:r>
            </a:p>
          </p:txBody>
        </p:sp>
        <p:sp>
          <p:nvSpPr>
            <p:cNvPr id="51" name="TextBox 50">
              <a:extLst>
                <a:ext uri="{FF2B5EF4-FFF2-40B4-BE49-F238E27FC236}">
                  <a16:creationId xmlns:a16="http://schemas.microsoft.com/office/drawing/2014/main" id="{14EE969C-EE82-4FEC-950C-D8AA949873B2}"/>
                </a:ext>
              </a:extLst>
            </p:cNvPr>
            <p:cNvSpPr txBox="1"/>
            <p:nvPr/>
          </p:nvSpPr>
          <p:spPr>
            <a:xfrm>
              <a:off x="6457246" y="5459268"/>
              <a:ext cx="4754880" cy="715089"/>
            </a:xfrm>
            <a:prstGeom prst="roundRect">
              <a:avLst/>
            </a:prstGeom>
            <a:solidFill>
              <a:schemeClr val="bg2"/>
            </a:solidFill>
            <a:ln>
              <a:solidFill>
                <a:schemeClr val="tx1"/>
              </a:solidFill>
            </a:ln>
          </p:spPr>
          <p:txBody>
            <a:bodyPr wrap="square" rtlCol="0" anchor="ctr">
              <a:spAutoFit/>
            </a:bodyPr>
            <a:lstStyle/>
            <a:p>
              <a:r>
                <a:rPr lang="en-US" sz="1800" dirty="0">
                  <a:latin typeface="Lato" panose="020F0502020204030203" pitchFamily="34" charset="0"/>
                </a:rPr>
                <a:t>Understand how parts of the text affect overall text structure</a:t>
              </a:r>
            </a:p>
          </p:txBody>
        </p:sp>
        <p:sp>
          <p:nvSpPr>
            <p:cNvPr id="52" name="TextBox 51">
              <a:extLst>
                <a:ext uri="{FF2B5EF4-FFF2-40B4-BE49-F238E27FC236}">
                  <a16:creationId xmlns:a16="http://schemas.microsoft.com/office/drawing/2014/main" id="{BBFB0B23-9617-421D-A10D-0078CAE7BB8C}"/>
                </a:ext>
              </a:extLst>
            </p:cNvPr>
            <p:cNvSpPr txBox="1"/>
            <p:nvPr/>
          </p:nvSpPr>
          <p:spPr>
            <a:xfrm>
              <a:off x="5813781" y="1546578"/>
              <a:ext cx="643465" cy="400110"/>
            </a:xfrm>
            <a:prstGeom prst="rect">
              <a:avLst/>
            </a:prstGeom>
            <a:noFill/>
          </p:spPr>
          <p:txBody>
            <a:bodyPr wrap="square" rtlCol="0">
              <a:spAutoFit/>
            </a:bodyPr>
            <a:lstStyle/>
            <a:p>
              <a:pPr algn="ctr"/>
              <a:r>
                <a:rPr lang="en-US" sz="2000" dirty="0"/>
                <a:t>1</a:t>
              </a:r>
            </a:p>
          </p:txBody>
        </p:sp>
        <p:cxnSp>
          <p:nvCxnSpPr>
            <p:cNvPr id="53" name="Straight Arrow Connector 52">
              <a:extLst>
                <a:ext uri="{FF2B5EF4-FFF2-40B4-BE49-F238E27FC236}">
                  <a16:creationId xmlns:a16="http://schemas.microsoft.com/office/drawing/2014/main" id="{23199E9E-9380-4CEF-BA87-FE31D0F35406}"/>
                </a:ext>
              </a:extLst>
            </p:cNvPr>
            <p:cNvCxnSpPr/>
            <p:nvPr/>
          </p:nvCxnSpPr>
          <p:spPr>
            <a:xfrm>
              <a:off x="5813781" y="1916768"/>
              <a:ext cx="643465" cy="280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sp>
          <p:nvSpPr>
            <p:cNvPr id="54" name="TextBox 53">
              <a:extLst>
                <a:ext uri="{FF2B5EF4-FFF2-40B4-BE49-F238E27FC236}">
                  <a16:creationId xmlns:a16="http://schemas.microsoft.com/office/drawing/2014/main" id="{F2026A13-1E37-4693-A25C-5B7D1F7B5602}"/>
                </a:ext>
              </a:extLst>
            </p:cNvPr>
            <p:cNvSpPr txBox="1"/>
            <p:nvPr/>
          </p:nvSpPr>
          <p:spPr>
            <a:xfrm>
              <a:off x="5813778" y="2542145"/>
              <a:ext cx="643465" cy="400110"/>
            </a:xfrm>
            <a:prstGeom prst="rect">
              <a:avLst/>
            </a:prstGeom>
            <a:noFill/>
          </p:spPr>
          <p:txBody>
            <a:bodyPr wrap="square" rtlCol="0">
              <a:spAutoFit/>
            </a:bodyPr>
            <a:lstStyle/>
            <a:p>
              <a:pPr algn="ctr"/>
              <a:r>
                <a:rPr lang="en-US" sz="2000" dirty="0"/>
                <a:t>2</a:t>
              </a:r>
            </a:p>
          </p:txBody>
        </p:sp>
        <p:cxnSp>
          <p:nvCxnSpPr>
            <p:cNvPr id="55" name="Straight Arrow Connector 54">
              <a:extLst>
                <a:ext uri="{FF2B5EF4-FFF2-40B4-BE49-F238E27FC236}">
                  <a16:creationId xmlns:a16="http://schemas.microsoft.com/office/drawing/2014/main" id="{D5611ADB-DF65-4F88-B4E0-4A171FBB9216}"/>
                </a:ext>
              </a:extLst>
            </p:cNvPr>
            <p:cNvCxnSpPr/>
            <p:nvPr/>
          </p:nvCxnSpPr>
          <p:spPr>
            <a:xfrm>
              <a:off x="5813778" y="2912335"/>
              <a:ext cx="643465" cy="280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sp>
          <p:nvSpPr>
            <p:cNvPr id="56" name="TextBox 55">
              <a:extLst>
                <a:ext uri="{FF2B5EF4-FFF2-40B4-BE49-F238E27FC236}">
                  <a16:creationId xmlns:a16="http://schemas.microsoft.com/office/drawing/2014/main" id="{E37A8043-D53D-4FCA-9860-2AD6044DE8F4}"/>
                </a:ext>
              </a:extLst>
            </p:cNvPr>
            <p:cNvSpPr txBox="1"/>
            <p:nvPr/>
          </p:nvSpPr>
          <p:spPr>
            <a:xfrm>
              <a:off x="5813778" y="3551927"/>
              <a:ext cx="643465" cy="400110"/>
            </a:xfrm>
            <a:prstGeom prst="rect">
              <a:avLst/>
            </a:prstGeom>
            <a:noFill/>
          </p:spPr>
          <p:txBody>
            <a:bodyPr wrap="square" rtlCol="0">
              <a:spAutoFit/>
            </a:bodyPr>
            <a:lstStyle/>
            <a:p>
              <a:pPr algn="ctr"/>
              <a:r>
                <a:rPr lang="en-US" sz="2000" dirty="0"/>
                <a:t>3</a:t>
              </a:r>
            </a:p>
          </p:txBody>
        </p:sp>
        <p:cxnSp>
          <p:nvCxnSpPr>
            <p:cNvPr id="57" name="Straight Arrow Connector 56">
              <a:extLst>
                <a:ext uri="{FF2B5EF4-FFF2-40B4-BE49-F238E27FC236}">
                  <a16:creationId xmlns:a16="http://schemas.microsoft.com/office/drawing/2014/main" id="{F2C8EE22-010F-4BE8-823B-17ABAC292C04}"/>
                </a:ext>
              </a:extLst>
            </p:cNvPr>
            <p:cNvCxnSpPr/>
            <p:nvPr/>
          </p:nvCxnSpPr>
          <p:spPr>
            <a:xfrm>
              <a:off x="5813778" y="3922117"/>
              <a:ext cx="643465" cy="280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sp>
          <p:nvSpPr>
            <p:cNvPr id="58" name="TextBox 57">
              <a:extLst>
                <a:ext uri="{FF2B5EF4-FFF2-40B4-BE49-F238E27FC236}">
                  <a16:creationId xmlns:a16="http://schemas.microsoft.com/office/drawing/2014/main" id="{C3043DEB-D260-4AEE-875D-FD9A51F4B4B3}"/>
                </a:ext>
              </a:extLst>
            </p:cNvPr>
            <p:cNvSpPr txBox="1"/>
            <p:nvPr/>
          </p:nvSpPr>
          <p:spPr>
            <a:xfrm>
              <a:off x="5816034" y="4537802"/>
              <a:ext cx="643465" cy="400110"/>
            </a:xfrm>
            <a:prstGeom prst="rect">
              <a:avLst/>
            </a:prstGeom>
            <a:noFill/>
          </p:spPr>
          <p:txBody>
            <a:bodyPr wrap="square" rtlCol="0">
              <a:spAutoFit/>
            </a:bodyPr>
            <a:lstStyle/>
            <a:p>
              <a:pPr algn="ctr"/>
              <a:r>
                <a:rPr lang="en-US" sz="2000" dirty="0"/>
                <a:t>4</a:t>
              </a:r>
            </a:p>
          </p:txBody>
        </p:sp>
        <p:cxnSp>
          <p:nvCxnSpPr>
            <p:cNvPr id="59" name="Straight Arrow Connector 58">
              <a:extLst>
                <a:ext uri="{FF2B5EF4-FFF2-40B4-BE49-F238E27FC236}">
                  <a16:creationId xmlns:a16="http://schemas.microsoft.com/office/drawing/2014/main" id="{F9F6EF9E-A136-4DA7-9F51-C170D4E3E19E}"/>
                </a:ext>
              </a:extLst>
            </p:cNvPr>
            <p:cNvCxnSpPr/>
            <p:nvPr/>
          </p:nvCxnSpPr>
          <p:spPr>
            <a:xfrm>
              <a:off x="5816034" y="4907992"/>
              <a:ext cx="643465" cy="280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sp>
          <p:nvSpPr>
            <p:cNvPr id="60" name="TextBox 59">
              <a:extLst>
                <a:ext uri="{FF2B5EF4-FFF2-40B4-BE49-F238E27FC236}">
                  <a16:creationId xmlns:a16="http://schemas.microsoft.com/office/drawing/2014/main" id="{A0ED4CCB-F79E-4477-A799-C8E276CA83F9}"/>
                </a:ext>
              </a:extLst>
            </p:cNvPr>
            <p:cNvSpPr txBox="1"/>
            <p:nvPr/>
          </p:nvSpPr>
          <p:spPr>
            <a:xfrm>
              <a:off x="5816034" y="5523677"/>
              <a:ext cx="643465" cy="400110"/>
            </a:xfrm>
            <a:prstGeom prst="rect">
              <a:avLst/>
            </a:prstGeom>
            <a:noFill/>
          </p:spPr>
          <p:txBody>
            <a:bodyPr wrap="square" rtlCol="0">
              <a:spAutoFit/>
            </a:bodyPr>
            <a:lstStyle/>
            <a:p>
              <a:pPr algn="ctr"/>
              <a:r>
                <a:rPr lang="en-US" sz="2000" dirty="0"/>
                <a:t>5</a:t>
              </a:r>
            </a:p>
          </p:txBody>
        </p:sp>
        <p:cxnSp>
          <p:nvCxnSpPr>
            <p:cNvPr id="61" name="Straight Arrow Connector 60">
              <a:extLst>
                <a:ext uri="{FF2B5EF4-FFF2-40B4-BE49-F238E27FC236}">
                  <a16:creationId xmlns:a16="http://schemas.microsoft.com/office/drawing/2014/main" id="{EC4747DF-BAC0-493A-B0DB-DF849780593C}"/>
                </a:ext>
              </a:extLst>
            </p:cNvPr>
            <p:cNvCxnSpPr/>
            <p:nvPr/>
          </p:nvCxnSpPr>
          <p:spPr>
            <a:xfrm>
              <a:off x="5816034" y="5893867"/>
              <a:ext cx="643465" cy="280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3656233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dirty="0">
                <a:solidFill>
                  <a:schemeClr val="bg1">
                    <a:lumMod val="75000"/>
                    <a:lumOff val="25000"/>
                  </a:schemeClr>
                </a:solidFill>
              </a:rPr>
              <a:t>Reaching the Target</a:t>
            </a:r>
          </a:p>
        </p:txBody>
      </p:sp>
      <p:grpSp>
        <p:nvGrpSpPr>
          <p:cNvPr id="3" name="Group 2">
            <a:extLst>
              <a:ext uri="{FF2B5EF4-FFF2-40B4-BE49-F238E27FC236}">
                <a16:creationId xmlns:a16="http://schemas.microsoft.com/office/drawing/2014/main" id="{354C93EC-207B-41D9-BB93-96F437A1EDD9}"/>
              </a:ext>
            </a:extLst>
          </p:cNvPr>
          <p:cNvGrpSpPr/>
          <p:nvPr/>
        </p:nvGrpSpPr>
        <p:grpSpPr>
          <a:xfrm>
            <a:off x="1068266" y="1887939"/>
            <a:ext cx="9538696" cy="3082121"/>
            <a:chOff x="1603022" y="1239864"/>
            <a:chExt cx="9538696" cy="3082121"/>
          </a:xfrm>
        </p:grpSpPr>
        <p:cxnSp>
          <p:nvCxnSpPr>
            <p:cNvPr id="6" name="Straight Arrow Connector 5"/>
            <p:cNvCxnSpPr/>
            <p:nvPr/>
          </p:nvCxnSpPr>
          <p:spPr>
            <a:xfrm>
              <a:off x="8152108" y="1239864"/>
              <a:ext cx="604435" cy="122436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rotWithShape="1">
            <a:blip r:embed="rId3"/>
            <a:srcRect l="2242" t="56330" r="1658" b="19271"/>
            <a:stretch/>
          </p:blipFill>
          <p:spPr>
            <a:xfrm>
              <a:off x="1603022" y="2493185"/>
              <a:ext cx="9538696" cy="1828800"/>
            </a:xfrm>
            <a:prstGeom prst="rect">
              <a:avLst/>
            </a:prstGeom>
            <a:ln>
              <a:solidFill>
                <a:schemeClr val="tx1"/>
              </a:solidFill>
            </a:ln>
          </p:spPr>
        </p:pic>
      </p:grpSp>
    </p:spTree>
    <p:extLst>
      <p:ext uri="{BB962C8B-B14F-4D97-AF65-F5344CB8AC3E}">
        <p14:creationId xmlns:p14="http://schemas.microsoft.com/office/powerpoint/2010/main" val="3414713939"/>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10258" y="846601"/>
            <a:ext cx="9746901" cy="5781626"/>
          </a:xfrm>
          <a:prstGeom prst="rect">
            <a:avLst/>
          </a:prstGeom>
          <a:ln>
            <a:solidFill>
              <a:schemeClr val="tx1"/>
            </a:solidFill>
          </a:ln>
        </p:spPr>
      </p:pic>
      <p:grpSp>
        <p:nvGrpSpPr>
          <p:cNvPr id="4" name="Group 3"/>
          <p:cNvGrpSpPr/>
          <p:nvPr/>
        </p:nvGrpSpPr>
        <p:grpSpPr>
          <a:xfrm>
            <a:off x="-1100" y="1614313"/>
            <a:ext cx="11764314" cy="1949044"/>
            <a:chOff x="-1100" y="1614313"/>
            <a:chExt cx="11764314" cy="1949044"/>
          </a:xfrm>
        </p:grpSpPr>
        <p:sp>
          <p:nvSpPr>
            <p:cNvPr id="6" name="Rectangle 5"/>
            <p:cNvSpPr/>
            <p:nvPr/>
          </p:nvSpPr>
          <p:spPr>
            <a:xfrm>
              <a:off x="-1100" y="2187130"/>
              <a:ext cx="1891226" cy="830997"/>
            </a:xfrm>
            <a:prstGeom prst="rect">
              <a:avLst/>
            </a:prstGeom>
            <a:noFill/>
          </p:spPr>
          <p:txBody>
            <a:bodyPr wrap="square" lIns="91440" tIns="45720" rIns="91440" bIns="45720">
              <a:spAutoFit/>
            </a:bodyPr>
            <a:lstStyle/>
            <a:p>
              <a:pPr algn="ctr"/>
              <a:r>
                <a:rPr lang="en-US" sz="2400" b="0" cap="none" spc="0" dirty="0">
                  <a:ln w="0"/>
                  <a:solidFill>
                    <a:schemeClr val="accent5">
                      <a:lumMod val="50000"/>
                    </a:schemeClr>
                  </a:solidFill>
                  <a:effectLst>
                    <a:outerShdw blurRad="38100" dist="19050" dir="2700000" algn="tl" rotWithShape="0">
                      <a:schemeClr val="dk1">
                        <a:alpha val="40000"/>
                      </a:schemeClr>
                    </a:outerShdw>
                  </a:effectLst>
                </a:rPr>
                <a:t>Conceptual Area</a:t>
              </a:r>
            </a:p>
          </p:txBody>
        </p:sp>
        <p:sp>
          <p:nvSpPr>
            <p:cNvPr id="7" name="Rounded Rectangle 6"/>
            <p:cNvSpPr/>
            <p:nvPr/>
          </p:nvSpPr>
          <p:spPr>
            <a:xfrm>
              <a:off x="2110258" y="1614313"/>
              <a:ext cx="9652956" cy="1949044"/>
            </a:xfrm>
            <a:prstGeom prst="roundRect">
              <a:avLst/>
            </a:prstGeom>
            <a:noFill/>
            <a:ln w="381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682044" y="2569932"/>
              <a:ext cx="428214" cy="0"/>
            </a:xfrm>
            <a:prstGeom prst="straightConnector1">
              <a:avLst/>
            </a:prstGeom>
            <a:ln w="57150">
              <a:solidFill>
                <a:schemeClr val="accent5">
                  <a:lumMod val="50000"/>
                </a:schemeClr>
              </a:solidFill>
              <a:tailEnd type="triangle"/>
            </a:ln>
            <a:effectLst>
              <a:outerShdw blurRad="44450" dist="27940" dir="5400000" algn="ctr">
                <a:srgbClr val="000000">
                  <a:alpha val="32000"/>
                </a:srgbClr>
              </a:outerShdw>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4651402" y="-23090"/>
            <a:ext cx="5508598" cy="5859446"/>
            <a:chOff x="-914020" y="208730"/>
            <a:chExt cx="5508598" cy="5859446"/>
          </a:xfrm>
        </p:grpSpPr>
        <p:sp>
          <p:nvSpPr>
            <p:cNvPr id="12" name="Rectangle 11"/>
            <p:cNvSpPr/>
            <p:nvPr/>
          </p:nvSpPr>
          <p:spPr>
            <a:xfrm>
              <a:off x="-914020" y="208730"/>
              <a:ext cx="2746646"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Level of Mastery</a:t>
              </a:r>
              <a:endParaRPr lang="en-US" sz="2800" b="0" cap="none" spc="0" dirty="0">
                <a:ln w="0"/>
                <a:solidFill>
                  <a:srgbClr val="FF0000"/>
                </a:solidFill>
                <a:effectLst>
                  <a:outerShdw blurRad="38100" dist="19050" dir="2700000" algn="tl" rotWithShape="0">
                    <a:schemeClr val="dk1">
                      <a:alpha val="40000"/>
                    </a:schemeClr>
                  </a:outerShdw>
                </a:effectLst>
              </a:endParaRPr>
            </a:p>
          </p:txBody>
        </p:sp>
        <p:cxnSp>
          <p:nvCxnSpPr>
            <p:cNvPr id="13" name="Straight Arrow Connector 12"/>
            <p:cNvCxnSpPr/>
            <p:nvPr/>
          </p:nvCxnSpPr>
          <p:spPr>
            <a:xfrm>
              <a:off x="1832626" y="600420"/>
              <a:ext cx="1294206" cy="478001"/>
            </a:xfrm>
            <a:prstGeom prst="straightConnector1">
              <a:avLst/>
            </a:prstGeom>
            <a:ln w="57150">
              <a:solidFill>
                <a:srgbClr val="FF0000"/>
              </a:solidFill>
              <a:tailEnd type="triangle"/>
            </a:ln>
            <a:effectLst>
              <a:outerShdw blurRad="44450" dist="27940" dir="5400000" algn="ctr">
                <a:srgbClr val="000000">
                  <a:alpha val="32000"/>
                </a:srgbClr>
              </a:outerShdw>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3006671" y="1078422"/>
              <a:ext cx="1587907" cy="498975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360" y="3806737"/>
            <a:ext cx="11694765" cy="830997"/>
            <a:chOff x="91027" y="1533737"/>
            <a:chExt cx="11694765" cy="830997"/>
          </a:xfrm>
        </p:grpSpPr>
        <p:sp>
          <p:nvSpPr>
            <p:cNvPr id="22" name="Rectangle 21"/>
            <p:cNvSpPr/>
            <p:nvPr/>
          </p:nvSpPr>
          <p:spPr>
            <a:xfrm>
              <a:off x="91027" y="1533737"/>
              <a:ext cx="1891226" cy="830997"/>
            </a:xfrm>
            <a:prstGeom prst="rect">
              <a:avLst/>
            </a:prstGeom>
            <a:noFill/>
          </p:spPr>
          <p:txBody>
            <a:bodyPr wrap="square" lIns="91440" tIns="45720" rIns="91440" bIns="45720">
              <a:spAutoFit/>
            </a:bodyPr>
            <a:lstStyle/>
            <a:p>
              <a:pPr algn="ctr"/>
              <a:r>
                <a:rPr lang="en-US" sz="2400" b="0" cap="none" spc="0" dirty="0">
                  <a:ln w="0"/>
                  <a:solidFill>
                    <a:schemeClr val="accent2">
                      <a:lumMod val="75000"/>
                    </a:schemeClr>
                  </a:solidFill>
                  <a:effectLst>
                    <a:outerShdw blurRad="38100" dist="19050" dir="2700000" algn="tl" rotWithShape="0">
                      <a:schemeClr val="dk1">
                        <a:alpha val="40000"/>
                      </a:schemeClr>
                    </a:outerShdw>
                  </a:effectLst>
                </a:rPr>
                <a:t>Essential Element</a:t>
              </a:r>
            </a:p>
          </p:txBody>
        </p:sp>
        <p:sp>
          <p:nvSpPr>
            <p:cNvPr id="23" name="Rounded Rectangle 22"/>
            <p:cNvSpPr/>
            <p:nvPr/>
          </p:nvSpPr>
          <p:spPr>
            <a:xfrm>
              <a:off x="2132836" y="1682047"/>
              <a:ext cx="9652956" cy="631663"/>
            </a:xfrm>
            <a:prstGeom prst="roundRect">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682044" y="1997877"/>
              <a:ext cx="428214" cy="0"/>
            </a:xfrm>
            <a:prstGeom prst="straightConnector1">
              <a:avLst/>
            </a:prstGeom>
            <a:ln w="57150">
              <a:solidFill>
                <a:schemeClr val="accent2">
                  <a:lumMod val="75000"/>
                </a:schemeClr>
              </a:solidFill>
              <a:tailEnd type="triangle"/>
            </a:ln>
            <a:effectLst>
              <a:outerShdw blurRad="44450" dist="27940" dir="5400000" algn="ctr">
                <a:srgbClr val="000000">
                  <a:alpha val="32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541060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6"/>
            <a:ext cx="12179611" cy="1184297"/>
          </a:xfrm>
        </p:spPr>
        <p:txBody>
          <a:bodyPr/>
          <a:lstStyle/>
          <a:p>
            <a:r>
              <a:rPr lang="en-US" dirty="0">
                <a:solidFill>
                  <a:schemeClr val="bg1">
                    <a:lumMod val="75000"/>
                    <a:lumOff val="25000"/>
                  </a:schemeClr>
                </a:solidFill>
              </a:rPr>
              <a:t>Learning Profile</a:t>
            </a:r>
          </a:p>
        </p:txBody>
      </p:sp>
      <p:grpSp>
        <p:nvGrpSpPr>
          <p:cNvPr id="3" name="Group 2">
            <a:extLst>
              <a:ext uri="{FF2B5EF4-FFF2-40B4-BE49-F238E27FC236}">
                <a16:creationId xmlns:a16="http://schemas.microsoft.com/office/drawing/2014/main" id="{8AFD7F8B-E521-4054-AB46-FB90B09ED70A}"/>
              </a:ext>
            </a:extLst>
          </p:cNvPr>
          <p:cNvGrpSpPr/>
          <p:nvPr/>
        </p:nvGrpSpPr>
        <p:grpSpPr>
          <a:xfrm>
            <a:off x="2639676" y="1543792"/>
            <a:ext cx="6912647" cy="5119927"/>
            <a:chOff x="2712700" y="906515"/>
            <a:chExt cx="7655666" cy="5780955"/>
          </a:xfrm>
        </p:grpSpPr>
        <p:pic>
          <p:nvPicPr>
            <p:cNvPr id="5" name="Picture 4"/>
            <p:cNvPicPr>
              <a:picLocks noChangeAspect="1"/>
            </p:cNvPicPr>
            <p:nvPr/>
          </p:nvPicPr>
          <p:blipFill>
            <a:blip r:embed="rId3"/>
            <a:stretch>
              <a:fillRect/>
            </a:stretch>
          </p:blipFill>
          <p:spPr>
            <a:xfrm>
              <a:off x="2712700" y="906515"/>
              <a:ext cx="7655666" cy="5780955"/>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2712700" y="906515"/>
              <a:ext cx="7626779" cy="2879767"/>
            </a:xfrm>
            <a:prstGeom prst="rect">
              <a:avLst/>
            </a:prstGeom>
          </p:spPr>
        </p:pic>
      </p:grpSp>
    </p:spTree>
    <p:extLst>
      <p:ext uri="{BB962C8B-B14F-4D97-AF65-F5344CB8AC3E}">
        <p14:creationId xmlns:p14="http://schemas.microsoft.com/office/powerpoint/2010/main" val="1636076254"/>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23D15-CB2E-4A33-B038-750F7D46C8AA}"/>
              </a:ext>
            </a:extLst>
          </p:cNvPr>
          <p:cNvSpPr>
            <a:spLocks noGrp="1"/>
          </p:cNvSpPr>
          <p:nvPr>
            <p:ph type="body" sz="quarter" idx="13"/>
          </p:nvPr>
        </p:nvSpPr>
        <p:spPr/>
        <p:txBody>
          <a:bodyPr/>
          <a:lstStyle/>
          <a:p>
            <a:r>
              <a:rPr lang="en-US" dirty="0"/>
              <a:t>Purpose of DLM Alternate Assessments</a:t>
            </a:r>
          </a:p>
        </p:txBody>
      </p:sp>
      <p:sp>
        <p:nvSpPr>
          <p:cNvPr id="6" name="Text Placeholder 5">
            <a:extLst>
              <a:ext uri="{FF2B5EF4-FFF2-40B4-BE49-F238E27FC236}">
                <a16:creationId xmlns:a16="http://schemas.microsoft.com/office/drawing/2014/main" id="{C28D4D46-63D2-42C7-B8D3-3CC1F0F5C4A7}"/>
              </a:ext>
            </a:extLst>
          </p:cNvPr>
          <p:cNvSpPr>
            <a:spLocks noGrp="1"/>
          </p:cNvSpPr>
          <p:nvPr>
            <p:ph type="body" sz="quarter" idx="14"/>
          </p:nvPr>
        </p:nvSpPr>
        <p:spPr>
          <a:xfrm>
            <a:off x="678874" y="1596573"/>
            <a:ext cx="10695708" cy="3350372"/>
          </a:xfrm>
        </p:spPr>
        <p:txBody>
          <a:bodyPr>
            <a:normAutofit fontScale="85000" lnSpcReduction="10000"/>
          </a:bodyPr>
          <a:lstStyle/>
          <a:p>
            <a:r>
              <a:rPr lang="en-US" dirty="0"/>
              <a:t>DLM alternate assessments measure what students with the most significant cognitive disabilities know and can do</a:t>
            </a:r>
          </a:p>
          <a:p>
            <a:r>
              <a:rPr lang="en-US" dirty="0"/>
              <a:t>Results from DLM alternate assessments are intended to be used for instructional planning, monitoring, and adjustment</a:t>
            </a:r>
          </a:p>
          <a:p>
            <a:r>
              <a:rPr lang="en-US" dirty="0"/>
              <a:t>Some states use for additional purposes</a:t>
            </a:r>
          </a:p>
          <a:p>
            <a:endParaRPr lang="en-US" dirty="0"/>
          </a:p>
        </p:txBody>
      </p:sp>
    </p:spTree>
    <p:extLst>
      <p:ext uri="{BB962C8B-B14F-4D97-AF65-F5344CB8AC3E}">
        <p14:creationId xmlns:p14="http://schemas.microsoft.com/office/powerpoint/2010/main" val="489574544"/>
      </p:ext>
    </p:ext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4286"/>
            <a:ext cx="12179611" cy="12088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000081"/>
                </a:solidFill>
                <a:latin typeface="Trebuchet MS" pitchFamily="34" charset="0"/>
                <a:ea typeface="+mj-ea"/>
                <a:cs typeface="+mj-cs"/>
              </a:defRPr>
            </a:lvl1pPr>
          </a:lstStyle>
          <a:p>
            <a:r>
              <a:rPr lang="en-US" sz="4800" b="1" dirty="0">
                <a:solidFill>
                  <a:schemeClr val="bg1"/>
                </a:solidFill>
                <a:latin typeface="Lato Black" panose="020F0A02020204030203" pitchFamily="34" charset="0"/>
              </a:rPr>
              <a:t>Learning Profile, cont.</a:t>
            </a:r>
          </a:p>
        </p:txBody>
      </p:sp>
      <p:pic>
        <p:nvPicPr>
          <p:cNvPr id="2" name="Picture 1"/>
          <p:cNvPicPr>
            <a:picLocks noChangeAspect="1"/>
          </p:cNvPicPr>
          <p:nvPr/>
        </p:nvPicPr>
        <p:blipFill>
          <a:blip r:embed="rId3"/>
          <a:stretch>
            <a:fillRect/>
          </a:stretch>
        </p:blipFill>
        <p:spPr>
          <a:xfrm>
            <a:off x="2245882" y="1306286"/>
            <a:ext cx="7700235" cy="5451059"/>
          </a:xfrm>
          <a:prstGeom prst="rect">
            <a:avLst/>
          </a:prstGeom>
          <a:ln>
            <a:solidFill>
              <a:schemeClr val="tx1"/>
            </a:solidFill>
          </a:ln>
        </p:spPr>
      </p:pic>
    </p:spTree>
    <p:extLst>
      <p:ext uri="{BB962C8B-B14F-4D97-AF65-F5344CB8AC3E}">
        <p14:creationId xmlns:p14="http://schemas.microsoft.com/office/powerpoint/2010/main" val="760455502"/>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256AEA-1B08-4BEA-84FC-8233AD2750DA}"/>
              </a:ext>
            </a:extLst>
          </p:cNvPr>
          <p:cNvSpPr>
            <a:spLocks noGrp="1"/>
          </p:cNvSpPr>
          <p:nvPr>
            <p:ph type="body" sz="quarter" idx="13"/>
          </p:nvPr>
        </p:nvSpPr>
        <p:spPr/>
        <p:txBody>
          <a:bodyPr/>
          <a:lstStyle/>
          <a:p>
            <a:r>
              <a:rPr lang="en-US" dirty="0">
                <a:solidFill>
                  <a:schemeClr val="bg1">
                    <a:lumMod val="75000"/>
                    <a:lumOff val="25000"/>
                  </a:schemeClr>
                </a:solidFill>
              </a:rPr>
              <a:t>Suggestions for Using the Learning Profile</a:t>
            </a:r>
            <a:endParaRPr lang="en-US" dirty="0"/>
          </a:p>
        </p:txBody>
      </p:sp>
      <p:sp>
        <p:nvSpPr>
          <p:cNvPr id="3" name="Text Placeholder 2">
            <a:extLst>
              <a:ext uri="{FF2B5EF4-FFF2-40B4-BE49-F238E27FC236}">
                <a16:creationId xmlns:a16="http://schemas.microsoft.com/office/drawing/2014/main" id="{1F8908A9-937B-4803-88FA-A3CA838DF15F}"/>
              </a:ext>
            </a:extLst>
          </p:cNvPr>
          <p:cNvSpPr>
            <a:spLocks noGrp="1"/>
          </p:cNvSpPr>
          <p:nvPr>
            <p:ph type="body" sz="quarter" idx="14"/>
          </p:nvPr>
        </p:nvSpPr>
        <p:spPr>
          <a:xfrm>
            <a:off x="878774" y="1596573"/>
            <a:ext cx="10367158" cy="3350372"/>
          </a:xfrm>
        </p:spPr>
        <p:txBody>
          <a:bodyPr>
            <a:normAutofit fontScale="92500" lnSpcReduction="20000"/>
          </a:bodyPr>
          <a:lstStyle/>
          <a:p>
            <a:r>
              <a:rPr lang="en-US" dirty="0"/>
              <a:t>Communicate with Parents</a:t>
            </a:r>
          </a:p>
          <a:p>
            <a:pPr lvl="1"/>
            <a:r>
              <a:rPr lang="en-US" dirty="0"/>
              <a:t>Use to explain the Performance Profile</a:t>
            </a:r>
          </a:p>
          <a:p>
            <a:endParaRPr lang="en-US" dirty="0"/>
          </a:p>
          <a:p>
            <a:r>
              <a:rPr lang="en-US" dirty="0"/>
              <a:t>Describe the student’s present levels of performance when developing an IEP or other report</a:t>
            </a:r>
          </a:p>
          <a:p>
            <a:pPr marL="0" indent="0">
              <a:buNone/>
            </a:pPr>
            <a:endParaRPr lang="en-US" dirty="0"/>
          </a:p>
          <a:p>
            <a:endParaRPr lang="en-US" dirty="0"/>
          </a:p>
        </p:txBody>
      </p:sp>
    </p:spTree>
    <p:extLst>
      <p:ext uri="{BB962C8B-B14F-4D97-AF65-F5344CB8AC3E}">
        <p14:creationId xmlns:p14="http://schemas.microsoft.com/office/powerpoint/2010/main" val="2505352695"/>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CAC66-3DDC-45EA-891A-763F2ED55AFF}"/>
              </a:ext>
            </a:extLst>
          </p:cNvPr>
          <p:cNvSpPr>
            <a:spLocks noGrp="1"/>
          </p:cNvSpPr>
          <p:nvPr>
            <p:ph type="body" sz="quarter" idx="13"/>
          </p:nvPr>
        </p:nvSpPr>
        <p:spPr/>
        <p:txBody>
          <a:bodyPr/>
          <a:lstStyle/>
          <a:p>
            <a:r>
              <a:rPr lang="en-US" dirty="0">
                <a:solidFill>
                  <a:schemeClr val="bg1">
                    <a:lumMod val="75000"/>
                    <a:lumOff val="25000"/>
                  </a:schemeClr>
                </a:solidFill>
              </a:rPr>
              <a:t>Suggestions for Using the Learning Profile</a:t>
            </a:r>
            <a:endParaRPr lang="en-US" dirty="0"/>
          </a:p>
        </p:txBody>
      </p:sp>
      <p:sp>
        <p:nvSpPr>
          <p:cNvPr id="3" name="Text Placeholder 2">
            <a:extLst>
              <a:ext uri="{FF2B5EF4-FFF2-40B4-BE49-F238E27FC236}">
                <a16:creationId xmlns:a16="http://schemas.microsoft.com/office/drawing/2014/main" id="{E3ACE5DC-3F99-4BA0-8552-FD0286C5F8DB}"/>
              </a:ext>
            </a:extLst>
          </p:cNvPr>
          <p:cNvSpPr>
            <a:spLocks noGrp="1"/>
          </p:cNvSpPr>
          <p:nvPr>
            <p:ph type="body" sz="quarter" idx="14"/>
          </p:nvPr>
        </p:nvSpPr>
        <p:spPr>
          <a:xfrm>
            <a:off x="522514" y="1596573"/>
            <a:ext cx="11127180" cy="4008580"/>
          </a:xfrm>
        </p:spPr>
        <p:txBody>
          <a:bodyPr>
            <a:noAutofit/>
          </a:bodyPr>
          <a:lstStyle/>
          <a:p>
            <a:r>
              <a:rPr lang="en-US" dirty="0"/>
              <a:t>Set instructional goals - Connect previous grade’s EEs to current grade</a:t>
            </a:r>
          </a:p>
          <a:p>
            <a:r>
              <a:rPr lang="en-US" dirty="0"/>
              <a:t>Identify strengths and weaknesses</a:t>
            </a:r>
          </a:p>
          <a:p>
            <a:r>
              <a:rPr lang="en-US" dirty="0"/>
              <a:t>Guide goal development for a standards-based IEP</a:t>
            </a:r>
          </a:p>
          <a:p>
            <a:pPr lvl="1" algn="r"/>
            <a:r>
              <a:rPr lang="en-US" sz="2000" i="1" dirty="0"/>
              <a:t>Professional development module available at </a:t>
            </a:r>
            <a:r>
              <a:rPr lang="en-US" sz="2000" i="1" dirty="0">
                <a:solidFill>
                  <a:srgbClr val="000081"/>
                </a:solidFill>
              </a:rPr>
              <a:t>dlmpd.com</a:t>
            </a:r>
            <a:endParaRPr lang="en-US" sz="2000" i="1" dirty="0"/>
          </a:p>
        </p:txBody>
      </p:sp>
    </p:spTree>
    <p:extLst>
      <p:ext uri="{BB962C8B-B14F-4D97-AF65-F5344CB8AC3E}">
        <p14:creationId xmlns:p14="http://schemas.microsoft.com/office/powerpoint/2010/main" val="746955187"/>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bg1">
                    <a:lumMod val="75000"/>
                    <a:lumOff val="25000"/>
                  </a:schemeClr>
                </a:solidFill>
              </a:rPr>
              <a:t>Individual Student Report</a:t>
            </a:r>
          </a:p>
        </p:txBody>
      </p:sp>
      <p:pic>
        <p:nvPicPr>
          <p:cNvPr id="4" name="Content Placeholder 3"/>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609600" y="1417638"/>
            <a:ext cx="5588000" cy="4708526"/>
          </a:xfrm>
          <a:prstGeom prst="rect">
            <a:avLst/>
          </a:prstGeom>
          <a:noFill/>
          <a:ln w="12700">
            <a:solidFill>
              <a:sysClr val="windowText" lastClr="000000"/>
            </a:solidFill>
          </a:ln>
        </p:spPr>
      </p:pic>
      <p:sp>
        <p:nvSpPr>
          <p:cNvPr id="6" name="Content Placeholder 5"/>
          <p:cNvSpPr>
            <a:spLocks noGrp="1"/>
          </p:cNvSpPr>
          <p:nvPr>
            <p:ph sz="half" idx="2"/>
          </p:nvPr>
        </p:nvSpPr>
        <p:spPr/>
        <p:txBody>
          <a:bodyPr/>
          <a:lstStyle/>
          <a:p>
            <a:r>
              <a:rPr lang="en-US" dirty="0"/>
              <a:t>Summarizes information from the Performance Profile</a:t>
            </a:r>
          </a:p>
          <a:p>
            <a:r>
              <a:rPr lang="en-US" dirty="0"/>
              <a:t>Incorporates social studies for students in grades 4, 8 and 10</a:t>
            </a:r>
          </a:p>
          <a:p>
            <a:r>
              <a:rPr lang="en-US" dirty="0"/>
              <a:t>Easy to print/mail format for parents</a:t>
            </a:r>
          </a:p>
        </p:txBody>
      </p:sp>
    </p:spTree>
    <p:extLst>
      <p:ext uri="{BB962C8B-B14F-4D97-AF65-F5344CB8AC3E}">
        <p14:creationId xmlns:p14="http://schemas.microsoft.com/office/powerpoint/2010/main" val="571941624"/>
      </p:ext>
    </p:extLst>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bg1">
                    <a:lumMod val="75000"/>
                    <a:lumOff val="25000"/>
                  </a:schemeClr>
                </a:solidFill>
              </a:rPr>
              <a:t>Individual Student Report</a:t>
            </a:r>
          </a:p>
        </p:txBody>
      </p:sp>
      <p:pic>
        <p:nvPicPr>
          <p:cNvPr id="4" name="Content Placeholder 3"/>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2624447" y="2277094"/>
            <a:ext cx="6943106" cy="4064330"/>
          </a:xfrm>
          <a:prstGeom prst="rect">
            <a:avLst/>
          </a:prstGeom>
          <a:noFill/>
          <a:ln w="12700">
            <a:solidFill>
              <a:sysClr val="windowText" lastClr="000000"/>
            </a:solidFill>
          </a:ln>
        </p:spPr>
      </p:pic>
      <p:sp>
        <p:nvSpPr>
          <p:cNvPr id="6" name="Content Placeholder 5"/>
          <p:cNvSpPr>
            <a:spLocks noGrp="1"/>
          </p:cNvSpPr>
          <p:nvPr>
            <p:ph sz="half" idx="2"/>
          </p:nvPr>
        </p:nvSpPr>
        <p:spPr>
          <a:xfrm>
            <a:off x="1638796" y="1600202"/>
            <a:ext cx="8942118" cy="774864"/>
          </a:xfrm>
        </p:spPr>
        <p:txBody>
          <a:bodyPr/>
          <a:lstStyle/>
          <a:p>
            <a:pPr marL="0" indent="0">
              <a:buNone/>
            </a:pPr>
            <a:r>
              <a:rPr lang="en-US" dirty="0"/>
              <a:t>Consistent with the tables on the performance profile. </a:t>
            </a:r>
          </a:p>
        </p:txBody>
      </p:sp>
    </p:spTree>
    <p:extLst>
      <p:ext uri="{BB962C8B-B14F-4D97-AF65-F5344CB8AC3E}">
        <p14:creationId xmlns:p14="http://schemas.microsoft.com/office/powerpoint/2010/main" val="37485872"/>
      </p:ext>
    </p:ext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CF437D-01F2-49F4-9EBC-C771565E1583}"/>
              </a:ext>
            </a:extLst>
          </p:cNvPr>
          <p:cNvSpPr>
            <a:spLocks noGrp="1"/>
          </p:cNvSpPr>
          <p:nvPr>
            <p:ph type="body" sz="quarter" idx="13"/>
          </p:nvPr>
        </p:nvSpPr>
        <p:spPr/>
        <p:txBody>
          <a:bodyPr/>
          <a:lstStyle/>
          <a:p>
            <a:r>
              <a:rPr lang="en-US" dirty="0"/>
              <a:t>Cautions</a:t>
            </a:r>
          </a:p>
        </p:txBody>
      </p:sp>
      <p:sp>
        <p:nvSpPr>
          <p:cNvPr id="8" name="Text Placeholder 7">
            <a:extLst>
              <a:ext uri="{FF2B5EF4-FFF2-40B4-BE49-F238E27FC236}">
                <a16:creationId xmlns:a16="http://schemas.microsoft.com/office/drawing/2014/main" id="{D3C3C701-D63E-4BF4-A61C-97F154605D69}"/>
              </a:ext>
            </a:extLst>
          </p:cNvPr>
          <p:cNvSpPr>
            <a:spLocks noGrp="1"/>
          </p:cNvSpPr>
          <p:nvPr>
            <p:ph type="body" sz="quarter" idx="14"/>
          </p:nvPr>
        </p:nvSpPr>
        <p:spPr>
          <a:xfrm>
            <a:off x="866899" y="1448790"/>
            <a:ext cx="10580913" cy="3764478"/>
          </a:xfrm>
        </p:spPr>
        <p:txBody>
          <a:bodyPr>
            <a:normAutofit fontScale="62500" lnSpcReduction="20000"/>
          </a:bodyPr>
          <a:lstStyle/>
          <a:p>
            <a:pPr marL="219451" indent="-219451">
              <a:lnSpc>
                <a:spcPct val="120000"/>
              </a:lnSpc>
              <a:spcAft>
                <a:spcPts val="4000"/>
              </a:spcAft>
            </a:pPr>
            <a:r>
              <a:rPr lang="en-US" sz="4500" dirty="0"/>
              <a:t>Results are based on the information from a single assessment</a:t>
            </a:r>
          </a:p>
          <a:p>
            <a:pPr marL="219451" indent="-219451">
              <a:lnSpc>
                <a:spcPct val="120000"/>
              </a:lnSpc>
              <a:spcAft>
                <a:spcPts val="4000"/>
              </a:spcAft>
            </a:pPr>
            <a:r>
              <a:rPr lang="en-US" sz="4500" dirty="0"/>
              <a:t>Results are based on best estimates of mastery probability using a limited number of items</a:t>
            </a:r>
          </a:p>
          <a:p>
            <a:pPr marL="219451" indent="-219451">
              <a:lnSpc>
                <a:spcPct val="120000"/>
              </a:lnSpc>
              <a:spcAft>
                <a:spcPts val="4000"/>
              </a:spcAft>
            </a:pPr>
            <a:r>
              <a:rPr lang="en-US" sz="4500" dirty="0"/>
              <a:t>Results are not intended to be used to make decisions about retention, placement, or disability eligibility</a:t>
            </a:r>
          </a:p>
          <a:p>
            <a:endParaRPr lang="en-US" dirty="0"/>
          </a:p>
        </p:txBody>
      </p:sp>
    </p:spTree>
    <p:extLst>
      <p:ext uri="{BB962C8B-B14F-4D97-AF65-F5344CB8AC3E}">
        <p14:creationId xmlns:p14="http://schemas.microsoft.com/office/powerpoint/2010/main" val="1227800137"/>
      </p:ext>
    </p:extLst>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B0C3721-02CB-4A10-A198-42FA09D5EDA0}"/>
              </a:ext>
            </a:extLst>
          </p:cNvPr>
          <p:cNvSpPr>
            <a:spLocks noGrp="1"/>
          </p:cNvSpPr>
          <p:nvPr>
            <p:ph type="body" sz="quarter" idx="13"/>
          </p:nvPr>
        </p:nvSpPr>
        <p:spPr/>
        <p:txBody>
          <a:bodyPr/>
          <a:lstStyle/>
          <a:p>
            <a:r>
              <a:rPr lang="en-US" dirty="0"/>
              <a:t>WISEdash</a:t>
            </a:r>
          </a:p>
        </p:txBody>
      </p:sp>
      <p:sp>
        <p:nvSpPr>
          <p:cNvPr id="5" name="Text Placeholder 4">
            <a:extLst>
              <a:ext uri="{FF2B5EF4-FFF2-40B4-BE49-F238E27FC236}">
                <a16:creationId xmlns:a16="http://schemas.microsoft.com/office/drawing/2014/main" id="{FCD80F9E-206A-4635-8736-5CEFCC84F275}"/>
              </a:ext>
            </a:extLst>
          </p:cNvPr>
          <p:cNvSpPr>
            <a:spLocks noGrp="1"/>
          </p:cNvSpPr>
          <p:nvPr>
            <p:ph type="body" sz="quarter" idx="14"/>
          </p:nvPr>
        </p:nvSpPr>
        <p:spPr>
          <a:xfrm>
            <a:off x="700644" y="1596573"/>
            <a:ext cx="10521538" cy="3350372"/>
          </a:xfrm>
        </p:spPr>
        <p:txBody>
          <a:bodyPr/>
          <a:lstStyle/>
          <a:p>
            <a:r>
              <a:rPr lang="en-US" dirty="0"/>
              <a:t>Administrators have access to longitudinal data in WISEdash under Student Profiles</a:t>
            </a:r>
          </a:p>
          <a:p>
            <a:r>
              <a:rPr lang="en-US" dirty="0"/>
              <a:t>Can use to see trends and compare to state level data</a:t>
            </a:r>
          </a:p>
        </p:txBody>
      </p:sp>
    </p:spTree>
    <p:extLst>
      <p:ext uri="{BB962C8B-B14F-4D97-AF65-F5344CB8AC3E}">
        <p14:creationId xmlns:p14="http://schemas.microsoft.com/office/powerpoint/2010/main" val="523263336"/>
      </p:ext>
    </p:extLst>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24D661-7D96-4117-88AD-397BD9E83B51}"/>
              </a:ext>
            </a:extLst>
          </p:cNvPr>
          <p:cNvSpPr>
            <a:spLocks noGrp="1"/>
          </p:cNvSpPr>
          <p:nvPr>
            <p:ph type="body" sz="quarter" idx="13"/>
          </p:nvPr>
        </p:nvSpPr>
        <p:spPr/>
        <p:txBody>
          <a:bodyPr/>
          <a:lstStyle/>
          <a:p>
            <a:r>
              <a:rPr lang="en-US" dirty="0"/>
              <a:t>Data Inquiry</a:t>
            </a:r>
          </a:p>
        </p:txBody>
      </p:sp>
      <p:sp>
        <p:nvSpPr>
          <p:cNvPr id="5" name="Text Placeholder 4">
            <a:extLst>
              <a:ext uri="{FF2B5EF4-FFF2-40B4-BE49-F238E27FC236}">
                <a16:creationId xmlns:a16="http://schemas.microsoft.com/office/drawing/2014/main" id="{97A9EC4E-BF76-40B2-8CA5-67365A369C9B}"/>
              </a:ext>
            </a:extLst>
          </p:cNvPr>
          <p:cNvSpPr>
            <a:spLocks noGrp="1"/>
          </p:cNvSpPr>
          <p:nvPr>
            <p:ph type="body" sz="quarter" idx="14"/>
          </p:nvPr>
        </p:nvSpPr>
        <p:spPr>
          <a:xfrm>
            <a:off x="771896" y="1596573"/>
            <a:ext cx="10485912" cy="3350372"/>
          </a:xfrm>
        </p:spPr>
        <p:txBody>
          <a:bodyPr>
            <a:normAutofit fontScale="92500" lnSpcReduction="20000"/>
          </a:bodyPr>
          <a:lstStyle/>
          <a:p>
            <a:r>
              <a:rPr lang="en-US" dirty="0"/>
              <a:t>What is your district doing?</a:t>
            </a:r>
          </a:p>
          <a:p>
            <a:r>
              <a:rPr lang="en-US" dirty="0"/>
              <a:t>How does this impact the work you do on a day-to-day basis?</a:t>
            </a:r>
          </a:p>
          <a:p>
            <a:r>
              <a:rPr lang="en-US" dirty="0"/>
              <a:t>Do you have opportunities to work with content/ general education teams?</a:t>
            </a:r>
          </a:p>
          <a:p>
            <a:endParaRPr lang="en-US" dirty="0"/>
          </a:p>
        </p:txBody>
      </p:sp>
    </p:spTree>
    <p:extLst>
      <p:ext uri="{BB962C8B-B14F-4D97-AF65-F5344CB8AC3E}">
        <p14:creationId xmlns:p14="http://schemas.microsoft.com/office/powerpoint/2010/main" val="1975941526"/>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3" name="Text Placeholder 2">
            <a:extLst>
              <a:ext uri="{FF2B5EF4-FFF2-40B4-BE49-F238E27FC236}">
                <a16:creationId xmlns:a16="http://schemas.microsoft.com/office/drawing/2014/main" id="{A061AC50-83B1-4064-83A7-D248B194E485}"/>
              </a:ext>
            </a:extLst>
          </p:cNvPr>
          <p:cNvSpPr>
            <a:spLocks noGrp="1"/>
          </p:cNvSpPr>
          <p:nvPr>
            <p:ph type="body" sz="quarter" idx="13"/>
          </p:nvPr>
        </p:nvSpPr>
        <p:spPr/>
        <p:txBody>
          <a:bodyPr/>
          <a:lstStyle/>
          <a:p>
            <a:r>
              <a:rPr lang="en-US" dirty="0"/>
              <a:t>PLC Data Inquiry Process</a:t>
            </a:r>
          </a:p>
        </p:txBody>
      </p:sp>
      <p:sp>
        <p:nvSpPr>
          <p:cNvPr id="252" name="Shape 252"/>
          <p:cNvSpPr txBox="1">
            <a:spLocks noGrp="1"/>
          </p:cNvSpPr>
          <p:nvPr>
            <p:ph type="sldNum" sz="quarter" idx="4294967295"/>
          </p:nvPr>
        </p:nvSpPr>
        <p:spPr>
          <a:xfrm>
            <a:off x="0" y="0"/>
            <a:ext cx="0" cy="0"/>
          </a:xfrm>
          <a:prstGeom prst="rect">
            <a:avLst/>
          </a:prstGeom>
        </p:spPr>
        <p:txBody>
          <a:bodyPr lIns="91425" tIns="91425" rIns="91425" bIns="91425" anchor="ctr" anchorCtr="0">
            <a:noAutofit/>
          </a:bodyPr>
          <a:lstStyle/>
          <a:p>
            <a:pPr algn="r"/>
            <a:fld id="{00000000-1234-1234-1234-123412341234}" type="slidenum">
              <a:rPr lang="en" sz="1300"/>
              <a:pPr algn="r"/>
              <a:t>38</a:t>
            </a:fld>
            <a:endParaRPr lang="en" sz="1300"/>
          </a:p>
        </p:txBody>
      </p:sp>
      <p:grpSp>
        <p:nvGrpSpPr>
          <p:cNvPr id="2" name="Group 1">
            <a:extLst>
              <a:ext uri="{FF2B5EF4-FFF2-40B4-BE49-F238E27FC236}">
                <a16:creationId xmlns:a16="http://schemas.microsoft.com/office/drawing/2014/main" id="{BF8CA4F1-7A17-4496-8D9A-816A2278FD4B}"/>
              </a:ext>
            </a:extLst>
          </p:cNvPr>
          <p:cNvGrpSpPr/>
          <p:nvPr/>
        </p:nvGrpSpPr>
        <p:grpSpPr>
          <a:xfrm>
            <a:off x="475014" y="1394188"/>
            <a:ext cx="11000510" cy="5322662"/>
            <a:chOff x="475014" y="1469469"/>
            <a:chExt cx="11000510" cy="5322662"/>
          </a:xfrm>
        </p:grpSpPr>
        <p:grpSp>
          <p:nvGrpSpPr>
            <p:cNvPr id="247" name="Shape 247"/>
            <p:cNvGrpSpPr/>
            <p:nvPr/>
          </p:nvGrpSpPr>
          <p:grpSpPr>
            <a:xfrm>
              <a:off x="475014" y="1469469"/>
              <a:ext cx="11000510" cy="5322662"/>
              <a:chOff x="70425" y="421900"/>
              <a:chExt cx="9073575" cy="6337675"/>
            </a:xfrm>
          </p:grpSpPr>
          <p:sp>
            <p:nvSpPr>
              <p:cNvPr id="248" name="Shape 248"/>
              <p:cNvSpPr/>
              <p:nvPr/>
            </p:nvSpPr>
            <p:spPr>
              <a:xfrm>
                <a:off x="70425" y="421900"/>
                <a:ext cx="2369700" cy="2299200"/>
              </a:xfrm>
              <a:prstGeom prst="flowChartMagneticTape">
                <a:avLst/>
              </a:prstGeom>
              <a:solidFill>
                <a:srgbClr val="99CA3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2000" b="1" kern="0">
                    <a:solidFill>
                      <a:schemeClr val="bg1"/>
                    </a:solidFill>
                    <a:cs typeface="Arial"/>
                    <a:sym typeface="Arial"/>
                  </a:rPr>
                  <a:t>What do we need to know about student learning?</a:t>
                </a:r>
              </a:p>
            </p:txBody>
          </p:sp>
          <p:sp>
            <p:nvSpPr>
              <p:cNvPr id="249" name="Shape 249"/>
              <p:cNvSpPr/>
              <p:nvPr/>
            </p:nvSpPr>
            <p:spPr>
              <a:xfrm>
                <a:off x="2214700" y="1732175"/>
                <a:ext cx="2369700" cy="2299200"/>
              </a:xfrm>
              <a:prstGeom prst="flowChartMagneticTape">
                <a:avLst/>
              </a:prstGeom>
              <a:solidFill>
                <a:srgbClr val="0066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2000" b="1" kern="0">
                    <a:solidFill>
                      <a:schemeClr val="bg1"/>
                    </a:solidFill>
                    <a:cs typeface="Arial"/>
                    <a:sym typeface="Arial"/>
                  </a:rPr>
                  <a:t>Which data best indicate students are learning?</a:t>
                </a:r>
              </a:p>
            </p:txBody>
          </p:sp>
          <p:sp>
            <p:nvSpPr>
              <p:cNvPr id="250" name="Shape 250"/>
              <p:cNvSpPr/>
              <p:nvPr/>
            </p:nvSpPr>
            <p:spPr>
              <a:xfrm>
                <a:off x="4489125" y="3068100"/>
                <a:ext cx="2369700" cy="2299200"/>
              </a:xfrm>
              <a:prstGeom prst="flowChartMagneticTape">
                <a:avLst/>
              </a:prstGeom>
              <a:solidFill>
                <a:srgbClr val="03819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2000" b="1" kern="0" dirty="0">
                    <a:solidFill>
                      <a:schemeClr val="bg1"/>
                    </a:solidFill>
                    <a:cs typeface="Arial"/>
                    <a:sym typeface="Arial"/>
                  </a:rPr>
                  <a:t>Why did we meet or not meet all student needs?</a:t>
                </a:r>
              </a:p>
            </p:txBody>
          </p:sp>
          <p:sp>
            <p:nvSpPr>
              <p:cNvPr id="251" name="Shape 251"/>
              <p:cNvSpPr/>
              <p:nvPr/>
            </p:nvSpPr>
            <p:spPr>
              <a:xfrm>
                <a:off x="6774300" y="4460375"/>
                <a:ext cx="2369700" cy="2299200"/>
              </a:xfrm>
              <a:prstGeom prst="flowChartMagneticTape">
                <a:avLst/>
              </a:prstGeom>
              <a:solidFill>
                <a:srgbClr val="00A33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2000" b="1" kern="0">
                    <a:solidFill>
                      <a:schemeClr val="bg1"/>
                    </a:solidFill>
                    <a:cs typeface="Arial"/>
                    <a:sym typeface="Arial"/>
                  </a:rPr>
                  <a:t>How will we adjust our teaching?</a:t>
                </a:r>
              </a:p>
            </p:txBody>
          </p:sp>
        </p:grpSp>
        <p:sp>
          <p:nvSpPr>
            <p:cNvPr id="254" name="Shape 254"/>
            <p:cNvSpPr/>
            <p:nvPr/>
          </p:nvSpPr>
          <p:spPr>
            <a:xfrm rot="-37">
              <a:off x="982008" y="3457570"/>
              <a:ext cx="1655408" cy="383181"/>
            </a:xfrm>
            <a:prstGeom prst="rect">
              <a:avLst/>
            </a:prstGeom>
          </p:spPr>
          <p:txBody>
            <a:bodyPr>
              <a:prstTxWarp prst="textPlain">
                <a:avLst/>
              </a:prstTxWarp>
            </a:bodyPr>
            <a:lstStyle/>
            <a:p>
              <a:pPr algn="ctr"/>
              <a:r>
                <a:rPr sz="1400" b="1" kern="0" dirty="0">
                  <a:solidFill>
                    <a:srgbClr val="333399"/>
                  </a:solidFill>
                  <a:latin typeface="Lato Black" panose="020F0A02020204030203" pitchFamily="34" charset="0"/>
                  <a:cs typeface="Arial"/>
                  <a:sym typeface="Arial"/>
                </a:rPr>
                <a:t>What targets?</a:t>
              </a:r>
            </a:p>
          </p:txBody>
        </p:sp>
        <p:sp>
          <p:nvSpPr>
            <p:cNvPr id="255" name="Shape 255"/>
            <p:cNvSpPr/>
            <p:nvPr/>
          </p:nvSpPr>
          <p:spPr>
            <a:xfrm rot="-36">
              <a:off x="3689023" y="4588279"/>
              <a:ext cx="1377354" cy="300234"/>
            </a:xfrm>
            <a:prstGeom prst="rect">
              <a:avLst/>
            </a:prstGeom>
          </p:spPr>
          <p:txBody>
            <a:bodyPr>
              <a:prstTxWarp prst="textPlain">
                <a:avLst/>
              </a:prstTxWarp>
            </a:bodyPr>
            <a:lstStyle/>
            <a:p>
              <a:pPr algn="ctr"/>
              <a:r>
                <a:rPr sz="1400" b="1" kern="0" dirty="0">
                  <a:solidFill>
                    <a:srgbClr val="333399"/>
                  </a:solidFill>
                  <a:latin typeface="Lato Black" panose="020F0A02020204030203" pitchFamily="34" charset="0"/>
                  <a:cs typeface="Arial"/>
                  <a:sym typeface="Arial"/>
                </a:rPr>
                <a:t>What data?</a:t>
              </a:r>
            </a:p>
          </p:txBody>
        </p:sp>
        <p:sp>
          <p:nvSpPr>
            <p:cNvPr id="256" name="Shape 256"/>
            <p:cNvSpPr/>
            <p:nvPr/>
          </p:nvSpPr>
          <p:spPr>
            <a:xfrm rot="-28">
              <a:off x="7049277" y="3239721"/>
              <a:ext cx="808700" cy="385716"/>
            </a:xfrm>
            <a:prstGeom prst="rect">
              <a:avLst/>
            </a:prstGeom>
          </p:spPr>
          <p:txBody>
            <a:bodyPr>
              <a:prstTxWarp prst="textPlain">
                <a:avLst/>
              </a:prstTxWarp>
            </a:bodyPr>
            <a:lstStyle/>
            <a:p>
              <a:pPr algn="ctr"/>
              <a:r>
                <a:rPr sz="1400" b="1" kern="0" dirty="0">
                  <a:solidFill>
                    <a:srgbClr val="333399"/>
                  </a:solidFill>
                  <a:latin typeface="Lato Black" panose="020F0A02020204030203" pitchFamily="34" charset="0"/>
                  <a:cs typeface="Arial"/>
                  <a:sym typeface="Arial"/>
                </a:rPr>
                <a:t>Why?</a:t>
              </a:r>
            </a:p>
          </p:txBody>
        </p:sp>
        <p:sp>
          <p:nvSpPr>
            <p:cNvPr id="257" name="Shape 257"/>
            <p:cNvSpPr/>
            <p:nvPr/>
          </p:nvSpPr>
          <p:spPr>
            <a:xfrm rot="-51">
              <a:off x="9678399" y="4500071"/>
              <a:ext cx="823776" cy="289389"/>
            </a:xfrm>
            <a:prstGeom prst="rect">
              <a:avLst/>
            </a:prstGeom>
          </p:spPr>
          <p:txBody>
            <a:bodyPr>
              <a:prstTxWarp prst="textPlain">
                <a:avLst/>
              </a:prstTxWarp>
            </a:bodyPr>
            <a:lstStyle/>
            <a:p>
              <a:pPr algn="ctr"/>
              <a:r>
                <a:rPr sz="1400" b="1" kern="0" dirty="0">
                  <a:solidFill>
                    <a:srgbClr val="333399"/>
                  </a:solidFill>
                  <a:latin typeface="Lato Black" panose="020F0A02020204030203" pitchFamily="34" charset="0"/>
                  <a:cs typeface="Arial"/>
                  <a:sym typeface="Arial"/>
                </a:rPr>
                <a:t>How?</a:t>
              </a:r>
            </a:p>
          </p:txBody>
        </p:sp>
      </p:grpSp>
    </p:spTree>
    <p:extLst>
      <p:ext uri="{BB962C8B-B14F-4D97-AF65-F5344CB8AC3E}">
        <p14:creationId xmlns:p14="http://schemas.microsoft.com/office/powerpoint/2010/main" val="1187821036"/>
      </p:ext>
    </p:extLst>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grpSp>
        <p:nvGrpSpPr>
          <p:cNvPr id="2" name="Group 1">
            <a:extLst>
              <a:ext uri="{FF2B5EF4-FFF2-40B4-BE49-F238E27FC236}">
                <a16:creationId xmlns:a16="http://schemas.microsoft.com/office/drawing/2014/main" id="{22C8846B-B096-4F3A-A2D2-AA005EEBA7DB}"/>
              </a:ext>
            </a:extLst>
          </p:cNvPr>
          <p:cNvGrpSpPr/>
          <p:nvPr/>
        </p:nvGrpSpPr>
        <p:grpSpPr>
          <a:xfrm>
            <a:off x="700644" y="1330036"/>
            <a:ext cx="10782795" cy="5023263"/>
            <a:chOff x="1594450" y="83750"/>
            <a:chExt cx="8903950" cy="5580225"/>
          </a:xfrm>
        </p:grpSpPr>
        <p:sp>
          <p:nvSpPr>
            <p:cNvPr id="275" name="Shape 275"/>
            <p:cNvSpPr/>
            <p:nvPr/>
          </p:nvSpPr>
          <p:spPr>
            <a:xfrm>
              <a:off x="1594450" y="83750"/>
              <a:ext cx="2369700" cy="2299200"/>
            </a:xfrm>
            <a:prstGeom prst="flowChartMagneticTape">
              <a:avLst/>
            </a:prstGeom>
            <a:solidFill>
              <a:srgbClr val="0066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2000" b="1" kern="0">
                  <a:solidFill>
                    <a:schemeClr val="bg1"/>
                  </a:solidFill>
                  <a:latin typeface="Lato" panose="020F0502020204030203" pitchFamily="34" charset="0"/>
                  <a:cs typeface="Arial"/>
                  <a:sym typeface="Arial"/>
                </a:rPr>
                <a:t>What do we need to know about student learning?</a:t>
              </a:r>
            </a:p>
          </p:txBody>
        </p:sp>
        <p:sp>
          <p:nvSpPr>
            <p:cNvPr id="276" name="Shape 276"/>
            <p:cNvSpPr/>
            <p:nvPr/>
          </p:nvSpPr>
          <p:spPr>
            <a:xfrm>
              <a:off x="4679625" y="2803775"/>
              <a:ext cx="2733600" cy="2860200"/>
            </a:xfrm>
            <a:prstGeom prst="roundRect">
              <a:avLst>
                <a:gd name="adj" fmla="val 16667"/>
              </a:avLst>
            </a:prstGeom>
            <a:solidFill>
              <a:srgbClr val="03819B"/>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buClr>
                  <a:srgbClr val="000000"/>
                </a:buClr>
                <a:buSzPct val="61111"/>
              </a:pPr>
              <a:r>
                <a:rPr lang="en" sz="2000" b="1" kern="0" dirty="0">
                  <a:solidFill>
                    <a:schemeClr val="bg1"/>
                  </a:solidFill>
                  <a:latin typeface="Lato" panose="020F0502020204030203" pitchFamily="34" charset="0"/>
                  <a:cs typeface="Arial"/>
                  <a:sym typeface="Arial"/>
                </a:rPr>
                <a:t>Based on our curriculum, what are the learning targets that we expect our students to know and be able to do at this time?</a:t>
              </a:r>
            </a:p>
            <a:p>
              <a:endParaRPr sz="2000" b="1" kern="0" dirty="0">
                <a:solidFill>
                  <a:schemeClr val="bg1"/>
                </a:solidFill>
                <a:latin typeface="Lato" panose="020F0502020204030203" pitchFamily="34" charset="0"/>
                <a:cs typeface="Arial"/>
                <a:sym typeface="Arial"/>
              </a:endParaRPr>
            </a:p>
          </p:txBody>
        </p:sp>
        <p:sp>
          <p:nvSpPr>
            <p:cNvPr id="277" name="Shape 277"/>
            <p:cNvSpPr/>
            <p:nvPr/>
          </p:nvSpPr>
          <p:spPr>
            <a:xfrm>
              <a:off x="7680500" y="2775575"/>
              <a:ext cx="2817900" cy="2888400"/>
            </a:xfrm>
            <a:prstGeom prst="roundRect">
              <a:avLst>
                <a:gd name="adj" fmla="val 16667"/>
              </a:avLst>
            </a:prstGeom>
            <a:solidFill>
              <a:srgbClr val="00A339"/>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pPr>
              <a:r>
                <a:rPr lang="en" sz="2000" b="1" kern="0">
                  <a:solidFill>
                    <a:schemeClr val="bg1"/>
                  </a:solidFill>
                  <a:latin typeface="Lato" panose="020F0502020204030203" pitchFamily="34" charset="0"/>
                  <a:cs typeface="Arial"/>
                  <a:sym typeface="Arial"/>
                </a:rPr>
                <a:t>What knowledge, skills, understandings and dispositions will students need to progress toward other learning targets?</a:t>
              </a:r>
            </a:p>
            <a:p>
              <a:endParaRPr sz="2000" b="1" kern="0">
                <a:solidFill>
                  <a:schemeClr val="bg1"/>
                </a:solidFill>
                <a:latin typeface="Lato" panose="020F0502020204030203" pitchFamily="34" charset="0"/>
                <a:cs typeface="Arial"/>
                <a:sym typeface="Arial"/>
              </a:endParaRPr>
            </a:p>
          </p:txBody>
        </p:sp>
        <p:sp>
          <p:nvSpPr>
            <p:cNvPr id="278" name="Shape 278"/>
            <p:cNvSpPr/>
            <p:nvPr/>
          </p:nvSpPr>
          <p:spPr>
            <a:xfrm>
              <a:off x="1666375" y="2789675"/>
              <a:ext cx="2733600" cy="2860200"/>
            </a:xfrm>
            <a:prstGeom prst="roundRect">
              <a:avLst>
                <a:gd name="adj" fmla="val 16667"/>
              </a:avLst>
            </a:prstGeom>
            <a:solidFill>
              <a:srgbClr val="99CA3C"/>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pPr>
              <a:r>
                <a:rPr lang="en" sz="2000" b="1" kern="0" dirty="0">
                  <a:solidFill>
                    <a:schemeClr val="bg1"/>
                  </a:solidFill>
                  <a:latin typeface="Lato" panose="020F0502020204030203" pitchFamily="34" charset="0"/>
                  <a:cs typeface="Arial"/>
                  <a:sym typeface="Arial"/>
                </a:rPr>
                <a:t>To what degree do we all understand the guaranteed and viable curriculum for all students and its importance in our PLC work?</a:t>
              </a:r>
            </a:p>
            <a:p>
              <a:endParaRPr sz="2000" b="1" kern="0" dirty="0">
                <a:solidFill>
                  <a:schemeClr val="bg1"/>
                </a:solidFill>
                <a:latin typeface="Lato" panose="020F0502020204030203" pitchFamily="34" charset="0"/>
                <a:cs typeface="Arial"/>
                <a:sym typeface="Arial"/>
              </a:endParaRPr>
            </a:p>
          </p:txBody>
        </p:sp>
      </p:grpSp>
      <p:sp>
        <p:nvSpPr>
          <p:cNvPr id="3" name="Text Placeholder 2">
            <a:extLst>
              <a:ext uri="{FF2B5EF4-FFF2-40B4-BE49-F238E27FC236}">
                <a16:creationId xmlns:a16="http://schemas.microsoft.com/office/drawing/2014/main" id="{C717AFB0-2F34-4EE8-B5B0-2DA1A01FB35F}"/>
              </a:ext>
            </a:extLst>
          </p:cNvPr>
          <p:cNvSpPr>
            <a:spLocks noGrp="1"/>
          </p:cNvSpPr>
          <p:nvPr>
            <p:ph type="body" sz="quarter" idx="13"/>
          </p:nvPr>
        </p:nvSpPr>
        <p:spPr/>
        <p:txBody>
          <a:bodyPr/>
          <a:lstStyle/>
          <a:p>
            <a:r>
              <a:rPr lang="en-US" dirty="0"/>
              <a:t>Curriculum</a:t>
            </a:r>
          </a:p>
        </p:txBody>
      </p:sp>
      <p:sp>
        <p:nvSpPr>
          <p:cNvPr id="279" name="Shape 279"/>
          <p:cNvSpPr txBox="1">
            <a:spLocks noGrp="1"/>
          </p:cNvSpPr>
          <p:nvPr>
            <p:ph type="sldNum" sz="quarter" idx="4294967295"/>
          </p:nvPr>
        </p:nvSpPr>
        <p:spPr>
          <a:xfrm>
            <a:off x="0" y="0"/>
            <a:ext cx="0" cy="0"/>
          </a:xfrm>
          <a:prstGeom prst="rect">
            <a:avLst/>
          </a:prstGeom>
        </p:spPr>
        <p:txBody>
          <a:bodyPr lIns="91425" tIns="91425" rIns="91425" bIns="91425" anchor="ctr" anchorCtr="0">
            <a:noAutofit/>
          </a:bodyPr>
          <a:lstStyle/>
          <a:p>
            <a:pPr algn="r"/>
            <a:fld id="{00000000-1234-1234-1234-123412341234}" type="slidenum">
              <a:rPr lang="en" sz="1300"/>
              <a:pPr algn="r"/>
              <a:t>39</a:t>
            </a:fld>
            <a:endParaRPr lang="en" sz="1300"/>
          </a:p>
        </p:txBody>
      </p:sp>
      <p:sp>
        <p:nvSpPr>
          <p:cNvPr id="280" name="Shape 280"/>
          <p:cNvSpPr/>
          <p:nvPr/>
        </p:nvSpPr>
        <p:spPr>
          <a:xfrm rot="-497599">
            <a:off x="4920550" y="2326591"/>
            <a:ext cx="2614779" cy="555855"/>
          </a:xfrm>
          <a:prstGeom prst="rect">
            <a:avLst/>
          </a:prstGeom>
        </p:spPr>
        <p:txBody>
          <a:bodyPr>
            <a:prstTxWarp prst="textPlain">
              <a:avLst/>
            </a:prstTxWarp>
          </a:bodyPr>
          <a:lstStyle/>
          <a:p>
            <a:pPr algn="ctr"/>
            <a:r>
              <a:rPr sz="1400" b="1" kern="0" dirty="0">
                <a:solidFill>
                  <a:srgbClr val="333399"/>
                </a:solidFill>
                <a:latin typeface="Lato Black" panose="020F0A02020204030203" pitchFamily="34" charset="0"/>
                <a:cs typeface="Arial"/>
                <a:sym typeface="Arial"/>
              </a:rPr>
              <a:t>What targets?</a:t>
            </a:r>
          </a:p>
        </p:txBody>
      </p:sp>
    </p:spTree>
    <p:extLst>
      <p:ext uri="{BB962C8B-B14F-4D97-AF65-F5344CB8AC3E}">
        <p14:creationId xmlns:p14="http://schemas.microsoft.com/office/powerpoint/2010/main" val="3429264889"/>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lumMod val="75000"/>
                    <a:lumOff val="25000"/>
                  </a:schemeClr>
                </a:solidFill>
              </a:rPr>
              <a:t>DLM Alternate Assessment Reminders</a:t>
            </a:r>
          </a:p>
        </p:txBody>
      </p:sp>
      <p:sp>
        <p:nvSpPr>
          <p:cNvPr id="3" name="Content Placeholder 2"/>
          <p:cNvSpPr>
            <a:spLocks noGrp="1"/>
          </p:cNvSpPr>
          <p:nvPr>
            <p:ph idx="1"/>
          </p:nvPr>
        </p:nvSpPr>
        <p:spPr>
          <a:xfrm>
            <a:off x="554182" y="1454726"/>
            <a:ext cx="6677892" cy="4749815"/>
          </a:xfrm>
        </p:spPr>
        <p:txBody>
          <a:bodyPr>
            <a:normAutofit/>
          </a:bodyPr>
          <a:lstStyle/>
          <a:p>
            <a:pPr marL="0" indent="0">
              <a:buNone/>
            </a:pPr>
            <a:r>
              <a:rPr lang="en-US" sz="4000" dirty="0"/>
              <a:t>Assessment covers Essential Elements</a:t>
            </a:r>
          </a:p>
          <a:p>
            <a:pPr lvl="1">
              <a:lnSpc>
                <a:spcPct val="100000"/>
              </a:lnSpc>
            </a:pPr>
            <a:r>
              <a:rPr lang="en-US" sz="3600" dirty="0"/>
              <a:t>English language arts and mathematics are grouped in conceptual areas and claims</a:t>
            </a:r>
          </a:p>
          <a:p>
            <a:endParaRPr lang="en-US" dirty="0"/>
          </a:p>
        </p:txBody>
      </p:sp>
      <p:graphicFrame>
        <p:nvGraphicFramePr>
          <p:cNvPr id="4" name="Diagram 3"/>
          <p:cNvGraphicFramePr/>
          <p:nvPr>
            <p:extLst>
              <p:ext uri="{D42A27DB-BD31-4B8C-83A1-F6EECF244321}">
                <p14:modId xmlns:p14="http://schemas.microsoft.com/office/powerpoint/2010/main" val="1718930753"/>
              </p:ext>
            </p:extLst>
          </p:nvPr>
        </p:nvGraphicFramePr>
        <p:xfrm>
          <a:off x="5938626" y="1889464"/>
          <a:ext cx="6549292" cy="388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8917439"/>
      </p:ext>
    </p:extLst>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pSp>
        <p:nvGrpSpPr>
          <p:cNvPr id="2" name="Group 1">
            <a:extLst>
              <a:ext uri="{FF2B5EF4-FFF2-40B4-BE49-F238E27FC236}">
                <a16:creationId xmlns:a16="http://schemas.microsoft.com/office/drawing/2014/main" id="{EE0190CD-1C12-443C-8630-D5664C17D319}"/>
              </a:ext>
            </a:extLst>
          </p:cNvPr>
          <p:cNvGrpSpPr/>
          <p:nvPr/>
        </p:nvGrpSpPr>
        <p:grpSpPr>
          <a:xfrm>
            <a:off x="843148" y="1526071"/>
            <a:ext cx="10865922" cy="4759464"/>
            <a:chOff x="1648052" y="97800"/>
            <a:chExt cx="8918500" cy="5960650"/>
          </a:xfrm>
        </p:grpSpPr>
        <p:sp>
          <p:nvSpPr>
            <p:cNvPr id="285" name="Shape 285"/>
            <p:cNvSpPr/>
            <p:nvPr/>
          </p:nvSpPr>
          <p:spPr>
            <a:xfrm>
              <a:off x="1648052" y="2902400"/>
              <a:ext cx="2795400" cy="2979600"/>
            </a:xfrm>
            <a:prstGeom prst="roundRect">
              <a:avLst>
                <a:gd name="adj" fmla="val 16667"/>
              </a:avLst>
            </a:prstGeom>
            <a:solidFill>
              <a:srgbClr val="333399"/>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buClr>
                  <a:srgbClr val="000000"/>
                </a:buClr>
                <a:buSzPct val="61111"/>
              </a:pPr>
              <a:r>
                <a:rPr lang="en" sz="1800" b="1" kern="0" dirty="0">
                  <a:solidFill>
                    <a:schemeClr val="bg1"/>
                  </a:solidFill>
                  <a:latin typeface="Lato" panose="020F0502020204030203" pitchFamily="34" charset="0"/>
                  <a:cs typeface="Arial"/>
                  <a:sym typeface="Arial"/>
                </a:rPr>
                <a:t>How have we assessed these learning targets?</a:t>
              </a:r>
            </a:p>
            <a:p>
              <a:pPr>
                <a:spcAft>
                  <a:spcPts val="1600"/>
                </a:spcAft>
              </a:pPr>
              <a:r>
                <a:rPr lang="en" sz="1800" b="1" kern="0" dirty="0">
                  <a:solidFill>
                    <a:schemeClr val="bg1"/>
                  </a:solidFill>
                  <a:latin typeface="Lato" panose="020F0502020204030203" pitchFamily="34" charset="0"/>
                  <a:cs typeface="Arial"/>
                  <a:sym typeface="Arial"/>
                </a:rPr>
                <a:t>How should we assess the content and rigor of these learning targets?</a:t>
              </a:r>
            </a:p>
            <a:p>
              <a:pPr>
                <a:spcAft>
                  <a:spcPts val="1600"/>
                </a:spcAft>
              </a:pPr>
              <a:endParaRPr sz="1800" b="1" kern="0" dirty="0">
                <a:solidFill>
                  <a:schemeClr val="bg1"/>
                </a:solidFill>
                <a:latin typeface="Lato" panose="020F0502020204030203" pitchFamily="34" charset="0"/>
                <a:cs typeface="Arial"/>
                <a:sym typeface="Arial"/>
              </a:endParaRPr>
            </a:p>
            <a:p>
              <a:endParaRPr sz="1800" b="1" kern="0" dirty="0">
                <a:solidFill>
                  <a:schemeClr val="bg1"/>
                </a:solidFill>
                <a:latin typeface="Lato" panose="020F0502020204030203" pitchFamily="34" charset="0"/>
                <a:cs typeface="Arial"/>
                <a:sym typeface="Arial"/>
              </a:endParaRPr>
            </a:p>
          </p:txBody>
        </p:sp>
        <p:sp>
          <p:nvSpPr>
            <p:cNvPr id="286" name="Shape 286"/>
            <p:cNvSpPr/>
            <p:nvPr/>
          </p:nvSpPr>
          <p:spPr>
            <a:xfrm>
              <a:off x="1648052" y="97800"/>
              <a:ext cx="2369700" cy="2299200"/>
            </a:xfrm>
            <a:prstGeom prst="flowChartMagneticTape">
              <a:avLst/>
            </a:prstGeom>
            <a:solidFill>
              <a:srgbClr val="00A33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1800" b="1" kern="0" dirty="0">
                  <a:solidFill>
                    <a:schemeClr val="bg1"/>
                  </a:solidFill>
                  <a:latin typeface="Lato" panose="020F0502020204030203" pitchFamily="34" charset="0"/>
                  <a:cs typeface="Arial"/>
                  <a:sym typeface="Arial"/>
                </a:rPr>
                <a:t>Which data best indicate students are learning?</a:t>
              </a:r>
            </a:p>
          </p:txBody>
        </p:sp>
        <p:sp>
          <p:nvSpPr>
            <p:cNvPr id="287" name="Shape 287"/>
            <p:cNvSpPr/>
            <p:nvPr/>
          </p:nvSpPr>
          <p:spPr>
            <a:xfrm>
              <a:off x="4590652" y="3248050"/>
              <a:ext cx="2836200" cy="2810400"/>
            </a:xfrm>
            <a:prstGeom prst="roundRect">
              <a:avLst>
                <a:gd name="adj" fmla="val 16667"/>
              </a:avLst>
            </a:prstGeom>
            <a:solidFill>
              <a:srgbClr val="0066CC"/>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pPr>
              <a:r>
                <a:rPr lang="en" sz="1800" b="1" kern="0" dirty="0">
                  <a:solidFill>
                    <a:schemeClr val="bg1"/>
                  </a:solidFill>
                  <a:latin typeface="Lato" panose="020F0502020204030203" pitchFamily="34" charset="0"/>
                  <a:cs typeface="Arial"/>
                  <a:sym typeface="Arial"/>
                </a:rPr>
                <a:t>What data tells us about student achievement of the learning targets?</a:t>
              </a:r>
            </a:p>
            <a:p>
              <a:pPr>
                <a:spcAft>
                  <a:spcPts val="1600"/>
                </a:spcAft>
              </a:pPr>
              <a:r>
                <a:rPr lang="en" sz="1800" b="1" kern="0" dirty="0">
                  <a:solidFill>
                    <a:schemeClr val="bg1"/>
                  </a:solidFill>
                  <a:latin typeface="Lato" panose="020F0502020204030203" pitchFamily="34" charset="0"/>
                  <a:cs typeface="Arial"/>
                  <a:sym typeface="Arial"/>
                </a:rPr>
                <a:t>Do we all have the data in a format for us to study?</a:t>
              </a:r>
            </a:p>
            <a:p>
              <a:pPr>
                <a:spcAft>
                  <a:spcPts val="1600"/>
                </a:spcAft>
              </a:pPr>
              <a:endParaRPr sz="1800" b="1" kern="0" dirty="0">
                <a:solidFill>
                  <a:schemeClr val="bg1"/>
                </a:solidFill>
                <a:latin typeface="Lato" panose="020F0502020204030203" pitchFamily="34" charset="0"/>
                <a:cs typeface="Arial"/>
                <a:sym typeface="Arial"/>
              </a:endParaRPr>
            </a:p>
            <a:p>
              <a:endParaRPr sz="1800" b="1" kern="0" dirty="0">
                <a:solidFill>
                  <a:schemeClr val="bg1"/>
                </a:solidFill>
                <a:latin typeface="Lato" panose="020F0502020204030203" pitchFamily="34" charset="0"/>
                <a:cs typeface="Arial"/>
                <a:sym typeface="Arial"/>
              </a:endParaRPr>
            </a:p>
          </p:txBody>
        </p:sp>
        <p:sp>
          <p:nvSpPr>
            <p:cNvPr id="288" name="Shape 288"/>
            <p:cNvSpPr/>
            <p:nvPr/>
          </p:nvSpPr>
          <p:spPr>
            <a:xfrm>
              <a:off x="4512502" y="97800"/>
              <a:ext cx="2992500" cy="2810400"/>
            </a:xfrm>
            <a:prstGeom prst="roundRect">
              <a:avLst>
                <a:gd name="adj" fmla="val 16667"/>
              </a:avLst>
            </a:prstGeom>
            <a:solidFill>
              <a:srgbClr val="03819B"/>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pPr>
              <a:r>
                <a:rPr lang="en" sz="1800" b="1" kern="0">
                  <a:solidFill>
                    <a:schemeClr val="bg1"/>
                  </a:solidFill>
                  <a:latin typeface="Lato" panose="020F0502020204030203" pitchFamily="34" charset="0"/>
                  <a:cs typeface="Arial"/>
                  <a:sym typeface="Arial"/>
                </a:rPr>
                <a:t>What does achievement of the learning target look look like when students meet performance indicators (knowledge, conceptual understanding and application of skills)?</a:t>
              </a:r>
            </a:p>
          </p:txBody>
        </p:sp>
        <p:sp>
          <p:nvSpPr>
            <p:cNvPr id="289" name="Shape 289"/>
            <p:cNvSpPr/>
            <p:nvPr/>
          </p:nvSpPr>
          <p:spPr>
            <a:xfrm>
              <a:off x="7574052" y="1984000"/>
              <a:ext cx="2992500" cy="3620803"/>
            </a:xfrm>
            <a:prstGeom prst="roundRect">
              <a:avLst>
                <a:gd name="adj" fmla="val 16667"/>
              </a:avLst>
            </a:prstGeom>
            <a:solidFill>
              <a:srgbClr val="00A339"/>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pPr>
              <a:r>
                <a:rPr lang="en" sz="1800" b="1" kern="0" dirty="0">
                  <a:solidFill>
                    <a:schemeClr val="bg1"/>
                  </a:solidFill>
                  <a:latin typeface="Lato" panose="020F0502020204030203" pitchFamily="34" charset="0"/>
                  <a:cs typeface="Arial"/>
                  <a:sym typeface="Arial"/>
                </a:rPr>
                <a:t>What patterns do we see in our data?</a:t>
              </a:r>
            </a:p>
            <a:p>
              <a:pPr>
                <a:spcAft>
                  <a:spcPts val="1600"/>
                </a:spcAft>
              </a:pPr>
              <a:r>
                <a:rPr lang="en" sz="1800" b="1" kern="0" dirty="0">
                  <a:solidFill>
                    <a:schemeClr val="bg1"/>
                  </a:solidFill>
                  <a:latin typeface="Lato" panose="020F0502020204030203" pitchFamily="34" charset="0"/>
                  <a:cs typeface="Arial"/>
                  <a:sym typeface="Arial"/>
                </a:rPr>
                <a:t>Are there achievement gaps between groups of students?</a:t>
              </a:r>
            </a:p>
            <a:p>
              <a:pPr>
                <a:spcAft>
                  <a:spcPts val="1600"/>
                </a:spcAft>
              </a:pPr>
              <a:r>
                <a:rPr lang="en" sz="1800" b="1" kern="0" dirty="0">
                  <a:solidFill>
                    <a:schemeClr val="bg1"/>
                  </a:solidFill>
                  <a:latin typeface="Lato" panose="020F0502020204030203" pitchFamily="34" charset="0"/>
                  <a:cs typeface="Arial"/>
                  <a:sym typeface="Arial"/>
                </a:rPr>
                <a:t>Which students seemed to struggle and which students seemed to excel, based on the data?</a:t>
              </a:r>
            </a:p>
            <a:p>
              <a:pPr>
                <a:spcAft>
                  <a:spcPts val="1600"/>
                </a:spcAft>
              </a:pPr>
              <a:endParaRPr sz="1800" b="1" kern="0" dirty="0">
                <a:solidFill>
                  <a:schemeClr val="bg1"/>
                </a:solidFill>
                <a:latin typeface="Lato" panose="020F0502020204030203" pitchFamily="34" charset="0"/>
                <a:cs typeface="Arial"/>
                <a:sym typeface="Arial"/>
              </a:endParaRPr>
            </a:p>
            <a:p>
              <a:pPr>
                <a:spcAft>
                  <a:spcPts val="1600"/>
                </a:spcAft>
              </a:pPr>
              <a:endParaRPr sz="1800" b="1" kern="0" dirty="0">
                <a:solidFill>
                  <a:schemeClr val="bg1"/>
                </a:solidFill>
                <a:latin typeface="Lato" panose="020F0502020204030203" pitchFamily="34" charset="0"/>
                <a:cs typeface="Arial"/>
                <a:sym typeface="Arial"/>
              </a:endParaRPr>
            </a:p>
            <a:p>
              <a:endParaRPr sz="1800" b="1" kern="0" dirty="0">
                <a:solidFill>
                  <a:schemeClr val="bg1"/>
                </a:solidFill>
                <a:latin typeface="Lato" panose="020F0502020204030203" pitchFamily="34" charset="0"/>
                <a:cs typeface="Arial"/>
                <a:sym typeface="Arial"/>
              </a:endParaRPr>
            </a:p>
          </p:txBody>
        </p:sp>
      </p:grpSp>
      <p:sp>
        <p:nvSpPr>
          <p:cNvPr id="3" name="Text Placeholder 2">
            <a:extLst>
              <a:ext uri="{FF2B5EF4-FFF2-40B4-BE49-F238E27FC236}">
                <a16:creationId xmlns:a16="http://schemas.microsoft.com/office/drawing/2014/main" id="{6A96B820-35FA-4CEE-BC10-F8104C2E892E}"/>
              </a:ext>
            </a:extLst>
          </p:cNvPr>
          <p:cNvSpPr>
            <a:spLocks noGrp="1"/>
          </p:cNvSpPr>
          <p:nvPr>
            <p:ph type="body" sz="quarter" idx="13"/>
          </p:nvPr>
        </p:nvSpPr>
        <p:spPr/>
        <p:txBody>
          <a:bodyPr/>
          <a:lstStyle/>
          <a:p>
            <a:r>
              <a:rPr lang="en-US" dirty="0"/>
              <a:t>Data Collection</a:t>
            </a:r>
          </a:p>
        </p:txBody>
      </p:sp>
      <p:sp>
        <p:nvSpPr>
          <p:cNvPr id="290" name="Shape 290"/>
          <p:cNvSpPr txBox="1">
            <a:spLocks noGrp="1"/>
          </p:cNvSpPr>
          <p:nvPr>
            <p:ph type="sldNum" sz="quarter" idx="4294967295"/>
          </p:nvPr>
        </p:nvSpPr>
        <p:spPr>
          <a:xfrm>
            <a:off x="0" y="0"/>
            <a:ext cx="0" cy="0"/>
          </a:xfrm>
          <a:prstGeom prst="rect">
            <a:avLst/>
          </a:prstGeom>
        </p:spPr>
        <p:txBody>
          <a:bodyPr lIns="91425" tIns="91425" rIns="91425" bIns="91425" anchor="ctr" anchorCtr="0">
            <a:noAutofit/>
          </a:bodyPr>
          <a:lstStyle/>
          <a:p>
            <a:pPr algn="r"/>
            <a:fld id="{00000000-1234-1234-1234-123412341234}" type="slidenum">
              <a:rPr lang="en" sz="1300"/>
              <a:pPr algn="r"/>
              <a:t>40</a:t>
            </a:fld>
            <a:endParaRPr lang="en" sz="1300"/>
          </a:p>
        </p:txBody>
      </p:sp>
      <p:sp>
        <p:nvSpPr>
          <p:cNvPr id="291" name="Shape 291"/>
          <p:cNvSpPr/>
          <p:nvPr/>
        </p:nvSpPr>
        <p:spPr>
          <a:xfrm rot="668211">
            <a:off x="8538593" y="1933358"/>
            <a:ext cx="2107002" cy="435541"/>
          </a:xfrm>
          <a:prstGeom prst="rect">
            <a:avLst/>
          </a:prstGeom>
        </p:spPr>
        <p:txBody>
          <a:bodyPr>
            <a:prstTxWarp prst="textPlain">
              <a:avLst/>
            </a:prstTxWarp>
          </a:bodyPr>
          <a:lstStyle/>
          <a:p>
            <a:pPr algn="ctr"/>
            <a:r>
              <a:rPr sz="1400" b="1" kern="0" dirty="0">
                <a:solidFill>
                  <a:srgbClr val="333399"/>
                </a:solidFill>
                <a:latin typeface="Lato Black" panose="020F0A02020204030203" pitchFamily="34" charset="0"/>
                <a:cs typeface="Arial"/>
                <a:sym typeface="Arial"/>
              </a:rPr>
              <a:t>What</a:t>
            </a:r>
            <a:r>
              <a:rPr lang="en-US" sz="1400" b="1" kern="0" dirty="0">
                <a:solidFill>
                  <a:srgbClr val="333399"/>
                </a:solidFill>
                <a:latin typeface="Lato Black" panose="020F0A02020204030203" pitchFamily="34" charset="0"/>
                <a:cs typeface="Arial"/>
                <a:sym typeface="Arial"/>
              </a:rPr>
              <a:t> </a:t>
            </a:r>
            <a:r>
              <a:rPr sz="1400" b="1" kern="0" dirty="0">
                <a:solidFill>
                  <a:srgbClr val="333399"/>
                </a:solidFill>
                <a:latin typeface="Lato Black" panose="020F0A02020204030203" pitchFamily="34" charset="0"/>
                <a:cs typeface="Arial"/>
                <a:sym typeface="Arial"/>
              </a:rPr>
              <a:t>data?</a:t>
            </a:r>
          </a:p>
        </p:txBody>
      </p:sp>
    </p:spTree>
    <p:extLst>
      <p:ext uri="{BB962C8B-B14F-4D97-AF65-F5344CB8AC3E}">
        <p14:creationId xmlns:p14="http://schemas.microsoft.com/office/powerpoint/2010/main" val="4179887398"/>
      </p:ext>
    </p:extLst>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grpSp>
        <p:nvGrpSpPr>
          <p:cNvPr id="2" name="Group 1">
            <a:extLst>
              <a:ext uri="{FF2B5EF4-FFF2-40B4-BE49-F238E27FC236}">
                <a16:creationId xmlns:a16="http://schemas.microsoft.com/office/drawing/2014/main" id="{BF9640C3-D263-488D-B2BC-82DF33E8F5FB}"/>
              </a:ext>
            </a:extLst>
          </p:cNvPr>
          <p:cNvGrpSpPr/>
          <p:nvPr/>
        </p:nvGrpSpPr>
        <p:grpSpPr>
          <a:xfrm>
            <a:off x="1617225" y="1460665"/>
            <a:ext cx="8823400" cy="4752760"/>
            <a:chOff x="1617225" y="165700"/>
            <a:chExt cx="8823400" cy="6047725"/>
          </a:xfrm>
        </p:grpSpPr>
        <p:sp>
          <p:nvSpPr>
            <p:cNvPr id="296" name="Shape 296"/>
            <p:cNvSpPr/>
            <p:nvPr/>
          </p:nvSpPr>
          <p:spPr>
            <a:xfrm>
              <a:off x="1617225" y="165700"/>
              <a:ext cx="2369700" cy="2299200"/>
            </a:xfrm>
            <a:prstGeom prst="flowChartMagneticTape">
              <a:avLst/>
            </a:prstGeom>
            <a:solidFill>
              <a:srgbClr val="03819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1800" b="1" kern="0" dirty="0">
                  <a:solidFill>
                    <a:schemeClr val="bg1"/>
                  </a:solidFill>
                  <a:latin typeface="Lato" panose="020F0502020204030203" pitchFamily="34" charset="0"/>
                  <a:cs typeface="Arial"/>
                  <a:sym typeface="Arial"/>
                </a:rPr>
                <a:t>Why did we meet or not meet all student needs?</a:t>
              </a:r>
            </a:p>
          </p:txBody>
        </p:sp>
        <p:sp>
          <p:nvSpPr>
            <p:cNvPr id="297" name="Shape 297"/>
            <p:cNvSpPr/>
            <p:nvPr/>
          </p:nvSpPr>
          <p:spPr>
            <a:xfrm>
              <a:off x="4725712" y="2730725"/>
              <a:ext cx="2775600" cy="3482700"/>
            </a:xfrm>
            <a:prstGeom prst="roundRect">
              <a:avLst>
                <a:gd name="adj" fmla="val 16667"/>
              </a:avLst>
            </a:prstGeom>
            <a:solidFill>
              <a:srgbClr val="99CA3C"/>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pPr>
              <a:r>
                <a:rPr lang="en" sz="1800" b="1" kern="0" dirty="0">
                  <a:solidFill>
                    <a:schemeClr val="bg1"/>
                  </a:solidFill>
                  <a:latin typeface="Lato" panose="020F0502020204030203" pitchFamily="34" charset="0"/>
                  <a:cs typeface="Arial"/>
                  <a:sym typeface="Arial"/>
                </a:rPr>
                <a:t>Which specific strategies seemed to have the highest percentage of success?  </a:t>
              </a:r>
            </a:p>
            <a:p>
              <a:pPr>
                <a:spcAft>
                  <a:spcPts val="1600"/>
                </a:spcAft>
              </a:pPr>
              <a:r>
                <a:rPr lang="en" sz="1800" b="1" kern="0" dirty="0">
                  <a:solidFill>
                    <a:schemeClr val="bg1"/>
                  </a:solidFill>
                  <a:latin typeface="Lato" panose="020F0502020204030203" pitchFamily="34" charset="0"/>
                  <a:cs typeface="Arial"/>
                  <a:sym typeface="Arial"/>
                </a:rPr>
                <a:t>Why do you think these strategies worked?</a:t>
              </a:r>
            </a:p>
            <a:p>
              <a:pPr>
                <a:spcAft>
                  <a:spcPts val="1600"/>
                </a:spcAft>
              </a:pPr>
              <a:endParaRPr sz="1800" b="1" kern="0" dirty="0">
                <a:solidFill>
                  <a:schemeClr val="bg1"/>
                </a:solidFill>
                <a:latin typeface="Lato" panose="020F0502020204030203" pitchFamily="34" charset="0"/>
                <a:cs typeface="Arial"/>
                <a:sym typeface="Arial"/>
              </a:endParaRPr>
            </a:p>
            <a:p>
              <a:endParaRPr sz="1800" b="1" kern="0" dirty="0">
                <a:solidFill>
                  <a:schemeClr val="bg1"/>
                </a:solidFill>
                <a:latin typeface="Lato" panose="020F0502020204030203" pitchFamily="34" charset="0"/>
                <a:cs typeface="Arial"/>
                <a:sym typeface="Arial"/>
              </a:endParaRPr>
            </a:p>
          </p:txBody>
        </p:sp>
        <p:sp>
          <p:nvSpPr>
            <p:cNvPr id="298" name="Shape 298"/>
            <p:cNvSpPr/>
            <p:nvPr/>
          </p:nvSpPr>
          <p:spPr>
            <a:xfrm>
              <a:off x="1682300" y="2730725"/>
              <a:ext cx="2879700" cy="3482700"/>
            </a:xfrm>
            <a:prstGeom prst="roundRect">
              <a:avLst>
                <a:gd name="adj" fmla="val 16667"/>
              </a:avLst>
            </a:prstGeom>
            <a:solidFill>
              <a:srgbClr val="0066CC"/>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pPr>
              <a:r>
                <a:rPr lang="en" sz="1800" b="1" kern="0" dirty="0">
                  <a:solidFill>
                    <a:schemeClr val="bg1"/>
                  </a:solidFill>
                  <a:latin typeface="Lato" panose="020F0502020204030203" pitchFamily="34" charset="0"/>
                  <a:cs typeface="Arial"/>
                  <a:sym typeface="Arial"/>
                </a:rPr>
                <a:t>Why did our strategies lead some students to meet or exceed the learning targets and others to not meet the targets?</a:t>
              </a:r>
            </a:p>
            <a:p>
              <a:pPr>
                <a:spcAft>
                  <a:spcPts val="1600"/>
                </a:spcAft>
                <a:buClr>
                  <a:srgbClr val="000000"/>
                </a:buClr>
              </a:pPr>
              <a:endParaRPr sz="1800" b="1" kern="0" dirty="0">
                <a:solidFill>
                  <a:schemeClr val="bg1"/>
                </a:solidFill>
                <a:latin typeface="Lato" panose="020F0502020204030203" pitchFamily="34" charset="0"/>
                <a:cs typeface="Arial"/>
                <a:sym typeface="Arial"/>
              </a:endParaRPr>
            </a:p>
            <a:p>
              <a:pPr>
                <a:spcAft>
                  <a:spcPts val="1600"/>
                </a:spcAft>
              </a:pPr>
              <a:endParaRPr sz="1800" b="1" kern="0" dirty="0">
                <a:solidFill>
                  <a:schemeClr val="bg1"/>
                </a:solidFill>
                <a:latin typeface="Lato" panose="020F0502020204030203" pitchFamily="34" charset="0"/>
                <a:cs typeface="Arial"/>
                <a:sym typeface="Arial"/>
              </a:endParaRPr>
            </a:p>
            <a:p>
              <a:endParaRPr sz="1800" b="1" kern="0" dirty="0">
                <a:solidFill>
                  <a:schemeClr val="bg1"/>
                </a:solidFill>
                <a:latin typeface="Lato" panose="020F0502020204030203" pitchFamily="34" charset="0"/>
                <a:cs typeface="Arial"/>
                <a:sym typeface="Arial"/>
              </a:endParaRPr>
            </a:p>
          </p:txBody>
        </p:sp>
        <p:sp>
          <p:nvSpPr>
            <p:cNvPr id="299" name="Shape 299"/>
            <p:cNvSpPr/>
            <p:nvPr/>
          </p:nvSpPr>
          <p:spPr>
            <a:xfrm>
              <a:off x="7665025" y="2730725"/>
              <a:ext cx="2775600" cy="3482700"/>
            </a:xfrm>
            <a:prstGeom prst="roundRect">
              <a:avLst>
                <a:gd name="adj" fmla="val 16667"/>
              </a:avLst>
            </a:prstGeom>
            <a:solidFill>
              <a:srgbClr val="00A339"/>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buClr>
                  <a:srgbClr val="000000"/>
                </a:buClr>
                <a:buSzPct val="61111"/>
              </a:pPr>
              <a:r>
                <a:rPr lang="en" sz="1800" b="1" kern="0" dirty="0">
                  <a:solidFill>
                    <a:schemeClr val="bg1"/>
                  </a:solidFill>
                  <a:latin typeface="Lato" panose="020F0502020204030203" pitchFamily="34" charset="0"/>
                  <a:cs typeface="Arial"/>
                  <a:sym typeface="Arial"/>
                </a:rPr>
                <a:t>What strategies were used to overcome the barriers to learning that some students experience (absenteeism, disabilities, language, etc.) ?</a:t>
              </a:r>
            </a:p>
            <a:p>
              <a:pPr>
                <a:spcAft>
                  <a:spcPts val="1600"/>
                </a:spcAft>
              </a:pPr>
              <a:endParaRPr sz="1800" b="1" kern="0" dirty="0">
                <a:solidFill>
                  <a:schemeClr val="bg1"/>
                </a:solidFill>
                <a:latin typeface="Lato" panose="020F0502020204030203" pitchFamily="34" charset="0"/>
                <a:cs typeface="Arial"/>
                <a:sym typeface="Arial"/>
              </a:endParaRPr>
            </a:p>
            <a:p>
              <a:pPr>
                <a:spcAft>
                  <a:spcPts val="1600"/>
                </a:spcAft>
              </a:pPr>
              <a:endParaRPr sz="1800" b="1" kern="0" dirty="0">
                <a:solidFill>
                  <a:schemeClr val="bg1"/>
                </a:solidFill>
                <a:latin typeface="Lato" panose="020F0502020204030203" pitchFamily="34" charset="0"/>
                <a:cs typeface="Arial"/>
                <a:sym typeface="Arial"/>
              </a:endParaRPr>
            </a:p>
            <a:p>
              <a:endParaRPr sz="1800" b="1" kern="0" dirty="0">
                <a:solidFill>
                  <a:schemeClr val="bg1"/>
                </a:solidFill>
                <a:latin typeface="Lato" panose="020F0502020204030203" pitchFamily="34" charset="0"/>
                <a:cs typeface="Arial"/>
                <a:sym typeface="Arial"/>
              </a:endParaRPr>
            </a:p>
          </p:txBody>
        </p:sp>
      </p:grpSp>
      <p:sp>
        <p:nvSpPr>
          <p:cNvPr id="3" name="Text Placeholder 2">
            <a:extLst>
              <a:ext uri="{FF2B5EF4-FFF2-40B4-BE49-F238E27FC236}">
                <a16:creationId xmlns:a16="http://schemas.microsoft.com/office/drawing/2014/main" id="{672894C1-2E0F-4432-86E1-EE537826FFB3}"/>
              </a:ext>
            </a:extLst>
          </p:cNvPr>
          <p:cNvSpPr>
            <a:spLocks noGrp="1"/>
          </p:cNvSpPr>
          <p:nvPr>
            <p:ph type="body" sz="quarter" idx="13"/>
          </p:nvPr>
        </p:nvSpPr>
        <p:spPr/>
        <p:txBody>
          <a:bodyPr/>
          <a:lstStyle/>
          <a:p>
            <a:r>
              <a:rPr lang="en-US" dirty="0"/>
              <a:t>Looking at the Data</a:t>
            </a:r>
          </a:p>
        </p:txBody>
      </p:sp>
      <p:sp>
        <p:nvSpPr>
          <p:cNvPr id="300" name="Shape 300"/>
          <p:cNvSpPr txBox="1">
            <a:spLocks noGrp="1"/>
          </p:cNvSpPr>
          <p:nvPr>
            <p:ph type="sldNum" sz="quarter" idx="4294967295"/>
          </p:nvPr>
        </p:nvSpPr>
        <p:spPr>
          <a:xfrm>
            <a:off x="0" y="0"/>
            <a:ext cx="0" cy="0"/>
          </a:xfrm>
          <a:prstGeom prst="rect">
            <a:avLst/>
          </a:prstGeom>
        </p:spPr>
        <p:txBody>
          <a:bodyPr lIns="91425" tIns="91425" rIns="91425" bIns="91425" anchor="ctr" anchorCtr="0">
            <a:noAutofit/>
          </a:bodyPr>
          <a:lstStyle/>
          <a:p>
            <a:pPr algn="r"/>
            <a:fld id="{00000000-1234-1234-1234-123412341234}" type="slidenum">
              <a:rPr lang="en" sz="1300"/>
              <a:pPr algn="r"/>
              <a:t>41</a:t>
            </a:fld>
            <a:endParaRPr lang="en" sz="1300"/>
          </a:p>
        </p:txBody>
      </p:sp>
      <p:sp>
        <p:nvSpPr>
          <p:cNvPr id="301" name="Shape 301"/>
          <p:cNvSpPr/>
          <p:nvPr/>
        </p:nvSpPr>
        <p:spPr>
          <a:xfrm rot="668207">
            <a:off x="5427259" y="2282352"/>
            <a:ext cx="1144072" cy="574386"/>
          </a:xfrm>
          <a:prstGeom prst="rect">
            <a:avLst/>
          </a:prstGeom>
        </p:spPr>
        <p:txBody>
          <a:bodyPr>
            <a:prstTxWarp prst="textPlain">
              <a:avLst/>
            </a:prstTxWarp>
          </a:bodyPr>
          <a:lstStyle/>
          <a:p>
            <a:pPr algn="ctr"/>
            <a:r>
              <a:rPr sz="1400" b="1" kern="0" dirty="0">
                <a:solidFill>
                  <a:srgbClr val="333399"/>
                </a:solidFill>
                <a:latin typeface="Lato Black" panose="020F0A02020204030203" pitchFamily="34" charset="0"/>
                <a:cs typeface="Arial"/>
                <a:sym typeface="Arial"/>
              </a:rPr>
              <a:t>Why?</a:t>
            </a:r>
          </a:p>
        </p:txBody>
      </p:sp>
    </p:spTree>
    <p:extLst>
      <p:ext uri="{BB962C8B-B14F-4D97-AF65-F5344CB8AC3E}">
        <p14:creationId xmlns:p14="http://schemas.microsoft.com/office/powerpoint/2010/main" val="4186893082"/>
      </p:ext>
    </p:extLst>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 name="Text Placeholder 2">
            <a:extLst>
              <a:ext uri="{FF2B5EF4-FFF2-40B4-BE49-F238E27FC236}">
                <a16:creationId xmlns:a16="http://schemas.microsoft.com/office/drawing/2014/main" id="{4518D56F-B30A-48FC-AE5F-32882D6F0318}"/>
              </a:ext>
            </a:extLst>
          </p:cNvPr>
          <p:cNvSpPr>
            <a:spLocks noGrp="1"/>
          </p:cNvSpPr>
          <p:nvPr>
            <p:ph type="body" sz="quarter" idx="13"/>
          </p:nvPr>
        </p:nvSpPr>
        <p:spPr/>
        <p:txBody>
          <a:bodyPr/>
          <a:lstStyle/>
          <a:p>
            <a:r>
              <a:rPr lang="en-US" dirty="0"/>
              <a:t>Planning</a:t>
            </a:r>
          </a:p>
        </p:txBody>
      </p:sp>
      <p:sp>
        <p:nvSpPr>
          <p:cNvPr id="310" name="Shape 310"/>
          <p:cNvSpPr txBox="1">
            <a:spLocks noGrp="1"/>
          </p:cNvSpPr>
          <p:nvPr>
            <p:ph type="sldNum" sz="quarter" idx="4294967295"/>
          </p:nvPr>
        </p:nvSpPr>
        <p:spPr>
          <a:xfrm>
            <a:off x="0" y="0"/>
            <a:ext cx="0" cy="0"/>
          </a:xfrm>
          <a:prstGeom prst="rect">
            <a:avLst/>
          </a:prstGeom>
        </p:spPr>
        <p:txBody>
          <a:bodyPr lIns="91425" tIns="91425" rIns="91425" bIns="91425" anchor="ctr" anchorCtr="0">
            <a:noAutofit/>
          </a:bodyPr>
          <a:lstStyle/>
          <a:p>
            <a:pPr algn="r"/>
            <a:fld id="{00000000-1234-1234-1234-123412341234}" type="slidenum">
              <a:rPr lang="en" sz="1300"/>
              <a:pPr algn="r"/>
              <a:t>42</a:t>
            </a:fld>
            <a:endParaRPr lang="en" sz="1300"/>
          </a:p>
        </p:txBody>
      </p:sp>
      <p:grpSp>
        <p:nvGrpSpPr>
          <p:cNvPr id="2" name="Group 1">
            <a:extLst>
              <a:ext uri="{FF2B5EF4-FFF2-40B4-BE49-F238E27FC236}">
                <a16:creationId xmlns:a16="http://schemas.microsoft.com/office/drawing/2014/main" id="{110AB5E0-3F74-4901-AC78-E33EFF3333F5}"/>
              </a:ext>
            </a:extLst>
          </p:cNvPr>
          <p:cNvGrpSpPr/>
          <p:nvPr/>
        </p:nvGrpSpPr>
        <p:grpSpPr>
          <a:xfrm>
            <a:off x="724395" y="1401288"/>
            <a:ext cx="10818421" cy="5355772"/>
            <a:chOff x="1664975" y="244800"/>
            <a:chExt cx="8907025" cy="6228150"/>
          </a:xfrm>
        </p:grpSpPr>
        <p:sp>
          <p:nvSpPr>
            <p:cNvPr id="306" name="Shape 306"/>
            <p:cNvSpPr/>
            <p:nvPr/>
          </p:nvSpPr>
          <p:spPr>
            <a:xfrm>
              <a:off x="1664975" y="244800"/>
              <a:ext cx="2369700" cy="2299200"/>
            </a:xfrm>
            <a:prstGeom prst="flowChartMagneticTape">
              <a:avLst/>
            </a:prstGeom>
            <a:solidFill>
              <a:srgbClr val="99CA3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1800" b="1" kern="0">
                  <a:solidFill>
                    <a:schemeClr val="bg1"/>
                  </a:solidFill>
                  <a:latin typeface="Lato" panose="020F0502020204030203" pitchFamily="34" charset="0"/>
                  <a:cs typeface="Arial"/>
                  <a:sym typeface="Arial"/>
                </a:rPr>
                <a:t>How will we adjust our teaching?</a:t>
              </a:r>
            </a:p>
          </p:txBody>
        </p:sp>
        <p:sp>
          <p:nvSpPr>
            <p:cNvPr id="307" name="Shape 307"/>
            <p:cNvSpPr/>
            <p:nvPr/>
          </p:nvSpPr>
          <p:spPr>
            <a:xfrm>
              <a:off x="1749600" y="2732712"/>
              <a:ext cx="2775600" cy="1775700"/>
            </a:xfrm>
            <a:prstGeom prst="roundRect">
              <a:avLst>
                <a:gd name="adj" fmla="val 16667"/>
              </a:avLst>
            </a:prstGeom>
            <a:solidFill>
              <a:srgbClr val="00A339"/>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pPr>
              <a:r>
                <a:rPr lang="en" sz="1800" kern="0" dirty="0">
                  <a:solidFill>
                    <a:schemeClr val="bg1"/>
                  </a:solidFill>
                  <a:latin typeface="Lato" panose="020F0502020204030203" pitchFamily="34" charset="0"/>
                  <a:cs typeface="Arial"/>
                  <a:sym typeface="Arial"/>
                </a:rPr>
                <a:t>Which strategies were successful for which learners?</a:t>
              </a:r>
            </a:p>
            <a:p>
              <a:endParaRPr sz="1800" kern="0" dirty="0">
                <a:solidFill>
                  <a:schemeClr val="bg1"/>
                </a:solidFill>
                <a:latin typeface="Lato" panose="020F0502020204030203" pitchFamily="34" charset="0"/>
                <a:cs typeface="Arial"/>
                <a:sym typeface="Arial"/>
              </a:endParaRPr>
            </a:p>
          </p:txBody>
        </p:sp>
        <p:sp>
          <p:nvSpPr>
            <p:cNvPr id="308" name="Shape 308"/>
            <p:cNvSpPr/>
            <p:nvPr/>
          </p:nvSpPr>
          <p:spPr>
            <a:xfrm>
              <a:off x="1749600" y="4668450"/>
              <a:ext cx="2775600" cy="1804500"/>
            </a:xfrm>
            <a:prstGeom prst="roundRect">
              <a:avLst>
                <a:gd name="adj" fmla="val 16667"/>
              </a:avLst>
            </a:prstGeom>
            <a:solidFill>
              <a:srgbClr val="03819B"/>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pPr>
              <a:r>
                <a:rPr lang="en" sz="1800" kern="0">
                  <a:solidFill>
                    <a:schemeClr val="bg1"/>
                  </a:solidFill>
                  <a:latin typeface="Lato" panose="020F0502020204030203" pitchFamily="34" charset="0"/>
                  <a:cs typeface="Arial"/>
                  <a:sym typeface="Arial"/>
                </a:rPr>
                <a:t>What core instructional strategies will we use for students who haven’t met the expected performance level?</a:t>
              </a:r>
            </a:p>
            <a:p>
              <a:pPr>
                <a:spcAft>
                  <a:spcPts val="1600"/>
                </a:spcAft>
                <a:buClr>
                  <a:srgbClr val="000000"/>
                </a:buClr>
              </a:pPr>
              <a:endParaRPr sz="1800" kern="0">
                <a:solidFill>
                  <a:schemeClr val="bg1"/>
                </a:solidFill>
                <a:latin typeface="Lato" panose="020F0502020204030203" pitchFamily="34" charset="0"/>
                <a:cs typeface="Arial"/>
                <a:sym typeface="Arial"/>
              </a:endParaRPr>
            </a:p>
          </p:txBody>
        </p:sp>
        <p:sp>
          <p:nvSpPr>
            <p:cNvPr id="309" name="Shape 309"/>
            <p:cNvSpPr/>
            <p:nvPr/>
          </p:nvSpPr>
          <p:spPr>
            <a:xfrm>
              <a:off x="7796400" y="782600"/>
              <a:ext cx="2775600" cy="1804500"/>
            </a:xfrm>
            <a:prstGeom prst="roundRect">
              <a:avLst>
                <a:gd name="adj" fmla="val 16667"/>
              </a:avLst>
            </a:prstGeom>
            <a:solidFill>
              <a:srgbClr val="0066CC"/>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pPr>
              <a:r>
                <a:rPr lang="en" sz="1800" kern="0">
                  <a:solidFill>
                    <a:schemeClr val="bg1"/>
                  </a:solidFill>
                  <a:latin typeface="Lato" panose="020F0502020204030203" pitchFamily="34" charset="0"/>
                  <a:cs typeface="Arial"/>
                  <a:sym typeface="Arial"/>
                </a:rPr>
                <a:t>What core instructional strategies will we use to help all students become ready for their next learning?</a:t>
              </a:r>
            </a:p>
            <a:p>
              <a:pPr>
                <a:spcAft>
                  <a:spcPts val="1600"/>
                </a:spcAft>
              </a:pPr>
              <a:endParaRPr sz="1800" kern="0">
                <a:solidFill>
                  <a:schemeClr val="bg1"/>
                </a:solidFill>
                <a:latin typeface="Lato" panose="020F0502020204030203" pitchFamily="34" charset="0"/>
                <a:cs typeface="Arial"/>
                <a:sym typeface="Arial"/>
              </a:endParaRPr>
            </a:p>
          </p:txBody>
        </p:sp>
        <p:sp>
          <p:nvSpPr>
            <p:cNvPr id="311" name="Shape 311"/>
            <p:cNvSpPr/>
            <p:nvPr/>
          </p:nvSpPr>
          <p:spPr>
            <a:xfrm>
              <a:off x="4730687" y="2703975"/>
              <a:ext cx="2775600" cy="1804500"/>
            </a:xfrm>
            <a:prstGeom prst="roundRect">
              <a:avLst>
                <a:gd name="adj" fmla="val 16667"/>
              </a:avLst>
            </a:prstGeom>
            <a:solidFill>
              <a:srgbClr val="333399"/>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buClr>
                  <a:srgbClr val="000000"/>
                </a:buClr>
                <a:buSzPct val="61111"/>
              </a:pPr>
              <a:r>
                <a:rPr lang="en" sz="1800" kern="0">
                  <a:solidFill>
                    <a:schemeClr val="bg1"/>
                  </a:solidFill>
                  <a:latin typeface="Lato" panose="020F0502020204030203" pitchFamily="34" charset="0"/>
                  <a:cs typeface="Arial"/>
                  <a:sym typeface="Arial"/>
                </a:rPr>
                <a:t>What core instructional strategies will we use if students are ready to move beyond our current expectations?</a:t>
              </a:r>
            </a:p>
          </p:txBody>
        </p:sp>
        <p:sp>
          <p:nvSpPr>
            <p:cNvPr id="312" name="Shape 312"/>
            <p:cNvSpPr/>
            <p:nvPr/>
          </p:nvSpPr>
          <p:spPr>
            <a:xfrm>
              <a:off x="4773000" y="4668450"/>
              <a:ext cx="2775600" cy="1804500"/>
            </a:xfrm>
            <a:prstGeom prst="roundRect">
              <a:avLst>
                <a:gd name="adj" fmla="val 16667"/>
              </a:avLst>
            </a:prstGeom>
            <a:solidFill>
              <a:srgbClr val="0066CC"/>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pPr>
              <a:r>
                <a:rPr lang="en" sz="1800" kern="0">
                  <a:solidFill>
                    <a:schemeClr val="bg1"/>
                  </a:solidFill>
                  <a:latin typeface="Lato" panose="020F0502020204030203" pitchFamily="34" charset="0"/>
                  <a:cs typeface="Arial"/>
                  <a:sym typeface="Arial"/>
                </a:rPr>
                <a:t>What core instructional strategies will we use to help students apply their learning in different situations?</a:t>
              </a:r>
            </a:p>
          </p:txBody>
        </p:sp>
        <p:sp>
          <p:nvSpPr>
            <p:cNvPr id="313" name="Shape 313"/>
            <p:cNvSpPr/>
            <p:nvPr/>
          </p:nvSpPr>
          <p:spPr>
            <a:xfrm>
              <a:off x="7796387" y="2732725"/>
              <a:ext cx="2775600" cy="1804500"/>
            </a:xfrm>
            <a:prstGeom prst="roundRect">
              <a:avLst>
                <a:gd name="adj" fmla="val 16667"/>
              </a:avLst>
            </a:prstGeom>
            <a:solidFill>
              <a:srgbClr val="03819B"/>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buClr>
                  <a:srgbClr val="000000"/>
                </a:buClr>
                <a:buSzPct val="61111"/>
              </a:pPr>
              <a:r>
                <a:rPr lang="en" sz="1800" kern="0">
                  <a:solidFill>
                    <a:schemeClr val="bg1"/>
                  </a:solidFill>
                  <a:latin typeface="Lato" panose="020F0502020204030203" pitchFamily="34" charset="0"/>
                  <a:cs typeface="Arial"/>
                  <a:sym typeface="Arial"/>
                </a:rPr>
                <a:t>What core instructional strategies will we use to increase student engagement?</a:t>
              </a:r>
            </a:p>
          </p:txBody>
        </p:sp>
        <p:sp>
          <p:nvSpPr>
            <p:cNvPr id="314" name="Shape 314"/>
            <p:cNvSpPr/>
            <p:nvPr/>
          </p:nvSpPr>
          <p:spPr>
            <a:xfrm>
              <a:off x="7796400" y="4682837"/>
              <a:ext cx="2775600" cy="1775700"/>
            </a:xfrm>
            <a:prstGeom prst="roundRect">
              <a:avLst>
                <a:gd name="adj" fmla="val 16667"/>
              </a:avLst>
            </a:prstGeom>
            <a:solidFill>
              <a:srgbClr val="99CA3C"/>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a:spcAft>
                  <a:spcPts val="1600"/>
                </a:spcAft>
              </a:pPr>
              <a:r>
                <a:rPr lang="en" sz="1800" kern="0">
                  <a:solidFill>
                    <a:schemeClr val="bg1"/>
                  </a:solidFill>
                  <a:latin typeface="Lato" panose="020F0502020204030203" pitchFamily="34" charset="0"/>
                  <a:cs typeface="Arial"/>
                  <a:sym typeface="Arial"/>
                </a:rPr>
                <a:t>What more do we need to learn about our core instruction and student learning?</a:t>
              </a:r>
            </a:p>
            <a:p>
              <a:endParaRPr sz="1800" kern="0">
                <a:solidFill>
                  <a:schemeClr val="bg1"/>
                </a:solidFill>
                <a:latin typeface="Lato" panose="020F0502020204030203" pitchFamily="34" charset="0"/>
                <a:cs typeface="Arial"/>
                <a:sym typeface="Arial"/>
              </a:endParaRPr>
            </a:p>
          </p:txBody>
        </p:sp>
      </p:grpSp>
      <p:sp>
        <p:nvSpPr>
          <p:cNvPr id="315" name="Shape 315"/>
          <p:cNvSpPr/>
          <p:nvPr/>
        </p:nvSpPr>
        <p:spPr>
          <a:xfrm rot="-1226860">
            <a:off x="5147281" y="1894881"/>
            <a:ext cx="1479645" cy="645024"/>
          </a:xfrm>
          <a:prstGeom prst="rect">
            <a:avLst/>
          </a:prstGeom>
        </p:spPr>
        <p:txBody>
          <a:bodyPr>
            <a:prstTxWarp prst="textPlain">
              <a:avLst/>
            </a:prstTxWarp>
          </a:bodyPr>
          <a:lstStyle/>
          <a:p>
            <a:pPr algn="ctr"/>
            <a:r>
              <a:rPr sz="1400" b="1" kern="0" dirty="0">
                <a:solidFill>
                  <a:srgbClr val="333399"/>
                </a:solidFill>
                <a:latin typeface="Lato Black" panose="020F0A02020204030203" pitchFamily="34" charset="0"/>
                <a:cs typeface="Arial"/>
                <a:sym typeface="Arial"/>
              </a:rPr>
              <a:t>How?</a:t>
            </a:r>
          </a:p>
        </p:txBody>
      </p:sp>
    </p:spTree>
    <p:extLst>
      <p:ext uri="{BB962C8B-B14F-4D97-AF65-F5344CB8AC3E}">
        <p14:creationId xmlns:p14="http://schemas.microsoft.com/office/powerpoint/2010/main" val="1115323854"/>
      </p:ext>
    </p:extLst>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 name="Text Placeholder 2">
            <a:extLst>
              <a:ext uri="{FF2B5EF4-FFF2-40B4-BE49-F238E27FC236}">
                <a16:creationId xmlns:a16="http://schemas.microsoft.com/office/drawing/2014/main" id="{0EB2EF97-1517-4108-9CC1-DFCBC4F358E7}"/>
              </a:ext>
            </a:extLst>
          </p:cNvPr>
          <p:cNvSpPr>
            <a:spLocks noGrp="1"/>
          </p:cNvSpPr>
          <p:nvPr>
            <p:ph type="body" sz="quarter" idx="13"/>
          </p:nvPr>
        </p:nvSpPr>
        <p:spPr/>
        <p:txBody>
          <a:bodyPr/>
          <a:lstStyle/>
          <a:p>
            <a:r>
              <a:rPr lang="en" dirty="0">
                <a:solidFill>
                  <a:schemeClr val="bg1">
                    <a:lumMod val="75000"/>
                    <a:lumOff val="25000"/>
                  </a:schemeClr>
                </a:solidFill>
              </a:rPr>
              <a:t>Your Thoughts about PLC Inquiry</a:t>
            </a:r>
            <a:endParaRPr lang="en-US" dirty="0"/>
          </a:p>
        </p:txBody>
      </p:sp>
      <p:sp>
        <p:nvSpPr>
          <p:cNvPr id="4" name="Text Placeholder 3">
            <a:extLst>
              <a:ext uri="{FF2B5EF4-FFF2-40B4-BE49-F238E27FC236}">
                <a16:creationId xmlns:a16="http://schemas.microsoft.com/office/drawing/2014/main" id="{E3406538-8F81-4623-98AE-5A35221DD852}"/>
              </a:ext>
            </a:extLst>
          </p:cNvPr>
          <p:cNvSpPr>
            <a:spLocks noGrp="1"/>
          </p:cNvSpPr>
          <p:nvPr>
            <p:ph type="body" sz="quarter" idx="14"/>
          </p:nvPr>
        </p:nvSpPr>
        <p:spPr>
          <a:xfrm>
            <a:off x="653144" y="1596573"/>
            <a:ext cx="10628414" cy="3350372"/>
          </a:xfrm>
        </p:spPr>
        <p:txBody>
          <a:bodyPr>
            <a:normAutofit fontScale="92500" lnSpcReduction="20000"/>
          </a:bodyPr>
          <a:lstStyle/>
          <a:p>
            <a:pPr marL="571500" indent="-342900">
              <a:buFont typeface="Arial" panose="020B0604020202020204" pitchFamily="34" charset="0"/>
              <a:buChar char="•"/>
            </a:pPr>
            <a:r>
              <a:rPr lang="en" dirty="0"/>
              <a:t>What are your observations about PLCs in your schools? </a:t>
            </a:r>
          </a:p>
          <a:p>
            <a:pPr marL="571500" indent="-342900">
              <a:buFont typeface="Arial" panose="020B0604020202020204" pitchFamily="34" charset="0"/>
              <a:buChar char="•"/>
            </a:pPr>
            <a:r>
              <a:rPr lang="en" dirty="0"/>
              <a:t>To what degree are they embedding inquiry within their collaborative work? </a:t>
            </a:r>
          </a:p>
          <a:p>
            <a:pPr marL="571500" indent="-342900">
              <a:buFont typeface="Arial" panose="020B0604020202020204" pitchFamily="34" charset="0"/>
              <a:buChar char="•"/>
            </a:pPr>
            <a:r>
              <a:rPr lang="en" dirty="0"/>
              <a:t>How can you use the inquiry process in your role as an instructional leader?</a:t>
            </a:r>
          </a:p>
        </p:txBody>
      </p:sp>
      <p:sp>
        <p:nvSpPr>
          <p:cNvPr id="320" name="Shape 320"/>
          <p:cNvSpPr txBox="1">
            <a:spLocks noGrp="1"/>
          </p:cNvSpPr>
          <p:nvPr>
            <p:ph type="sldNum" sz="quarter" idx="4294967295"/>
          </p:nvPr>
        </p:nvSpPr>
        <p:spPr>
          <a:xfrm>
            <a:off x="0" y="0"/>
            <a:ext cx="0" cy="0"/>
          </a:xfrm>
          <a:prstGeom prst="rect">
            <a:avLst/>
          </a:prstGeom>
        </p:spPr>
        <p:txBody>
          <a:bodyPr lIns="91425" tIns="91425" rIns="91425" bIns="91425" anchor="ctr" anchorCtr="0">
            <a:noAutofit/>
          </a:bodyPr>
          <a:lstStyle/>
          <a:p>
            <a:pPr algn="r"/>
            <a:fld id="{00000000-1234-1234-1234-123412341234}" type="slidenum">
              <a:rPr lang="en" sz="1300"/>
              <a:pPr algn="r"/>
              <a:t>43</a:t>
            </a:fld>
            <a:endParaRPr lang="en" sz="1300"/>
          </a:p>
        </p:txBody>
      </p:sp>
    </p:spTree>
    <p:extLst>
      <p:ext uri="{BB962C8B-B14F-4D97-AF65-F5344CB8AC3E}">
        <p14:creationId xmlns:p14="http://schemas.microsoft.com/office/powerpoint/2010/main" val="1398325069"/>
      </p:ext>
    </p:extLst>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B75B67-3D61-45C0-9915-B4E6ECC4E8EF}"/>
              </a:ext>
            </a:extLst>
          </p:cNvPr>
          <p:cNvSpPr>
            <a:spLocks noGrp="1"/>
          </p:cNvSpPr>
          <p:nvPr>
            <p:ph type="body" sz="quarter" idx="13"/>
          </p:nvPr>
        </p:nvSpPr>
        <p:spPr/>
        <p:txBody>
          <a:bodyPr/>
          <a:lstStyle/>
          <a:p>
            <a:r>
              <a:rPr lang="en-US" dirty="0"/>
              <a:t>Discussion and Dialogue</a:t>
            </a:r>
          </a:p>
        </p:txBody>
      </p:sp>
      <p:pic>
        <p:nvPicPr>
          <p:cNvPr id="1026" name="Picture 2" descr="Lets talk.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3633787" y="1871415"/>
            <a:ext cx="3705225"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039679"/>
      </p:ext>
    </p:extLst>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9012123-3432-4489-82A8-699F26257632}"/>
              </a:ext>
            </a:extLst>
          </p:cNvPr>
          <p:cNvSpPr>
            <a:spLocks noGrp="1"/>
          </p:cNvSpPr>
          <p:nvPr>
            <p:ph type="body" sz="quarter" idx="13"/>
          </p:nvPr>
        </p:nvSpPr>
        <p:spPr/>
        <p:txBody>
          <a:bodyPr/>
          <a:lstStyle/>
          <a:p>
            <a:r>
              <a:rPr lang="en-US" dirty="0"/>
              <a:t>Thank you</a:t>
            </a:r>
          </a:p>
        </p:txBody>
      </p:sp>
      <p:sp>
        <p:nvSpPr>
          <p:cNvPr id="8" name="Text Placeholder 7">
            <a:extLst>
              <a:ext uri="{FF2B5EF4-FFF2-40B4-BE49-F238E27FC236}">
                <a16:creationId xmlns:a16="http://schemas.microsoft.com/office/drawing/2014/main" id="{339024B2-BBEF-4DAB-B075-C53DC1120D34}"/>
              </a:ext>
            </a:extLst>
          </p:cNvPr>
          <p:cNvSpPr>
            <a:spLocks noGrp="1"/>
          </p:cNvSpPr>
          <p:nvPr>
            <p:ph type="body" sz="quarter" idx="14"/>
          </p:nvPr>
        </p:nvSpPr>
        <p:spPr>
          <a:xfrm>
            <a:off x="2736038" y="2422565"/>
            <a:ext cx="6729169" cy="2524379"/>
          </a:xfrm>
        </p:spPr>
        <p:txBody>
          <a:bodyPr/>
          <a:lstStyle/>
          <a:p>
            <a:pPr marL="0" indent="0" algn="ctr">
              <a:buNone/>
            </a:pPr>
            <a:r>
              <a:rPr lang="en-US" dirty="0"/>
              <a:t>Send Questions to:</a:t>
            </a:r>
          </a:p>
          <a:p>
            <a:pPr marL="0" indent="0" algn="ctr">
              <a:buNone/>
            </a:pPr>
            <a:r>
              <a:rPr lang="en-US" dirty="0">
                <a:hlinkClick r:id="rId3"/>
              </a:rPr>
              <a:t>osamail@dpi.wi.gov</a:t>
            </a:r>
            <a:endParaRPr lang="en-US" dirty="0"/>
          </a:p>
          <a:p>
            <a:pPr marL="0" indent="0">
              <a:buNone/>
            </a:pPr>
            <a:endParaRPr lang="en-US" dirty="0"/>
          </a:p>
        </p:txBody>
      </p:sp>
    </p:spTree>
    <p:extLst>
      <p:ext uri="{BB962C8B-B14F-4D97-AF65-F5344CB8AC3E}">
        <p14:creationId xmlns:p14="http://schemas.microsoft.com/office/powerpoint/2010/main" val="1518329475"/>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lumMod val="75000"/>
                    <a:lumOff val="25000"/>
                  </a:schemeClr>
                </a:solidFill>
              </a:rPr>
              <a:t>DLM Alternate Assessment Reminders</a:t>
            </a:r>
          </a:p>
        </p:txBody>
      </p:sp>
      <p:sp>
        <p:nvSpPr>
          <p:cNvPr id="3" name="Content Placeholder 2"/>
          <p:cNvSpPr>
            <a:spLocks noGrp="1"/>
          </p:cNvSpPr>
          <p:nvPr>
            <p:ph idx="1"/>
          </p:nvPr>
        </p:nvSpPr>
        <p:spPr>
          <a:xfrm>
            <a:off x="487981" y="1628472"/>
            <a:ext cx="6896491" cy="4525963"/>
          </a:xfrm>
        </p:spPr>
        <p:txBody>
          <a:bodyPr>
            <a:normAutofit/>
          </a:bodyPr>
          <a:lstStyle/>
          <a:p>
            <a:pPr marL="0" indent="0">
              <a:buNone/>
            </a:pPr>
            <a:r>
              <a:rPr lang="en-US" sz="4000" dirty="0"/>
              <a:t>Assessment covers Essential Elements</a:t>
            </a:r>
          </a:p>
          <a:p>
            <a:pPr lvl="1">
              <a:lnSpc>
                <a:spcPct val="100000"/>
              </a:lnSpc>
            </a:pPr>
            <a:r>
              <a:rPr lang="en-US" sz="3600" dirty="0"/>
              <a:t>Science are grouped in domains and topics</a:t>
            </a:r>
          </a:p>
          <a:p>
            <a:endParaRPr lang="en-US" dirty="0"/>
          </a:p>
        </p:txBody>
      </p:sp>
      <p:graphicFrame>
        <p:nvGraphicFramePr>
          <p:cNvPr id="4" name="Diagram 3"/>
          <p:cNvGraphicFramePr/>
          <p:nvPr>
            <p:extLst>
              <p:ext uri="{D42A27DB-BD31-4B8C-83A1-F6EECF244321}">
                <p14:modId xmlns:p14="http://schemas.microsoft.com/office/powerpoint/2010/main" val="610091797"/>
              </p:ext>
            </p:extLst>
          </p:nvPr>
        </p:nvGraphicFramePr>
        <p:xfrm>
          <a:off x="6042172" y="1951284"/>
          <a:ext cx="6549292" cy="388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229057"/>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777FD4A-7D35-4FF9-8C81-8BCCCEC0FFF1}"/>
              </a:ext>
            </a:extLst>
          </p:cNvPr>
          <p:cNvSpPr>
            <a:spLocks noGrp="1"/>
          </p:cNvSpPr>
          <p:nvPr>
            <p:ph type="body" sz="quarter" idx="13"/>
          </p:nvPr>
        </p:nvSpPr>
        <p:spPr/>
        <p:txBody>
          <a:bodyPr/>
          <a:lstStyle/>
          <a:p>
            <a:r>
              <a:rPr lang="en-US" dirty="0">
                <a:solidFill>
                  <a:schemeClr val="bg1">
                    <a:lumMod val="75000"/>
                    <a:lumOff val="25000"/>
                  </a:schemeClr>
                </a:solidFill>
              </a:rPr>
              <a:t>DLM Alternate Assessment Reminders</a:t>
            </a:r>
            <a:endParaRPr lang="en-US" dirty="0"/>
          </a:p>
        </p:txBody>
      </p:sp>
      <p:sp>
        <p:nvSpPr>
          <p:cNvPr id="5" name="Text Placeholder 4">
            <a:extLst>
              <a:ext uri="{FF2B5EF4-FFF2-40B4-BE49-F238E27FC236}">
                <a16:creationId xmlns:a16="http://schemas.microsoft.com/office/drawing/2014/main" id="{08F52220-46E7-41E4-BEF5-D1068EABBA4E}"/>
              </a:ext>
            </a:extLst>
          </p:cNvPr>
          <p:cNvSpPr>
            <a:spLocks noGrp="1"/>
          </p:cNvSpPr>
          <p:nvPr>
            <p:ph type="body" sz="quarter" idx="14"/>
          </p:nvPr>
        </p:nvSpPr>
        <p:spPr>
          <a:xfrm>
            <a:off x="1163782" y="1596573"/>
            <a:ext cx="9864436" cy="3350372"/>
          </a:xfrm>
        </p:spPr>
        <p:txBody>
          <a:bodyPr>
            <a:normAutofit fontScale="92500" lnSpcReduction="20000"/>
          </a:bodyPr>
          <a:lstStyle/>
          <a:p>
            <a:r>
              <a:rPr lang="en-US" sz="3200" dirty="0"/>
              <a:t>The blueprint specifies which Essential Elements are available for testing within each Conceptual Area</a:t>
            </a:r>
          </a:p>
          <a:p>
            <a:pPr marL="0" indent="0">
              <a:buNone/>
            </a:pPr>
            <a:endParaRPr lang="en-US" sz="3200" dirty="0"/>
          </a:p>
          <a:p>
            <a:r>
              <a:rPr lang="en-US" sz="3200" dirty="0"/>
              <a:t>Each student is expected to test on all Essential Elements in the grade-level blueprint</a:t>
            </a:r>
          </a:p>
          <a:p>
            <a:endParaRPr lang="en-US" dirty="0"/>
          </a:p>
        </p:txBody>
      </p:sp>
    </p:spTree>
    <p:extLst>
      <p:ext uri="{BB962C8B-B14F-4D97-AF65-F5344CB8AC3E}">
        <p14:creationId xmlns:p14="http://schemas.microsoft.com/office/powerpoint/2010/main" val="1466794401"/>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6FCD8C-6A47-4822-8905-249D33E19168}"/>
              </a:ext>
            </a:extLst>
          </p:cNvPr>
          <p:cNvSpPr>
            <a:spLocks noGrp="1"/>
          </p:cNvSpPr>
          <p:nvPr>
            <p:ph type="body" sz="quarter" idx="13"/>
          </p:nvPr>
        </p:nvSpPr>
        <p:spPr/>
        <p:txBody>
          <a:bodyPr/>
          <a:lstStyle/>
          <a:p>
            <a:r>
              <a:rPr lang="en-US" dirty="0">
                <a:solidFill>
                  <a:schemeClr val="bg1">
                    <a:lumMod val="75000"/>
                    <a:lumOff val="25000"/>
                  </a:schemeClr>
                </a:solidFill>
              </a:rPr>
              <a:t>DLM Alternate Assessment Reminders</a:t>
            </a:r>
            <a:endParaRPr lang="en-US" dirty="0"/>
          </a:p>
        </p:txBody>
      </p:sp>
      <p:sp>
        <p:nvSpPr>
          <p:cNvPr id="5" name="Text Placeholder 4">
            <a:extLst>
              <a:ext uri="{FF2B5EF4-FFF2-40B4-BE49-F238E27FC236}">
                <a16:creationId xmlns:a16="http://schemas.microsoft.com/office/drawing/2014/main" id="{E3879ABE-6C29-41A3-903E-9128023CFF39}"/>
              </a:ext>
            </a:extLst>
          </p:cNvPr>
          <p:cNvSpPr>
            <a:spLocks noGrp="1"/>
          </p:cNvSpPr>
          <p:nvPr>
            <p:ph type="body" sz="quarter" idx="14"/>
          </p:nvPr>
        </p:nvSpPr>
        <p:spPr>
          <a:xfrm>
            <a:off x="775855" y="1407886"/>
            <a:ext cx="10751127" cy="4042227"/>
          </a:xfrm>
        </p:spPr>
        <p:txBody>
          <a:bodyPr>
            <a:noAutofit/>
          </a:bodyPr>
          <a:lstStyle/>
          <a:p>
            <a:r>
              <a:rPr lang="en-US" sz="3000" dirty="0"/>
              <a:t>Each Essential Element consists of linkage levels of varying complexity</a:t>
            </a:r>
          </a:p>
          <a:p>
            <a:r>
              <a:rPr lang="en-US" sz="3000" dirty="0"/>
              <a:t>Each linkage level has a testlet</a:t>
            </a:r>
          </a:p>
          <a:p>
            <a:r>
              <a:rPr lang="en-US" sz="3000" dirty="0"/>
              <a:t>Students may take testlets (short tests) on one or more linkage levels per Essential Element</a:t>
            </a:r>
          </a:p>
          <a:p>
            <a:endParaRPr lang="en-US" sz="3000" dirty="0"/>
          </a:p>
        </p:txBody>
      </p:sp>
    </p:spTree>
    <p:extLst>
      <p:ext uri="{BB962C8B-B14F-4D97-AF65-F5344CB8AC3E}">
        <p14:creationId xmlns:p14="http://schemas.microsoft.com/office/powerpoint/2010/main" val="680830615"/>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lumMod val="75000"/>
                    <a:lumOff val="25000"/>
                  </a:schemeClr>
                </a:solidFill>
              </a:rPr>
              <a:t>DLM Alternate Assessment Reminders</a:t>
            </a:r>
          </a:p>
        </p:txBody>
      </p:sp>
      <p:pic>
        <p:nvPicPr>
          <p:cNvPr id="4" name="Content Placeholder 3" descr="C:\Users\m073k649\AppData\Local\Microsoft\Windows\Temporary Internet Files\Content.Outlook\PRL6F2J1\map_to_items_diagram.jpg"/>
          <p:cNvPicPr>
            <a:picLocks noGrp="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1306286" y="1819275"/>
            <a:ext cx="7253013" cy="4082761"/>
          </a:xfrm>
          <a:prstGeom prst="rect">
            <a:avLst/>
          </a:prstGeom>
          <a:noFill/>
          <a:ln>
            <a:solidFill>
              <a:schemeClr val="tx1"/>
            </a:solidFill>
          </a:ln>
        </p:spPr>
      </p:pic>
      <p:sp>
        <p:nvSpPr>
          <p:cNvPr id="6" name="Down Arrow 5"/>
          <p:cNvSpPr/>
          <p:nvPr/>
        </p:nvSpPr>
        <p:spPr>
          <a:xfrm>
            <a:off x="8827062" y="1749545"/>
            <a:ext cx="609600" cy="42367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306286" y="1419165"/>
            <a:ext cx="4419736" cy="400110"/>
          </a:xfrm>
          <a:prstGeom prst="rect">
            <a:avLst/>
          </a:prstGeom>
          <a:noFill/>
        </p:spPr>
        <p:txBody>
          <a:bodyPr wrap="none" rtlCol="0">
            <a:spAutoFit/>
          </a:bodyPr>
          <a:lstStyle/>
          <a:p>
            <a:r>
              <a:rPr lang="en-US" sz="2000" dirty="0">
                <a:latin typeface="Lato" panose="020F0502020204030203" pitchFamily="34" charset="0"/>
              </a:rPr>
              <a:t>Linkage Levels in an Essential Element</a:t>
            </a:r>
          </a:p>
        </p:txBody>
      </p:sp>
      <p:sp>
        <p:nvSpPr>
          <p:cNvPr id="8" name="TextBox 7"/>
          <p:cNvSpPr txBox="1"/>
          <p:nvPr/>
        </p:nvSpPr>
        <p:spPr>
          <a:xfrm>
            <a:off x="6871148" y="1419165"/>
            <a:ext cx="1057021" cy="400110"/>
          </a:xfrm>
          <a:prstGeom prst="rect">
            <a:avLst/>
          </a:prstGeom>
          <a:noFill/>
        </p:spPr>
        <p:txBody>
          <a:bodyPr wrap="none" rtlCol="0">
            <a:spAutoFit/>
          </a:bodyPr>
          <a:lstStyle/>
          <a:p>
            <a:r>
              <a:rPr lang="en-US" sz="2000" dirty="0">
                <a:latin typeface="Lato" panose="020F0502020204030203" pitchFamily="34" charset="0"/>
              </a:rPr>
              <a:t>Testlets</a:t>
            </a:r>
          </a:p>
        </p:txBody>
      </p:sp>
      <p:sp>
        <p:nvSpPr>
          <p:cNvPr id="9" name="TextBox 8"/>
          <p:cNvSpPr txBox="1"/>
          <p:nvPr/>
        </p:nvSpPr>
        <p:spPr>
          <a:xfrm>
            <a:off x="9477203" y="3127569"/>
            <a:ext cx="1906740" cy="954107"/>
          </a:xfrm>
          <a:prstGeom prst="rect">
            <a:avLst/>
          </a:prstGeom>
          <a:noFill/>
        </p:spPr>
        <p:txBody>
          <a:bodyPr wrap="none" rtlCol="0">
            <a:spAutoFit/>
          </a:bodyPr>
          <a:lstStyle/>
          <a:p>
            <a:pPr algn="ctr"/>
            <a:r>
              <a:rPr lang="en-US" sz="2800" dirty="0">
                <a:latin typeface="Lato" panose="020F0502020204030203" pitchFamily="34" charset="0"/>
              </a:rPr>
              <a:t>Increasing </a:t>
            </a:r>
            <a:br>
              <a:rPr lang="en-US" sz="2800" dirty="0">
                <a:latin typeface="Lato" panose="020F0502020204030203" pitchFamily="34" charset="0"/>
              </a:rPr>
            </a:br>
            <a:r>
              <a:rPr lang="en-US" sz="2800" dirty="0">
                <a:latin typeface="Lato" panose="020F0502020204030203" pitchFamily="34" charset="0"/>
              </a:rPr>
              <a:t>complexity</a:t>
            </a:r>
          </a:p>
        </p:txBody>
      </p:sp>
    </p:spTree>
    <p:extLst>
      <p:ext uri="{BB962C8B-B14F-4D97-AF65-F5344CB8AC3E}">
        <p14:creationId xmlns:p14="http://schemas.microsoft.com/office/powerpoint/2010/main" val="380789837"/>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DA298E-6B7A-44B1-8B1C-8F8B990B1BEE}"/>
              </a:ext>
            </a:extLst>
          </p:cNvPr>
          <p:cNvSpPr>
            <a:spLocks noGrp="1"/>
          </p:cNvSpPr>
          <p:nvPr>
            <p:ph type="body" sz="quarter" idx="13"/>
          </p:nvPr>
        </p:nvSpPr>
        <p:spPr/>
        <p:txBody>
          <a:bodyPr/>
          <a:lstStyle/>
          <a:p>
            <a:r>
              <a:rPr lang="en-US" dirty="0"/>
              <a:t>Key Points</a:t>
            </a:r>
          </a:p>
        </p:txBody>
      </p:sp>
      <p:sp>
        <p:nvSpPr>
          <p:cNvPr id="5" name="Text Placeholder 4">
            <a:extLst>
              <a:ext uri="{FF2B5EF4-FFF2-40B4-BE49-F238E27FC236}">
                <a16:creationId xmlns:a16="http://schemas.microsoft.com/office/drawing/2014/main" id="{C5BC5C70-2A64-4A56-8E2A-C1AF485FE408}"/>
              </a:ext>
            </a:extLst>
          </p:cNvPr>
          <p:cNvSpPr>
            <a:spLocks noGrp="1"/>
          </p:cNvSpPr>
          <p:nvPr>
            <p:ph type="body" sz="quarter" idx="14"/>
          </p:nvPr>
        </p:nvSpPr>
        <p:spPr>
          <a:xfrm>
            <a:off x="831274" y="1596573"/>
            <a:ext cx="10390908" cy="3350372"/>
          </a:xfrm>
        </p:spPr>
        <p:txBody>
          <a:bodyPr>
            <a:normAutofit fontScale="92500" lnSpcReduction="20000"/>
          </a:bodyPr>
          <a:lstStyle/>
          <a:p>
            <a:r>
              <a:rPr lang="en-US" sz="3200" dirty="0"/>
              <a:t>Results are based on student mastery of linkage levels for each EE</a:t>
            </a:r>
          </a:p>
          <a:p>
            <a:r>
              <a:rPr lang="en-US" sz="3200" dirty="0"/>
              <a:t>Linkage levels are called “skills” in the report</a:t>
            </a:r>
          </a:p>
          <a:p>
            <a:r>
              <a:rPr lang="en-US" sz="3200" dirty="0"/>
              <a:t>Results are based on all linkage levels – not just the ones tested</a:t>
            </a:r>
          </a:p>
          <a:p>
            <a:endParaRPr lang="en-US" dirty="0"/>
          </a:p>
        </p:txBody>
      </p:sp>
    </p:spTree>
    <p:extLst>
      <p:ext uri="{BB962C8B-B14F-4D97-AF65-F5344CB8AC3E}">
        <p14:creationId xmlns:p14="http://schemas.microsoft.com/office/powerpoint/2010/main" val="3837131951"/>
      </p:ext>
    </p:extLst>
  </p:cSld>
  <p:clrMapOvr>
    <a:masterClrMapping/>
  </p:clrMapOvr>
  <p:transition spd="slow">
    <p:fade thruBlk="1"/>
  </p:transition>
</p:sld>
</file>

<file path=ppt/theme/theme1.xml><?xml version="1.0" encoding="utf-8"?>
<a:theme xmlns:a="http://schemas.openxmlformats.org/drawingml/2006/main" name="pres-template-white (4)">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template-white (4).potx" id="{38221566-75DD-40BE-9F44-AF3F0686EE2E}" vid="{5B99D07C-3D12-45F1-94F4-345A9A5BD3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pres-template-white (4)</Template>
  <TotalTime>5015</TotalTime>
  <Words>5679</Words>
  <Application>Microsoft Office PowerPoint</Application>
  <PresentationFormat>Widescreen</PresentationFormat>
  <Paragraphs>401</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Kristen ITC</vt:lpstr>
      <vt:lpstr>Lato</vt:lpstr>
      <vt:lpstr>Lato Black</vt:lpstr>
      <vt:lpstr>pres-template-white (4)</vt:lpstr>
      <vt:lpstr>PowerPoint Presentation</vt:lpstr>
      <vt:lpstr>Overview </vt:lpstr>
      <vt:lpstr>PowerPoint Presentation</vt:lpstr>
      <vt:lpstr>DLM Alternate Assessment Reminders</vt:lpstr>
      <vt:lpstr>DLM Alternate Assessment Reminders</vt:lpstr>
      <vt:lpstr>PowerPoint Presentation</vt:lpstr>
      <vt:lpstr>PowerPoint Presentation</vt:lpstr>
      <vt:lpstr>DLM Alternate Assessment Reminders</vt:lpstr>
      <vt:lpstr>PowerPoint Presentation</vt:lpstr>
      <vt:lpstr>Performance Profile</vt:lpstr>
      <vt:lpstr>Performance Profile in Detail</vt:lpstr>
      <vt:lpstr>Performance Profile in Detail</vt:lpstr>
      <vt:lpstr>Skill Mastery</vt:lpstr>
      <vt:lpstr>Total Skills Mastered</vt:lpstr>
      <vt:lpstr>DLM Performance Levels</vt:lpstr>
      <vt:lpstr>Performance Profile in Detail</vt:lpstr>
      <vt:lpstr>Grade/Content  Performance Level Descriptors</vt:lpstr>
      <vt:lpstr>Conceptual Areas</vt:lpstr>
      <vt:lpstr>PowerPoint Presentation</vt:lpstr>
      <vt:lpstr>Learning Profile</vt:lpstr>
      <vt:lpstr>Learning Profile</vt:lpstr>
      <vt:lpstr>Learning Profile</vt:lpstr>
      <vt:lpstr>PowerPoint Presentation</vt:lpstr>
      <vt:lpstr>Skill Mastery</vt:lpstr>
      <vt:lpstr>Skill Mastery</vt:lpstr>
      <vt:lpstr>PowerPoint Presentation</vt:lpstr>
      <vt:lpstr>Reaching the Target</vt:lpstr>
      <vt:lpstr>PowerPoint Presentation</vt:lpstr>
      <vt:lpstr>Learning Profile</vt:lpstr>
      <vt:lpstr>PowerPoint Presentation</vt:lpstr>
      <vt:lpstr>PowerPoint Presentation</vt:lpstr>
      <vt:lpstr>PowerPoint Presentation</vt:lpstr>
      <vt:lpstr>Individual Student Report</vt:lpstr>
      <vt:lpstr>Individual Student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Based Decision Making: Using your DLM Results 1hour 15 minutes</dc:title>
  <dc:creator>Burton, Kristen  J.   DPI</dc:creator>
  <cp:lastModifiedBy>Teasdale, Jennifer  C.  DPI</cp:lastModifiedBy>
  <cp:revision>34</cp:revision>
  <cp:lastPrinted>2017-08-09T15:26:14Z</cp:lastPrinted>
  <dcterms:created xsi:type="dcterms:W3CDTF">2017-07-24T15:37:21Z</dcterms:created>
  <dcterms:modified xsi:type="dcterms:W3CDTF">2021-07-09T20:06:30Z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1037393564</vt:i4>
  </property>
  <property fmtid="{D5CDD505-2E9C-101B-9397-08002B2CF9AE}" pid="3" name="_NewReviewCycle">
    <vt:lpwstr/>
  </property>
  <property fmtid="{D5CDD505-2E9C-101B-9397-08002B2CF9AE}" pid="4" name="_EmailSubject">
    <vt:lpwstr>DLM Webpage Updates</vt:lpwstr>
  </property>
  <property fmtid="{D5CDD505-2E9C-101B-9397-08002B2CF9AE}" pid="5" name="_AuthorEmail">
    <vt:lpwstr>kristen.burton@dpi.wi.gov</vt:lpwstr>
  </property>
  <property fmtid="{D5CDD505-2E9C-101B-9397-08002B2CF9AE}" pid="6" name="_AuthorEmailDisplayName">
    <vt:lpwstr>Burton, Kristen  J.   DPI</vt:lpwstr>
  </property>
</Properties>
</file>