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5143500" type="screen16x9"/>
  <p:notesSz cx="6858000" cy="9144000"/>
  <p:embeddedFontLst>
    <p:embeddedFont>
      <p:font typeface="Cambria" panose="02040503050406030204" pitchFamily="18" charset="0"/>
      <p:regular r:id="rId48"/>
      <p:bold r:id="rId49"/>
      <p:italic r:id="rId50"/>
      <p:boldItalic r:id="rId51"/>
    </p:embeddedFont>
    <p:embeddedFont>
      <p:font typeface="Garamond" panose="02020404030301010803" pitchFamily="18" charset="0"/>
      <p:regular r:id="rId52"/>
      <p:bold r:id="rId53"/>
      <p:italic r:id="rId54"/>
      <p:boldItalic r:id="rId55"/>
    </p:embeddedFont>
    <p:embeddedFont>
      <p:font typeface="Lato Black" panose="020F0A02020204030203" pitchFamily="34" charset="0"/>
      <p:bold r:id="rId56"/>
      <p:boldItalic r:id="rId57"/>
    </p:embeddedFont>
    <p:embeddedFont>
      <p:font typeface="Helvetica Neue" panose="020B0604020202020204" charset="0"/>
      <p:regular r:id="rId58"/>
      <p:bold r:id="rId59"/>
      <p:italic r:id="rId60"/>
      <p:boldItalic r:id="rId61"/>
    </p:embeddedFont>
    <p:embeddedFont>
      <p:font typeface="Calibri" panose="020F0502020204030204" pitchFamily="34" charset="0"/>
      <p:regular r:id="rId62"/>
      <p:bold r:id="rId63"/>
      <p:italic r:id="rId64"/>
      <p:boldItalic r:id="rId65"/>
    </p:embeddedFont>
    <p:embeddedFont>
      <p:font typeface="Questrial" panose="020B0604020202020204" charset="0"/>
      <p:regular r:id="rId66"/>
    </p:embeddedFont>
    <p:embeddedFont>
      <p:font typeface="Lato" panose="020F0502020204030203" pitchFamily="3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2358">
          <p15:clr>
            <a:srgbClr val="A4A3A4"/>
          </p15:clr>
        </p15:guide>
        <p15:guide id="3" orient="horz" pos="2868">
          <p15:clr>
            <a:srgbClr val="A4A3A4"/>
          </p15:clr>
        </p15:guide>
        <p15:guide id="4" pos="2863">
          <p15:clr>
            <a:srgbClr val="A4A3A4"/>
          </p15:clr>
        </p15:guide>
        <p15:guide id="5" orient="horz" pos="3239">
          <p15:clr>
            <a:srgbClr val="A4A3A4"/>
          </p15:clr>
        </p15:guide>
        <p15:guide id="6" pos="28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368356-EFC2-4845-9A04-2F3BDC943233}">
  <a:tblStyle styleId="{6E368356-EFC2-4845-9A04-2F3BDC943233}"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16" y="78"/>
      </p:cViewPr>
      <p:guideLst>
        <p:guide pos="2880"/>
        <p:guide orient="horz" pos="2358"/>
        <p:guide orient="horz" pos="2868"/>
        <p:guide pos="2863"/>
        <p:guide orient="horz" pos="3239"/>
        <p:guide pos="288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openxmlformats.org/officeDocument/2006/relationships/font" Target="fonts/font21.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font" Target="fonts/font4.fntdata"/><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ssets.aspeninstitute.org/content/uploads/2017/09/SEAD-Research-Brief-9.12_updated-web.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cdn-files.nsba.org/s3fs-public/Presentation_Fertakis_1.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dsurge.com/news/2018-07-02-integrating-sel-equity-and-trauma-work-for-multiplied-succes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evelopingchild.harvard.edu/resources/aces-and-toxic-stress-frequently-asked-question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Key systems features</a:t>
            </a:r>
            <a:endParaRPr/>
          </a:p>
          <a:p>
            <a:pPr marL="0" lvl="0" indent="0" algn="l" rtl="0">
              <a:spcBef>
                <a:spcPts val="0"/>
              </a:spcBef>
              <a:spcAft>
                <a:spcPts val="0"/>
              </a:spcAft>
              <a:buNone/>
            </a:pPr>
            <a:r>
              <a:rPr lang="en-US"/>
              <a:t>Alignment of two approaches in how to create climates that support all students</a:t>
            </a:r>
            <a:endParaRPr/>
          </a:p>
          <a:p>
            <a:pPr marL="0" lvl="0" indent="0" algn="l" rtl="0">
              <a:spcBef>
                <a:spcPts val="0"/>
              </a:spcBef>
              <a:spcAft>
                <a:spcPts val="0"/>
              </a:spcAft>
              <a:buNone/>
            </a:pPr>
            <a:r>
              <a:rPr lang="en-US"/>
              <a:t>developing relationships, approaching children, discipline(restorative practices), engaging families, student voice, staff training and support </a:t>
            </a:r>
            <a:endParaRPr/>
          </a:p>
        </p:txBody>
      </p:sp>
      <p:sp>
        <p:nvSpPr>
          <p:cNvPr id="50" name="Google Shape;5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1d2be53d1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300"/>
              <a:buFont typeface="Arial"/>
              <a:buNone/>
            </a:pPr>
            <a:r>
              <a:rPr lang="en-US" sz="1200">
                <a:solidFill>
                  <a:schemeClr val="dk1"/>
                </a:solidFill>
              </a:rPr>
              <a:t>The five core values of trauma-informed care are a foundational component of the TSS professional development system.</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300"/>
              <a:buFont typeface="Arial"/>
              <a:buNone/>
            </a:pPr>
            <a:r>
              <a:rPr lang="en-US" sz="1200">
                <a:solidFill>
                  <a:schemeClr val="dk1"/>
                </a:solidFill>
              </a:rPr>
              <a:t>.</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300"/>
              <a:buFont typeface="Calibri"/>
              <a:buNone/>
            </a:pPr>
            <a:r>
              <a:rPr lang="en-US" sz="1200">
                <a:solidFill>
                  <a:schemeClr val="dk1"/>
                </a:solidFill>
              </a:rPr>
              <a:t>To plan for and implement trauma-sensitive schools principles and practices it is necessary to understand each of these values.  They are the lens through which we view everything that happens in a school including teaching and learning activities, rules and discipline processes, staff and system wellness and all other school policies.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300"/>
              <a:buFont typeface="Calibri"/>
              <a:buNone/>
            </a:pPr>
            <a:endParaRPr sz="1200">
              <a:solidFill>
                <a:schemeClr val="dk1"/>
              </a:solidFill>
            </a:endParaRPr>
          </a:p>
          <a:p>
            <a:pPr marL="0" lvl="0" indent="0" algn="l" rtl="0">
              <a:spcBef>
                <a:spcPts val="0"/>
              </a:spcBef>
              <a:spcAft>
                <a:spcPts val="0"/>
              </a:spcAft>
              <a:buNone/>
            </a:pPr>
            <a:endParaRPr/>
          </a:p>
        </p:txBody>
      </p:sp>
      <p:sp>
        <p:nvSpPr>
          <p:cNvPr id="121" name="Google Shape;121;g51d2be53d1_1_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49c269298_0_574: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549c269298_0_574: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The journey towards becoming a trauma sensitive school is one that builds over time—with knowledge, skills and practice.  It’s not something that can be completed through one training or one set of strategies. The evolution occurred through intentional and thoughtful planning and hard work.</a:t>
            </a:r>
            <a:endParaRPr sz="1400"/>
          </a:p>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This is image represents the various stages of becoming trauma informed. A trauma aware school has become aware  of the prevalence of trauma exposure and have begun to consider that it might impact their students, families, staff and community. Leadership understands that knowledge about trauma could potentially enhance their ability to fulfill their mission and begins to seek out additional opportunities for staff professional development and growth. Awareness training is offered (including definitions, causes, prevalence, impact, values and terminology of trauma-informed care.) People are made aware of how and where to find additional information, and are supported in further learning. The organization explores what this new information might mean for them and what next steps may need to be </a:t>
            </a:r>
            <a:r>
              <a:rPr lang="en-US" sz="1400"/>
              <a:t>taken</a:t>
            </a:r>
            <a:r>
              <a:rPr lang="en-US" sz="1200" b="0" i="0" u="none" strike="noStrike" cap="none">
                <a:solidFill>
                  <a:schemeClr val="dk1"/>
                </a:solidFill>
                <a:latin typeface="Calibri"/>
                <a:ea typeface="Calibri"/>
                <a:cs typeface="Calibri"/>
                <a:sym typeface="Calibri"/>
              </a:rPr>
              <a:t>. Most staff: 1) know what the term trauma refers to; and 2) are aware that knowledge about the impact of trauma can change the way they see (and interact with) others. The impact of trauma is referenced in informal conversations among staff.</a:t>
            </a:r>
            <a:endParaRPr sz="1400"/>
          </a:p>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A Trauma responsive school has begun to change their organizational culture to highlight the role of trauma. At all levels of the organization, staff begins re-thinking the routines and infrastructure of the organization. Planning and taking action. Begin integration of principles into staff behaviors and practices. Begin integration of principles into staff supports and organizational structures. Staff applies new knowledge about trauma to their specific work. Language is introduced throughout the organization that supports safety, choice, collaboration, trustworthiness and empowerment. The organization has policies that support addressing staff’s initial and secondary trauma. People with lived experience are engaged to play meaningful roles throughout the agency (employees, board members, volunteers, etc.) Changes to environments are made. Organization has a ready response for crisis management that reflects trauma informed values.</a:t>
            </a:r>
            <a:endParaRPr sz="1400"/>
          </a:p>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Finally, a trauma sensitive school has made trauma-responsive practices the organizational norm. The trauma model has become so accepted and so thoroughly embedded that it no longer depends on a few leaders. The organization works with other partners to strengthen collaboration around being trauma informed. Revision of policies and procedures Implementation of the agency’s model/values is measured for fidelity to a trauma informed model. The organization uses data to inform decision making at all levels. A variety of sustainable training is promoted and made accessible to staff, including at new staff orientation. Ongoing coaching and consultation is available to staff on-site and in real time. </a:t>
            </a:r>
            <a:endParaRPr sz="1200" b="0" i="0" u="none" strike="noStrike" cap="none">
              <a:solidFill>
                <a:schemeClr val="dk1"/>
              </a:solidFill>
              <a:latin typeface="Calibri"/>
              <a:ea typeface="Calibri"/>
              <a:cs typeface="Calibri"/>
              <a:sym typeface="Calibri"/>
            </a:endParaRPr>
          </a:p>
        </p:txBody>
      </p:sp>
      <p:sp>
        <p:nvSpPr>
          <p:cNvPr id="129" name="Google Shape;129;g549c269298_0_574: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49c269298_0_615: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549c269298_0_615: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88900" marR="0" lvl="0" indent="0" algn="l" rtl="0">
              <a:lnSpc>
                <a:spcPct val="100000"/>
              </a:lnSpc>
              <a:spcBef>
                <a:spcPts val="0"/>
              </a:spcBef>
              <a:spcAft>
                <a:spcPts val="0"/>
              </a:spcAft>
              <a:buClr>
                <a:schemeClr val="dk1"/>
              </a:buClr>
              <a:buSzPts val="1400"/>
              <a:buFont typeface="Calibri"/>
              <a:buNone/>
            </a:pPr>
            <a:r>
              <a:rPr lang="en-US" sz="1200" i="0" u="none" strike="noStrike" cap="none">
                <a:solidFill>
                  <a:schemeClr val="dk1"/>
                </a:solidFill>
                <a:latin typeface="Lato"/>
                <a:ea typeface="Lato"/>
                <a:cs typeface="Lato"/>
                <a:sym typeface="Lato"/>
              </a:rPr>
              <a:t>The trauma sensitive lens is used to view the behaviors of individuals and also how we  integrate the new perspective into our daily work. It is a a way of:</a:t>
            </a:r>
            <a:endParaRPr sz="1200" i="0" u="none" strike="noStrike" cap="none">
              <a:solidFill>
                <a:schemeClr val="dk1"/>
              </a:solidFill>
              <a:latin typeface="Lato"/>
              <a:ea typeface="Lato"/>
              <a:cs typeface="Lato"/>
              <a:sym typeface="Lato"/>
            </a:endParaRPr>
          </a:p>
          <a:p>
            <a:pPr marL="457200" marR="0" lvl="0" indent="-304800" algn="l" rtl="0">
              <a:lnSpc>
                <a:spcPct val="100000"/>
              </a:lnSpc>
              <a:spcBef>
                <a:spcPts val="0"/>
              </a:spcBef>
              <a:spcAft>
                <a:spcPts val="0"/>
              </a:spcAft>
              <a:buClr>
                <a:schemeClr val="dk1"/>
              </a:buClr>
              <a:buSzPts val="1200"/>
              <a:buFont typeface="Lato"/>
              <a:buAutoNum type="arabicPeriod"/>
            </a:pPr>
            <a:r>
              <a:rPr lang="en-US" sz="1200" i="0" u="none" strike="noStrike" cap="none">
                <a:solidFill>
                  <a:schemeClr val="dk1"/>
                </a:solidFill>
                <a:latin typeface="Lato"/>
                <a:ea typeface="Lato"/>
                <a:cs typeface="Lato"/>
                <a:sym typeface="Lato"/>
              </a:rPr>
              <a:t>Evaluating  all student supports--- programs, plans, individual supports</a:t>
            </a:r>
            <a:endParaRPr sz="1200">
              <a:latin typeface="Lato"/>
              <a:ea typeface="Lato"/>
              <a:cs typeface="Lato"/>
              <a:sym typeface="Lato"/>
            </a:endParaRPr>
          </a:p>
          <a:p>
            <a:pPr marL="457200" marR="0" lvl="0" indent="-304800" algn="l" rtl="0">
              <a:lnSpc>
                <a:spcPct val="100000"/>
              </a:lnSpc>
              <a:spcBef>
                <a:spcPts val="0"/>
              </a:spcBef>
              <a:spcAft>
                <a:spcPts val="0"/>
              </a:spcAft>
              <a:buClr>
                <a:schemeClr val="dk1"/>
              </a:buClr>
              <a:buSzPts val="1200"/>
              <a:buFont typeface="Calibri"/>
              <a:buAutoNum type="arabicPeriod"/>
            </a:pPr>
            <a:r>
              <a:rPr lang="en-US" sz="1200" i="0" u="none" strike="noStrike" cap="none">
                <a:solidFill>
                  <a:schemeClr val="dk1"/>
                </a:solidFill>
                <a:latin typeface="Lato"/>
                <a:ea typeface="Lato"/>
                <a:cs typeface="Lato"/>
                <a:sym typeface="Lato"/>
              </a:rPr>
              <a:t>Evaluating the universal functioning of schools--As a result we…create universally safe school environments, prioritize building relationships between teachers and students, students and their peers, and between teachers, teach emotional and physical regulation, implement social and emotional learning,</a:t>
            </a:r>
            <a:r>
              <a:rPr lang="en-US" sz="1200">
                <a:latin typeface="Lato"/>
                <a:ea typeface="Lato"/>
                <a:cs typeface="Lato"/>
                <a:sym typeface="Lato"/>
              </a:rPr>
              <a:t> </a:t>
            </a:r>
            <a:r>
              <a:rPr lang="en-US" sz="1200" i="0" u="none" strike="noStrike" cap="none">
                <a:solidFill>
                  <a:schemeClr val="dk1"/>
                </a:solidFill>
                <a:latin typeface="Lato"/>
                <a:ea typeface="Lato"/>
                <a:cs typeface="Lato"/>
                <a:sym typeface="Lato"/>
              </a:rPr>
              <a:t>teach cognitive problem solving</a:t>
            </a:r>
            <a:r>
              <a:rPr lang="en-US" sz="1200">
                <a:latin typeface="Lato"/>
                <a:ea typeface="Lato"/>
                <a:cs typeface="Lato"/>
                <a:sym typeface="Lato"/>
              </a:rPr>
              <a:t> </a:t>
            </a:r>
            <a:r>
              <a:rPr lang="en-US" sz="1200" i="0" u="none" strike="noStrike" cap="none">
                <a:solidFill>
                  <a:schemeClr val="dk1"/>
                </a:solidFill>
                <a:latin typeface="Lato"/>
                <a:ea typeface="Lato"/>
                <a:cs typeface="Lato"/>
                <a:sym typeface="Lato"/>
              </a:rPr>
              <a:t>alter our school-wide discipline to be positive, restorative and collaborative</a:t>
            </a:r>
            <a:r>
              <a:rPr lang="en-US" sz="1200">
                <a:latin typeface="Lato"/>
                <a:ea typeface="Lato"/>
                <a:cs typeface="Lato"/>
                <a:sym typeface="Lato"/>
              </a:rPr>
              <a:t> </a:t>
            </a:r>
            <a:r>
              <a:rPr lang="en-US" sz="1200" i="0" u="none" strike="noStrike" cap="none">
                <a:solidFill>
                  <a:schemeClr val="dk1"/>
                </a:solidFill>
                <a:latin typeface="Lato"/>
                <a:ea typeface="Lato"/>
                <a:cs typeface="Lato"/>
                <a:sym typeface="Lato"/>
              </a:rPr>
              <a:t>provide trauma-sensitive academic supports</a:t>
            </a:r>
            <a:r>
              <a:rPr lang="en-US" sz="1200">
                <a:latin typeface="Lato"/>
                <a:ea typeface="Lato"/>
                <a:cs typeface="Lato"/>
                <a:sym typeface="Lato"/>
              </a:rPr>
              <a:t> </a:t>
            </a:r>
            <a:r>
              <a:rPr lang="en-US" sz="1200" i="0" u="none" strike="noStrike" cap="none">
                <a:solidFill>
                  <a:schemeClr val="dk1"/>
                </a:solidFill>
                <a:latin typeface="Lato"/>
                <a:ea typeface="Lato"/>
                <a:cs typeface="Lato"/>
                <a:sym typeface="Lato"/>
              </a:rPr>
              <a:t>work to increase parent engagement </a:t>
            </a:r>
            <a:r>
              <a:rPr lang="en-US" sz="1200">
                <a:latin typeface="Lato"/>
                <a:ea typeface="Lato"/>
                <a:cs typeface="Lato"/>
                <a:sym typeface="Lato"/>
              </a:rPr>
              <a:t>u</a:t>
            </a:r>
            <a:r>
              <a:rPr lang="en-US" sz="1200" i="0" u="none" strike="noStrike" cap="none">
                <a:solidFill>
                  <a:schemeClr val="dk1"/>
                </a:solidFill>
                <a:latin typeface="Lato"/>
                <a:ea typeface="Lato"/>
                <a:cs typeface="Lato"/>
                <a:sym typeface="Lato"/>
              </a:rPr>
              <a:t>nderstanding the barriers the parents are facing. </a:t>
            </a:r>
            <a:endParaRPr sz="1200">
              <a:latin typeface="Lato"/>
              <a:ea typeface="Lato"/>
              <a:cs typeface="Lato"/>
              <a:sym typeface="Lato"/>
            </a:endParaRPr>
          </a:p>
          <a:p>
            <a:pPr marL="88900" marR="0" lvl="0" indent="0" algn="l" rtl="0">
              <a:lnSpc>
                <a:spcPct val="100000"/>
              </a:lnSpc>
              <a:spcBef>
                <a:spcPts val="0"/>
              </a:spcBef>
              <a:spcAft>
                <a:spcPts val="0"/>
              </a:spcAft>
              <a:buClr>
                <a:schemeClr val="dk1"/>
              </a:buClr>
              <a:buSzPts val="1400"/>
              <a:buFont typeface="Calibri"/>
              <a:buNone/>
            </a:pPr>
            <a:endParaRPr sz="1200">
              <a:latin typeface="Lato"/>
              <a:ea typeface="Lato"/>
              <a:cs typeface="Lato"/>
              <a:sym typeface="Lato"/>
            </a:endParaRPr>
          </a:p>
          <a:p>
            <a:pPr marL="88900" marR="0" lvl="0" indent="0" algn="l" rtl="0">
              <a:lnSpc>
                <a:spcPct val="100000"/>
              </a:lnSpc>
              <a:spcBef>
                <a:spcPts val="0"/>
              </a:spcBef>
              <a:spcAft>
                <a:spcPts val="0"/>
              </a:spcAft>
              <a:buClr>
                <a:schemeClr val="dk1"/>
              </a:buClr>
              <a:buSzPts val="1400"/>
              <a:buFont typeface="Calibri"/>
              <a:buNone/>
            </a:pPr>
            <a:r>
              <a:rPr lang="en-US" sz="1200">
                <a:latin typeface="Lato"/>
                <a:ea typeface="Lato"/>
                <a:cs typeface="Lato"/>
                <a:sym typeface="Lato"/>
              </a:rPr>
              <a:t>In other words:  TSS d</a:t>
            </a:r>
            <a:r>
              <a:rPr lang="en-US" sz="1200" i="0" u="none" strike="noStrike" cap="none">
                <a:solidFill>
                  <a:schemeClr val="dk1"/>
                </a:solidFill>
                <a:latin typeface="Lato"/>
                <a:ea typeface="Lato"/>
                <a:cs typeface="Lato"/>
                <a:sym typeface="Lato"/>
              </a:rPr>
              <a:t>rives not only </a:t>
            </a:r>
            <a:r>
              <a:rPr lang="en-US" sz="1200" i="1" u="none" strike="noStrike" cap="none">
                <a:solidFill>
                  <a:schemeClr val="dk1"/>
                </a:solidFill>
                <a:latin typeface="Lato"/>
                <a:ea typeface="Lato"/>
                <a:cs typeface="Lato"/>
                <a:sym typeface="Lato"/>
              </a:rPr>
              <a:t>wha</a:t>
            </a:r>
            <a:r>
              <a:rPr lang="en-US" sz="1200" i="0" u="none" strike="noStrike" cap="none">
                <a:solidFill>
                  <a:schemeClr val="dk1"/>
                </a:solidFill>
                <a:latin typeface="Lato"/>
                <a:ea typeface="Lato"/>
                <a:cs typeface="Lato"/>
                <a:sym typeface="Lato"/>
              </a:rPr>
              <a:t>t we do,  but </a:t>
            </a:r>
            <a:r>
              <a:rPr lang="en-US" sz="1200" i="1" u="none" strike="noStrike" cap="none">
                <a:solidFill>
                  <a:schemeClr val="dk1"/>
                </a:solidFill>
                <a:latin typeface="Lato"/>
                <a:ea typeface="Lato"/>
                <a:cs typeface="Lato"/>
                <a:sym typeface="Lato"/>
              </a:rPr>
              <a:t>how</a:t>
            </a:r>
            <a:r>
              <a:rPr lang="en-US" sz="1200" i="0" u="none" strike="noStrike" cap="none">
                <a:solidFill>
                  <a:schemeClr val="dk1"/>
                </a:solidFill>
                <a:latin typeface="Lato"/>
                <a:ea typeface="Lato"/>
                <a:cs typeface="Lato"/>
                <a:sym typeface="Lato"/>
              </a:rPr>
              <a:t> we do it</a:t>
            </a:r>
            <a:endParaRPr sz="1200">
              <a:latin typeface="Lato"/>
              <a:ea typeface="Lato"/>
              <a:cs typeface="Lato"/>
              <a:sym typeface="Lato"/>
            </a:endParaRPr>
          </a:p>
          <a:p>
            <a:pPr marL="88900" marR="0" lvl="0" indent="0" algn="l" rtl="0">
              <a:lnSpc>
                <a:spcPct val="100000"/>
              </a:lnSpc>
              <a:spcBef>
                <a:spcPts val="0"/>
              </a:spcBef>
              <a:spcAft>
                <a:spcPts val="0"/>
              </a:spcAft>
              <a:buClr>
                <a:schemeClr val="dk1"/>
              </a:buClr>
              <a:buSzPts val="1400"/>
              <a:buFont typeface="Calibri"/>
              <a:buNone/>
            </a:pPr>
            <a:endParaRPr sz="1200">
              <a:latin typeface="Lato"/>
              <a:ea typeface="Lato"/>
              <a:cs typeface="Lato"/>
              <a:sym typeface="Lato"/>
            </a:endParaRPr>
          </a:p>
          <a:p>
            <a:pPr marL="88900" marR="0" lvl="0" indent="0" algn="l" rtl="0">
              <a:lnSpc>
                <a:spcPct val="100000"/>
              </a:lnSpc>
              <a:spcBef>
                <a:spcPts val="0"/>
              </a:spcBef>
              <a:spcAft>
                <a:spcPts val="0"/>
              </a:spcAft>
              <a:buClr>
                <a:schemeClr val="dk1"/>
              </a:buClr>
              <a:buSzPts val="1400"/>
              <a:buFont typeface="Calibri"/>
              <a:buNone/>
            </a:pPr>
            <a:r>
              <a:rPr lang="en-US" sz="1200" i="0" u="none" strike="noStrike" cap="none">
                <a:solidFill>
                  <a:schemeClr val="dk1"/>
                </a:solidFill>
                <a:latin typeface="Lato"/>
                <a:ea typeface="Lato"/>
                <a:cs typeface="Lato"/>
                <a:sym typeface="Lato"/>
              </a:rPr>
              <a:t>In each of these universal areas we ensure that our programs, processes and activities support the creation of a safe, trustworthy, collaborate culture that supports student and family choice and empowerment.  Consider individuals actions by seeking to understand the</a:t>
            </a:r>
            <a:r>
              <a:rPr lang="en-US" sz="1200">
                <a:latin typeface="Lato"/>
                <a:ea typeface="Lato"/>
                <a:cs typeface="Lato"/>
                <a:sym typeface="Lato"/>
              </a:rPr>
              <a:t> </a:t>
            </a:r>
            <a:r>
              <a:rPr lang="en-US" sz="1200" i="0" u="none" strike="noStrike" cap="none">
                <a:solidFill>
                  <a:schemeClr val="dk1"/>
                </a:solidFill>
                <a:latin typeface="Lato"/>
                <a:ea typeface="Lato"/>
                <a:cs typeface="Lato"/>
                <a:sym typeface="Lato"/>
              </a:rPr>
              <a:t>underlying need</a:t>
            </a:r>
            <a:endParaRPr sz="1200" i="0" u="none" strike="noStrike" cap="none">
              <a:solidFill>
                <a:schemeClr val="dk1"/>
              </a:solidFill>
              <a:latin typeface="Lato"/>
              <a:ea typeface="Lato"/>
              <a:cs typeface="Lato"/>
              <a:sym typeface="Lato"/>
            </a:endParaRPr>
          </a:p>
        </p:txBody>
      </p:sp>
      <p:sp>
        <p:nvSpPr>
          <p:cNvPr id="148" name="Google Shape;148;g549c269298_0_615: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49c269298_0_10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Generally, efforts to understand matters of public health focus on the top three parts of this triangle – early death; disease, disability, and social problems; and adoption of health-risk behaviors.  Educational awareness and intervention target unhealthy behaviors as the cause of disease, disability, social problems and early death. But the ACE study helps us to understand the potential life course for people who experience ACEs.  For this, we need to focus on what is underlying the health-risk behavior. The hypothesis is that Intergenerational and historical trauma, along with Adverse Childhood Experiences can lead to impaired neurodevelopment. This in turn can lead to social, emotional and cognitive adaptations that can then lead to the risk factors that cause disease, disability, social problems, and early death.  This hypothesis is supported by an emerging understanding of neurodevelopment.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When we look at this pyramid we are compelled to think about the potential impact of eliminating Adverse Childhood Experiences.  Think about your community and childhood adversity. Ask yourself, how do we prevent and intervene to reduce adversity?</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0" i="1" u="none" strike="noStrike" cap="none">
                <a:solidFill>
                  <a:schemeClr val="dk1"/>
                </a:solidFill>
                <a:latin typeface="Calibri"/>
                <a:ea typeface="Calibri"/>
                <a:cs typeface="Calibri"/>
                <a:sym typeface="Calibri"/>
              </a:rPr>
              <a:t>Click in Arrow</a:t>
            </a:r>
            <a:endParaRPr sz="12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Let’s also think about the role of educators who may have students with social, emotional and cognitive impairments in the classroom.  What are the ways in which schools support students to overcome these impairments to potentially alter their life course? What are the universal, school-wide strategies at your school that support social, emotional and cognitive development for students.  </a:t>
            </a:r>
            <a:r>
              <a:rPr lang="en-US" sz="1200" b="0" i="1" u="none" strike="noStrike" cap="none">
                <a:solidFill>
                  <a:schemeClr val="dk1"/>
                </a:solidFill>
                <a:latin typeface="Calibri"/>
                <a:ea typeface="Calibri"/>
                <a:cs typeface="Calibri"/>
                <a:sym typeface="Calibri"/>
              </a:rPr>
              <a:t>(Optional Activity/ Discussion of the current strategies)</a:t>
            </a: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Lato"/>
              <a:ea typeface="Lato"/>
              <a:cs typeface="Lato"/>
              <a:sym typeface="Lato"/>
            </a:endParaRPr>
          </a:p>
        </p:txBody>
      </p:sp>
      <p:sp>
        <p:nvSpPr>
          <p:cNvPr id="166" name="Google Shape;166;g549c269298_0_1037:notes"/>
          <p:cNvSpPr>
            <a:spLocks noGrp="1" noRot="1" noChangeAspect="1"/>
          </p:cNvSpPr>
          <p:nvPr>
            <p:ph type="sldImg" idx="2"/>
          </p:nvPr>
        </p:nvSpPr>
        <p:spPr>
          <a:xfrm>
            <a:off x="330200" y="685488"/>
            <a:ext cx="61977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52e8669c2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52e8669c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Acquisition and application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49c269298_0_1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49c269298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 social and emotional development comprises specific skills and competencies that students need in order to set goals, manage behavior, build relationships, and process and remember information.  Moreover, it is fundamentally tied to characteristics of settings that can be intentionally structured to nurture these skills and competencies….Therefore, it is important for organizations to take a systems approach to promoting development in these areas— addressing adult skills and beliefs; organizational culture, climate, and norms; and routines and structures that guide basic interactions and instruction</a:t>
            </a:r>
            <a:endParaRPr/>
          </a:p>
          <a:p>
            <a:pPr marL="0" lvl="0" indent="0" algn="l" rtl="0">
              <a:spcBef>
                <a:spcPts val="0"/>
              </a:spcBef>
              <a:spcAft>
                <a:spcPts val="0"/>
              </a:spcAft>
              <a:buNone/>
            </a:pPr>
            <a:r>
              <a:rPr lang="en-US" u="sng">
                <a:solidFill>
                  <a:schemeClr val="hlink"/>
                </a:solidFill>
                <a:hlinkClick r:id="rId3"/>
              </a:rPr>
              <a:t>https://assets.aspeninstitute.org/content/uploads/2017/09/SEAD-Research-Brief-9.12_updated-web.pdf</a:t>
            </a:r>
            <a:r>
              <a:rPr lang="en-US"/>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49c269298_0_58: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549c269298_0_58: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200">
                <a:solidFill>
                  <a:schemeClr val="dk1"/>
                </a:solidFill>
                <a:latin typeface="Calibri"/>
                <a:ea typeface="Calibri"/>
                <a:cs typeface="Calibri"/>
                <a:sym typeface="Calibri"/>
              </a:rPr>
              <a:t>These domains are shared with the "Wisconsin Model Early Learning Standards."</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a:solidFill>
                  <a:schemeClr val="dk1"/>
                </a:solidFill>
                <a:latin typeface="Calibri"/>
                <a:ea typeface="Calibri"/>
                <a:cs typeface="Calibri"/>
                <a:sym typeface="Calibri"/>
              </a:rPr>
              <a:t>While the three domains supporting the Wisconsin SEL competencies are not the same as those identified by the Collaborative for Academic, Social and Emotional Learning (CASEL), all CASEL domains are present in the Wisconsin competencies: Self-Management, Self-Awareness, Social Awareness, Decision Making, and Relationship Skills. </a:t>
            </a:r>
            <a:endParaRPr sz="1200">
              <a:solidFill>
                <a:schemeClr val="dk1"/>
              </a:solidFill>
              <a:latin typeface="Calibri"/>
              <a:ea typeface="Calibri"/>
              <a:cs typeface="Calibri"/>
              <a:sym typeface="Calibri"/>
            </a:endParaRPr>
          </a:p>
        </p:txBody>
      </p:sp>
      <p:sp>
        <p:nvSpPr>
          <p:cNvPr id="202" name="Google Shape;202;g549c269298_0_58: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49c269298_0_333:notes"/>
          <p:cNvSpPr>
            <a:spLocks noGrp="1" noRot="1" noChangeAspect="1"/>
          </p:cNvSpPr>
          <p:nvPr>
            <p:ph type="sldImg" idx="2"/>
          </p:nvPr>
        </p:nvSpPr>
        <p:spPr>
          <a:xfrm>
            <a:off x="306388"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549c269298_0_333:notes"/>
          <p:cNvSpPr txBox="1">
            <a:spLocks noGrp="1"/>
          </p:cNvSpPr>
          <p:nvPr>
            <p:ph type="body" idx="1"/>
          </p:nvPr>
        </p:nvSpPr>
        <p:spPr>
          <a:xfrm>
            <a:off x="670891" y="4343400"/>
            <a:ext cx="5367000" cy="4114800"/>
          </a:xfrm>
          <a:prstGeom prst="rect">
            <a:avLst/>
          </a:prstGeom>
          <a:noFill/>
          <a:ln>
            <a:noFill/>
          </a:ln>
        </p:spPr>
        <p:txBody>
          <a:bodyPr spcFirstLastPara="1" wrap="square" lIns="89600" tIns="89600" rIns="89600" bIns="89600" anchor="ctr" anchorCtr="0">
            <a:noAutofit/>
          </a:bodyPr>
          <a:lstStyle/>
          <a:p>
            <a:pPr marL="457200" marR="0" lvl="0" indent="0" algn="l" rtl="0">
              <a:lnSpc>
                <a:spcPct val="100000"/>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52e8669c2_0_101:notes"/>
          <p:cNvSpPr>
            <a:spLocks noGrp="1" noRot="1" noChangeAspect="1"/>
          </p:cNvSpPr>
          <p:nvPr>
            <p:ph type="sldImg" idx="2"/>
          </p:nvPr>
        </p:nvSpPr>
        <p:spPr>
          <a:xfrm>
            <a:off x="398005" y="685488"/>
            <a:ext cx="60621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552e8669c2_0_101:notes"/>
          <p:cNvSpPr txBox="1">
            <a:spLocks noGrp="1"/>
          </p:cNvSpPr>
          <p:nvPr>
            <p:ph type="body" idx="1"/>
          </p:nvPr>
        </p:nvSpPr>
        <p:spPr>
          <a:xfrm>
            <a:off x="685801" y="4343400"/>
            <a:ext cx="5486400" cy="4114800"/>
          </a:xfrm>
          <a:prstGeom prst="rect">
            <a:avLst/>
          </a:prstGeom>
          <a:noFill/>
          <a:ln>
            <a:noFill/>
          </a:ln>
        </p:spPr>
        <p:txBody>
          <a:bodyPr spcFirstLastPara="1" wrap="square" lIns="91300" tIns="45625" rIns="91300" bIns="45625" anchor="t" anchorCtr="0">
            <a:noAutofit/>
          </a:bodyPr>
          <a:lstStyle/>
          <a:p>
            <a:pPr marL="0" marR="0" lvl="0" indent="0" algn="l" rtl="0">
              <a:spcBef>
                <a:spcPts val="400"/>
              </a:spcBef>
              <a:spcAft>
                <a:spcPts val="0"/>
              </a:spcAft>
              <a:buClr>
                <a:schemeClr val="dk1"/>
              </a:buClr>
              <a:buSzPts val="300"/>
              <a:buFont typeface="Arial"/>
              <a:buNone/>
            </a:pPr>
            <a:r>
              <a:rPr lang="en-US" sz="1200"/>
              <a:t>A</a:t>
            </a:r>
            <a:r>
              <a:rPr lang="en-US" sz="1200" b="0" i="0" u="none" strike="noStrike" cap="none">
                <a:solidFill>
                  <a:srgbClr val="000000"/>
                </a:solidFill>
                <a:latin typeface="Arial"/>
                <a:ea typeface="Arial"/>
                <a:cs typeface="Arial"/>
                <a:sym typeface="Arial"/>
              </a:rPr>
              <a:t>ll staff in a trauma-sensitive school are involved in the implementation of social and emotional learning.  For students experiencing toxic stress, impacted by trauma, or lacking strong internal developmental assets, it is especially critical for staff to provide consistent and ongoing instruction, modeling and practice of skills. </a:t>
            </a:r>
            <a:endParaRPr sz="1400"/>
          </a:p>
          <a:p>
            <a:pPr marL="0" marR="0" lvl="0" indent="0" algn="l" rtl="0">
              <a:spcBef>
                <a:spcPts val="400"/>
              </a:spcBef>
              <a:spcAft>
                <a:spcPts val="0"/>
              </a:spcAft>
              <a:buClr>
                <a:schemeClr val="dk1"/>
              </a:buClr>
              <a:buSzPts val="300"/>
              <a:buFont typeface="Calibri"/>
              <a:buNone/>
            </a:pPr>
            <a:endParaRPr sz="1200" b="0" i="0" u="none" strike="noStrike" cap="none">
              <a:solidFill>
                <a:srgbClr val="000000"/>
              </a:solidFill>
              <a:latin typeface="Arial"/>
              <a:ea typeface="Arial"/>
              <a:cs typeface="Arial"/>
              <a:sym typeface="Arial"/>
            </a:endParaRPr>
          </a:p>
          <a:p>
            <a:pPr marL="0" marR="0" lvl="0" indent="0" algn="l" rtl="0">
              <a:spcBef>
                <a:spcPts val="400"/>
              </a:spcBef>
              <a:spcAft>
                <a:spcPts val="0"/>
              </a:spcAft>
              <a:buClr>
                <a:schemeClr val="dk1"/>
              </a:buClr>
              <a:buSzPts val="300"/>
              <a:buFont typeface="Arial"/>
              <a:buNone/>
            </a:pPr>
            <a:r>
              <a:rPr lang="en-US" sz="1200" b="0" i="0" u="none" strike="noStrike" cap="none">
                <a:solidFill>
                  <a:srgbClr val="000000"/>
                </a:solidFill>
                <a:latin typeface="Arial"/>
                <a:ea typeface="Arial"/>
                <a:cs typeface="Arial"/>
                <a:sym typeface="Arial"/>
              </a:rPr>
              <a:t>Classroom teachers, health and physical education teachers, or pupil services professionals may introduce a specific lesson or skill.  In academic classes, teachers connect the emotions found in literature, history, and current events to the social and emotional skills the students are learning.  Questions can help students to see the connections between feelings, thoughts, and actions in their own lives.  Examples include:</a:t>
            </a:r>
            <a:endParaRPr sz="1200" b="0" i="0" u="none" strike="noStrike" cap="none">
              <a:solidFill>
                <a:srgbClr val="000000"/>
              </a:solidFill>
              <a:latin typeface="Arial"/>
              <a:ea typeface="Arial"/>
              <a:cs typeface="Arial"/>
              <a:sym typeface="Arial"/>
            </a:endParaRPr>
          </a:p>
          <a:p>
            <a:pPr marL="165100" marR="0" lvl="0" indent="-171450" algn="l" rtl="0">
              <a:spcBef>
                <a:spcPts val="400"/>
              </a:spcBef>
              <a:spcAft>
                <a:spcPts val="0"/>
              </a:spcAft>
              <a:buClr>
                <a:schemeClr val="dk1"/>
              </a:buClr>
              <a:buSzPts val="300"/>
              <a:buFont typeface="Arial"/>
              <a:buChar char="•"/>
            </a:pPr>
            <a:r>
              <a:rPr lang="en-US" sz="1200" b="0" i="0" u="none" strike="noStrike" cap="none">
                <a:solidFill>
                  <a:srgbClr val="000000"/>
                </a:solidFill>
                <a:latin typeface="Arial"/>
                <a:ea typeface="Arial"/>
                <a:cs typeface="Arial"/>
                <a:sym typeface="Arial"/>
              </a:rPr>
              <a:t>“How do you think the character feels in this story?”</a:t>
            </a:r>
            <a:endParaRPr sz="1400"/>
          </a:p>
          <a:p>
            <a:pPr marL="165100" marR="0" lvl="0" indent="-171450" algn="l" rtl="0">
              <a:spcBef>
                <a:spcPts val="400"/>
              </a:spcBef>
              <a:spcAft>
                <a:spcPts val="0"/>
              </a:spcAft>
              <a:buClr>
                <a:schemeClr val="dk1"/>
              </a:buClr>
              <a:buSzPts val="300"/>
              <a:buFont typeface="Arial"/>
              <a:buChar char="•"/>
            </a:pPr>
            <a:r>
              <a:rPr lang="en-US" sz="1200" b="0" i="0" u="none" strike="noStrike" cap="none">
                <a:solidFill>
                  <a:srgbClr val="000000"/>
                </a:solidFill>
                <a:latin typeface="Arial"/>
                <a:ea typeface="Arial"/>
                <a:cs typeface="Arial"/>
                <a:sym typeface="Arial"/>
              </a:rPr>
              <a:t>“What do you think she is thinking?” and </a:t>
            </a:r>
            <a:endParaRPr sz="1400"/>
          </a:p>
          <a:p>
            <a:pPr marL="165100" marR="0" lvl="0" indent="-171450" algn="l" rtl="0">
              <a:spcBef>
                <a:spcPts val="400"/>
              </a:spcBef>
              <a:spcAft>
                <a:spcPts val="0"/>
              </a:spcAft>
              <a:buClr>
                <a:schemeClr val="dk1"/>
              </a:buClr>
              <a:buSzPts val="300"/>
              <a:buFont typeface="Arial"/>
              <a:buChar char="•"/>
            </a:pPr>
            <a:r>
              <a:rPr lang="en-US" sz="1200" b="0" i="0" u="none" strike="noStrike" cap="none">
                <a:solidFill>
                  <a:srgbClr val="000000"/>
                </a:solidFill>
                <a:latin typeface="Arial"/>
                <a:ea typeface="Arial"/>
                <a:cs typeface="Arial"/>
                <a:sym typeface="Arial"/>
              </a:rPr>
              <a:t>“How are his feelings affecting how he acts?”     </a:t>
            </a:r>
            <a:endParaRPr sz="1400"/>
          </a:p>
          <a:p>
            <a:pPr marL="0" marR="0" lvl="0" indent="0" algn="l" rtl="0">
              <a:spcBef>
                <a:spcPts val="400"/>
              </a:spcBef>
              <a:spcAft>
                <a:spcPts val="0"/>
              </a:spcAft>
              <a:buClr>
                <a:schemeClr val="dk1"/>
              </a:buClr>
              <a:buSzPts val="300"/>
              <a:buFont typeface="Calibri"/>
              <a:buNone/>
            </a:pPr>
            <a:endParaRPr sz="1200" b="0" i="0" u="none" strike="noStrike" cap="none">
              <a:solidFill>
                <a:srgbClr val="000000"/>
              </a:solidFill>
              <a:latin typeface="Arial"/>
              <a:ea typeface="Arial"/>
              <a:cs typeface="Arial"/>
              <a:sym typeface="Arial"/>
            </a:endParaRPr>
          </a:p>
          <a:p>
            <a:pPr marL="0" marR="0" lvl="0" indent="0" algn="l" rtl="0">
              <a:spcBef>
                <a:spcPts val="400"/>
              </a:spcBef>
              <a:spcAft>
                <a:spcPts val="0"/>
              </a:spcAft>
              <a:buClr>
                <a:schemeClr val="dk1"/>
              </a:buClr>
              <a:buSzPts val="300"/>
              <a:buFont typeface="Arial"/>
              <a:buNone/>
            </a:pPr>
            <a:r>
              <a:rPr lang="en-US" sz="1200" b="0" i="0" u="none" strike="noStrike" cap="none">
                <a:solidFill>
                  <a:srgbClr val="000000"/>
                </a:solidFill>
                <a:latin typeface="Arial"/>
                <a:ea typeface="Arial"/>
                <a:cs typeface="Arial"/>
                <a:sym typeface="Arial"/>
              </a:rPr>
              <a:t>Following unstructured times, such as lunch and recess, teachers guide students through reflective activities about how they acted and what they were feeling and thinking.  A chart showing the relationship between feeling, thinking, and acting can be found on page 97 in </a:t>
            </a:r>
            <a:r>
              <a:rPr lang="en-US" sz="1200" b="0" i="0" u="sng" strike="noStrike" cap="none">
                <a:solidFill>
                  <a:srgbClr val="000000"/>
                </a:solidFill>
                <a:latin typeface="Arial"/>
                <a:ea typeface="Arial"/>
                <a:cs typeface="Arial"/>
                <a:sym typeface="Arial"/>
              </a:rPr>
              <a:t>The Heart of Learning and Teaching:  Compassion, Resiliency, and Academic Success</a:t>
            </a:r>
            <a:r>
              <a:rPr lang="en-US" sz="1200" b="0" i="0" u="none" strike="noStrike" cap="none">
                <a:solidFill>
                  <a:srgbClr val="000000"/>
                </a:solidFill>
                <a:latin typeface="Arial"/>
                <a:ea typeface="Arial"/>
                <a:cs typeface="Arial"/>
                <a:sym typeface="Arial"/>
              </a:rPr>
              <a:t>, one of the readings for this module.  The more connections the instructors make between feeling, thinking, and acting, the more likely all students, including those impacted by trauma, will generalize their learning to situations outside of the classroom. </a:t>
            </a:r>
            <a:endParaRPr sz="1400"/>
          </a:p>
          <a:p>
            <a:pPr marL="0" marR="0" lvl="0" indent="0" algn="l" rtl="0">
              <a:spcBef>
                <a:spcPts val="400"/>
              </a:spcBef>
              <a:spcAft>
                <a:spcPts val="0"/>
              </a:spcAft>
              <a:buClr>
                <a:schemeClr val="dk1"/>
              </a:buClr>
              <a:buSzPts val="300"/>
              <a:buFont typeface="Calibri"/>
              <a:buNone/>
            </a:pPr>
            <a:endParaRPr sz="1200" b="0" i="0" u="none" strike="noStrike" cap="none">
              <a:solidFill>
                <a:srgbClr val="000000"/>
              </a:solidFill>
              <a:latin typeface="Arial"/>
              <a:ea typeface="Arial"/>
              <a:cs typeface="Arial"/>
              <a:sym typeface="Arial"/>
            </a:endParaRPr>
          </a:p>
          <a:p>
            <a:pPr marL="0" marR="0" lvl="0" indent="0" algn="l" rtl="0">
              <a:spcBef>
                <a:spcPts val="400"/>
              </a:spcBef>
              <a:spcAft>
                <a:spcPts val="0"/>
              </a:spcAft>
              <a:buClr>
                <a:schemeClr val="dk1"/>
              </a:buClr>
              <a:buSzPts val="300"/>
              <a:buFont typeface="Arial"/>
              <a:buNone/>
            </a:pPr>
            <a:r>
              <a:rPr lang="en-US" sz="1200" b="0" i="0" u="none" strike="noStrike" cap="none">
                <a:solidFill>
                  <a:srgbClr val="000000"/>
                </a:solidFill>
                <a:latin typeface="Arial"/>
                <a:ea typeface="Arial"/>
                <a:cs typeface="Arial"/>
                <a:sym typeface="Arial"/>
              </a:rPr>
              <a:t>Staff who address behavior have the opportunity to teach, model, and reinforce social and emotional skills.  Students are able to learn to make the connection between their actions and someone else’s feelings, to choose different behaviors that will not hurt others, and to make amends and repair relationships.  When staff manage behavior in a trauma-sensitive school, they connect social and emotional learning to the process of building positive relationships.  The emphasis is on learning the positive skills, rather than giving a consequence for the negative actions. </a:t>
            </a:r>
            <a:endParaRPr sz="1400"/>
          </a:p>
        </p:txBody>
      </p:sp>
      <p:sp>
        <p:nvSpPr>
          <p:cNvPr id="219" name="Google Shape;219;g552e8669c2_0_101:notes"/>
          <p:cNvSpPr txBox="1">
            <a:spLocks noGrp="1"/>
          </p:cNvSpPr>
          <p:nvPr>
            <p:ph type="sldNum" idx="12"/>
          </p:nvPr>
        </p:nvSpPr>
        <p:spPr>
          <a:xfrm>
            <a:off x="3884612" y="8685214"/>
            <a:ext cx="2971800" cy="4572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4a34d795c_0_57: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54a34d795c_0_57: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Lato"/>
                <a:ea typeface="Lato"/>
                <a:cs typeface="Lato"/>
                <a:sym typeface="Lato"/>
              </a:rPr>
              <a:t>SEL can be a trauma sensitive strategy that provides students affected by trauma (and all students)...</a:t>
            </a:r>
            <a:endParaRPr sz="1400">
              <a:solidFill>
                <a:srgbClr val="0F1540"/>
              </a:solidFill>
            </a:endParaRPr>
          </a:p>
        </p:txBody>
      </p:sp>
      <p:sp>
        <p:nvSpPr>
          <p:cNvPr id="236" name="Google Shape;236;g54a34d795c_0_57: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549c269298_0_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TSS and SEL are part of an effective universal level of school based mental health supports and systems. Student wellbeing includes good social and emotional skills including the ability to manage emotions, focus attention, respect self and others, make responsible choices, and engage with communities. When students and adults apply these skills, we create environments that keep our kids healthy, safe, supported, and encouraged in school every day. A school system that engages in trauma sensitive philosophy and interventions creates an environment that keep our kids and staff healthy, safe, supported, and encouraged in school every day.</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Together TSS and SEL provide major pieces of the foundational practices within a school based mental health system of supports, which prepares students for college, career and life success. </a:t>
            </a:r>
            <a:endParaRPr sz="1100" b="0" i="0" u="none" strike="noStrike" cap="none">
              <a:solidFill>
                <a:schemeClr val="dk1"/>
              </a:solidFill>
              <a:latin typeface="Arial"/>
              <a:ea typeface="Arial"/>
              <a:cs typeface="Arial"/>
              <a:sym typeface="Arial"/>
            </a:endParaRPr>
          </a:p>
        </p:txBody>
      </p:sp>
      <p:sp>
        <p:nvSpPr>
          <p:cNvPr id="56" name="Google Shape;56;g549c269298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4a34d795c_0_145: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54a34d795c_0_145: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Lato"/>
                <a:ea typeface="Lato"/>
                <a:cs typeface="Lato"/>
                <a:sym typeface="Lato"/>
              </a:rPr>
              <a:t>SEL can be a trauma sensitive strategy that provides students affected by trauma (and all students)...</a:t>
            </a:r>
            <a:endParaRPr sz="1400">
              <a:solidFill>
                <a:srgbClr val="0F1540"/>
              </a:solidFill>
            </a:endParaRPr>
          </a:p>
        </p:txBody>
      </p:sp>
      <p:sp>
        <p:nvSpPr>
          <p:cNvPr id="243" name="Google Shape;243;g54a34d795c_0_145: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4a34d795c_0_63: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54a34d795c_0_63: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t>“A trauma-informed approach asks: ‘What happened to you?’ instead of ‘What’s wrong with you?’ or ‘Help me better understand your experience.’”</a:t>
            </a:r>
            <a:endParaRPr sz="14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400" b="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Calibri"/>
              <a:buNone/>
            </a:pPr>
            <a:endParaRPr sz="1400"/>
          </a:p>
          <a:p>
            <a:pPr marL="457200" marR="0" lvl="0" indent="-228600" algn="l" rtl="0">
              <a:lnSpc>
                <a:spcPct val="100000"/>
              </a:lnSpc>
              <a:spcBef>
                <a:spcPts val="0"/>
              </a:spcBef>
              <a:spcAft>
                <a:spcPts val="0"/>
              </a:spcAft>
              <a:buClr>
                <a:schemeClr val="dk1"/>
              </a:buClr>
              <a:buSzPts val="1400"/>
              <a:buFont typeface="Calibri"/>
              <a:buNone/>
            </a:pPr>
            <a:endParaRPr sz="1400">
              <a:solidFill>
                <a:srgbClr val="0F1540"/>
              </a:solidFill>
            </a:endParaRPr>
          </a:p>
        </p:txBody>
      </p:sp>
      <p:sp>
        <p:nvSpPr>
          <p:cNvPr id="250" name="Google Shape;250;g54a34d795c_0_63: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49c269298_0_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a:solidFill>
                  <a:schemeClr val="dk1"/>
                </a:solidFill>
              </a:rPr>
              <a:t>A way to understand difficult behaviors in students away from blame and labeling the child as angry or aggressive to a child who is suffering and in need of support. Behavior is less a choice and more a reaction to triggers. If we focus on caring connected relationships and helping student regulate their emotions, we can help them succeed. </a:t>
            </a:r>
            <a:endParaRPr sz="1100" b="0" i="0" u="none" strike="noStrike" cap="none">
              <a:solidFill>
                <a:schemeClr val="dk1"/>
              </a:solidFill>
              <a:latin typeface="Arial"/>
              <a:ea typeface="Arial"/>
              <a:cs typeface="Arial"/>
              <a:sym typeface="Arial"/>
            </a:endParaRPr>
          </a:p>
        </p:txBody>
      </p:sp>
      <p:sp>
        <p:nvSpPr>
          <p:cNvPr id="256" name="Google Shape;256;g549c269298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4a34d795c_0_69: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54a34d795c_0_69: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sz="1400">
              <a:solidFill>
                <a:srgbClr val="0F1540"/>
              </a:solidFill>
            </a:endParaRPr>
          </a:p>
        </p:txBody>
      </p:sp>
      <p:sp>
        <p:nvSpPr>
          <p:cNvPr id="263" name="Google Shape;263;g54a34d795c_0_69: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4a34d795c_0_75: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54a34d795c_0_75: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Clr>
                <a:schemeClr val="dk1"/>
              </a:buClr>
              <a:buSzPts val="1100"/>
              <a:buFont typeface="Arial"/>
              <a:buNone/>
            </a:pPr>
            <a:endParaRPr sz="1400" b="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Calibri"/>
              <a:buNone/>
            </a:pPr>
            <a:endParaRPr sz="1400"/>
          </a:p>
          <a:p>
            <a:pPr marL="457200" marR="0" lvl="0" indent="-228600" algn="l" rtl="0">
              <a:lnSpc>
                <a:spcPct val="100000"/>
              </a:lnSpc>
              <a:spcBef>
                <a:spcPts val="0"/>
              </a:spcBef>
              <a:spcAft>
                <a:spcPts val="0"/>
              </a:spcAft>
              <a:buClr>
                <a:schemeClr val="dk1"/>
              </a:buClr>
              <a:buSzPts val="1400"/>
              <a:buFont typeface="Calibri"/>
              <a:buNone/>
            </a:pPr>
            <a:endParaRPr sz="1400">
              <a:solidFill>
                <a:srgbClr val="0F1540"/>
              </a:solidFill>
            </a:endParaRPr>
          </a:p>
        </p:txBody>
      </p:sp>
      <p:sp>
        <p:nvSpPr>
          <p:cNvPr id="270" name="Google Shape;270;g54a34d795c_0_75: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54a34d795c_0_151: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54a34d795c_0_151: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sz="1400">
              <a:solidFill>
                <a:srgbClr val="0F1540"/>
              </a:solidFill>
            </a:endParaRPr>
          </a:p>
        </p:txBody>
      </p:sp>
      <p:sp>
        <p:nvSpPr>
          <p:cNvPr id="277" name="Google Shape;277;g54a34d795c_0_151: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49c269298_0_1149:notes"/>
          <p:cNvSpPr txBox="1">
            <a:spLocks noGrp="1"/>
          </p:cNvSpPr>
          <p:nvPr>
            <p:ph type="body" idx="1"/>
          </p:nvPr>
        </p:nvSpPr>
        <p:spPr>
          <a:xfrm>
            <a:off x="685800" y="4343400"/>
            <a:ext cx="5486400" cy="4114800"/>
          </a:xfrm>
          <a:prstGeom prst="rect">
            <a:avLst/>
          </a:prstGeom>
          <a:noFill/>
          <a:ln>
            <a:noFill/>
          </a:ln>
        </p:spPr>
        <p:txBody>
          <a:bodyPr spcFirstLastPara="1" wrap="square" lIns="89600" tIns="89600" rIns="89600" bIns="89600" anchor="t" anchorCtr="0">
            <a:noAutofit/>
          </a:bodyPr>
          <a:lstStyle/>
          <a:p>
            <a:pPr marL="0" lvl="0" indent="0" algn="l" rtl="0">
              <a:spcBef>
                <a:spcPts val="0"/>
              </a:spcBef>
              <a:spcAft>
                <a:spcPts val="0"/>
              </a:spcAft>
              <a:buSzPts val="1200"/>
              <a:buNone/>
            </a:pPr>
            <a:r>
              <a:rPr lang="en-US">
                <a:latin typeface="Arial"/>
                <a:ea typeface="Arial"/>
                <a:cs typeface="Arial"/>
                <a:sym typeface="Arial"/>
              </a:rPr>
              <a:t>The continuum above represents our beliefs about how change happens in the journey toward becoming a trauma sensitive school.  It is necessary for a school coach and team to enhance their expertise on Trauma Sensitive Schools through professional development. Completing the modules in this learning system will help coaches and teams to develop this capacity.</a:t>
            </a:r>
            <a:endParaRPr/>
          </a:p>
          <a:p>
            <a:pPr marL="0" lvl="0" indent="0" algn="l" rtl="0">
              <a:spcBef>
                <a:spcPts val="0"/>
              </a:spcBef>
              <a:spcAft>
                <a:spcPts val="0"/>
              </a:spcAft>
              <a:buSzPts val="1200"/>
              <a:buNone/>
            </a:pPr>
            <a:endParaRPr>
              <a:latin typeface="Arial"/>
              <a:ea typeface="Arial"/>
              <a:cs typeface="Arial"/>
              <a:sym typeface="Arial"/>
            </a:endParaRPr>
          </a:p>
          <a:p>
            <a:pPr marL="0" lvl="0" indent="0" algn="l" rtl="0">
              <a:spcBef>
                <a:spcPts val="0"/>
              </a:spcBef>
              <a:spcAft>
                <a:spcPts val="0"/>
              </a:spcAft>
              <a:buSzPts val="1200"/>
              <a:buNone/>
            </a:pPr>
            <a:r>
              <a:rPr lang="en-US">
                <a:latin typeface="Arial"/>
                <a:ea typeface="Arial"/>
                <a:cs typeface="Arial"/>
                <a:sym typeface="Arial"/>
              </a:rPr>
              <a:t>Then schools must move to professional development for all staff to create universal understanding of trauma sensitive schools.  Many teams chose to use some or all of the content to meet the unique development needs of their staff.</a:t>
            </a:r>
            <a:endParaRPr/>
          </a:p>
          <a:p>
            <a:pPr marL="0" lvl="0" indent="0" algn="l" rtl="0">
              <a:spcBef>
                <a:spcPts val="0"/>
              </a:spcBef>
              <a:spcAft>
                <a:spcPts val="0"/>
              </a:spcAft>
              <a:buSzPts val="1200"/>
              <a:buNone/>
            </a:pPr>
            <a:endParaRPr>
              <a:latin typeface="Arial"/>
              <a:ea typeface="Arial"/>
              <a:cs typeface="Arial"/>
              <a:sym typeface="Arial"/>
            </a:endParaRPr>
          </a:p>
          <a:p>
            <a:pPr marL="0" lvl="0" indent="0" algn="l" rtl="0">
              <a:spcBef>
                <a:spcPts val="0"/>
              </a:spcBef>
              <a:spcAft>
                <a:spcPts val="0"/>
              </a:spcAft>
              <a:buSzPts val="1200"/>
              <a:buNone/>
            </a:pPr>
            <a:r>
              <a:rPr lang="en-US">
                <a:latin typeface="Arial"/>
                <a:ea typeface="Arial"/>
                <a:cs typeface="Arial"/>
                <a:sym typeface="Arial"/>
              </a:rPr>
              <a:t>Professional development of staff will inspire changes in perspective, school culture and climate.  Indicators of this can include conversations about the impact of trauma on students as well as shifts in staff language and perspective on student challenges.</a:t>
            </a:r>
            <a:endParaRPr/>
          </a:p>
          <a:p>
            <a:pPr marL="0" lvl="0" indent="0" algn="l" rtl="0">
              <a:spcBef>
                <a:spcPts val="0"/>
              </a:spcBef>
              <a:spcAft>
                <a:spcPts val="0"/>
              </a:spcAft>
              <a:buSzPts val="1200"/>
              <a:buNone/>
            </a:pPr>
            <a:endParaRPr>
              <a:latin typeface="Arial"/>
              <a:ea typeface="Arial"/>
              <a:cs typeface="Arial"/>
              <a:sym typeface="Arial"/>
            </a:endParaRPr>
          </a:p>
          <a:p>
            <a:pPr marL="0" lvl="0" indent="0" algn="l" rtl="0">
              <a:spcBef>
                <a:spcPts val="0"/>
              </a:spcBef>
              <a:spcAft>
                <a:spcPts val="0"/>
              </a:spcAft>
              <a:buSzPts val="1200"/>
              <a:buNone/>
            </a:pPr>
            <a:r>
              <a:rPr lang="en-US">
                <a:latin typeface="Arial"/>
                <a:ea typeface="Arial"/>
                <a:cs typeface="Arial"/>
                <a:sym typeface="Arial"/>
              </a:rPr>
              <a:t>These shifts then lead to changes in classroom and school-wide practice.  The modules give many tools to be able to shift this practice including changes in academic and behavioral support strategies, shifts in discipline and changes in the school environment.</a:t>
            </a:r>
            <a:endParaRPr/>
          </a:p>
          <a:p>
            <a:pPr marL="0" lvl="0" indent="0" algn="l" rtl="0">
              <a:spcBef>
                <a:spcPts val="0"/>
              </a:spcBef>
              <a:spcAft>
                <a:spcPts val="0"/>
              </a:spcAft>
              <a:buSzPts val="1200"/>
              <a:buNone/>
            </a:pPr>
            <a:endParaRPr>
              <a:latin typeface="Arial"/>
              <a:ea typeface="Arial"/>
              <a:cs typeface="Arial"/>
              <a:sym typeface="Arial"/>
            </a:endParaRPr>
          </a:p>
          <a:p>
            <a:pPr marL="0" lvl="0" indent="0" algn="l" rtl="0">
              <a:spcBef>
                <a:spcPts val="0"/>
              </a:spcBef>
              <a:spcAft>
                <a:spcPts val="0"/>
              </a:spcAft>
              <a:buSzPts val="1200"/>
              <a:buNone/>
            </a:pPr>
            <a:r>
              <a:rPr lang="en-US">
                <a:latin typeface="Arial"/>
                <a:ea typeface="Arial"/>
                <a:cs typeface="Arial"/>
                <a:sym typeface="Arial"/>
              </a:rPr>
              <a:t>All of these changes will result in improved student outcomes in both behavioral and academic areas. </a:t>
            </a:r>
            <a:endParaRPr>
              <a:latin typeface="Arial"/>
              <a:ea typeface="Arial"/>
              <a:cs typeface="Arial"/>
              <a:sym typeface="Arial"/>
            </a:endParaRPr>
          </a:p>
          <a:p>
            <a:pPr marL="0" lvl="0" indent="0" algn="l" rtl="0">
              <a:spcBef>
                <a:spcPts val="0"/>
              </a:spcBef>
              <a:spcAft>
                <a:spcPts val="0"/>
              </a:spcAft>
              <a:buSzPts val="1200"/>
              <a:buNone/>
            </a:pPr>
            <a:endParaRPr>
              <a:latin typeface="Arial"/>
              <a:ea typeface="Arial"/>
              <a:cs typeface="Arial"/>
              <a:sym typeface="Arial"/>
            </a:endParaRPr>
          </a:p>
          <a:p>
            <a:pPr marL="0" lvl="0" indent="0" algn="l" rtl="0">
              <a:spcBef>
                <a:spcPts val="0"/>
              </a:spcBef>
              <a:spcAft>
                <a:spcPts val="0"/>
              </a:spcAft>
              <a:buSzPts val="1200"/>
              <a:buNone/>
            </a:pPr>
            <a:endParaRPr>
              <a:latin typeface="Arial"/>
              <a:ea typeface="Arial"/>
              <a:cs typeface="Arial"/>
              <a:sym typeface="Arial"/>
            </a:endParaRPr>
          </a:p>
        </p:txBody>
      </p:sp>
      <p:sp>
        <p:nvSpPr>
          <p:cNvPr id="283" name="Google Shape;283;g549c269298_0_11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552e8669c2_0_8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552e8669c2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Acquisition and application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4a34d795c_0_82: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54a34d795c_0_82: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0" lvl="0" indent="0" algn="l" rtl="0">
              <a:lnSpc>
                <a:spcPct val="184090"/>
              </a:lnSpc>
              <a:spcBef>
                <a:spcPts val="800"/>
              </a:spcBef>
              <a:spcAft>
                <a:spcPts val="800"/>
              </a:spcAft>
              <a:buClr>
                <a:schemeClr val="dk1"/>
              </a:buClr>
              <a:buSzPts val="1100"/>
              <a:buFont typeface="Arial"/>
              <a:buNone/>
            </a:pPr>
            <a:r>
              <a:rPr lang="en-US">
                <a:solidFill>
                  <a:srgbClr val="1F1F1F"/>
                </a:solidFill>
                <a:latin typeface="Lato"/>
                <a:ea typeface="Lato"/>
                <a:cs typeface="Lato"/>
                <a:sym typeface="Lato"/>
              </a:rPr>
              <a:t>Adult SEL Skills Are Directly Tied to Our Ability to Be Trauma Sensitive</a:t>
            </a:r>
            <a:endParaRPr sz="1400">
              <a:solidFill>
                <a:srgbClr val="0F1540"/>
              </a:solidFill>
            </a:endParaRPr>
          </a:p>
        </p:txBody>
      </p:sp>
      <p:sp>
        <p:nvSpPr>
          <p:cNvPr id="300" name="Google Shape;300;g54a34d795c_0_82: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51d2be53d1_1_299:notes"/>
          <p:cNvSpPr>
            <a:spLocks noGrp="1" noRot="1" noChangeAspect="1"/>
          </p:cNvSpPr>
          <p:nvPr>
            <p:ph type="sldImg" idx="2"/>
          </p:nvPr>
        </p:nvSpPr>
        <p:spPr>
          <a:xfrm>
            <a:off x="685800" y="1124262"/>
            <a:ext cx="5486400" cy="3035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51d2be53d1_1_299:notes"/>
          <p:cNvSpPr txBox="1">
            <a:spLocks noGrp="1"/>
          </p:cNvSpPr>
          <p:nvPr>
            <p:ph type="body" idx="1"/>
          </p:nvPr>
        </p:nvSpPr>
        <p:spPr>
          <a:xfrm>
            <a:off x="685800" y="4328410"/>
            <a:ext cx="5486400" cy="354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reality of public school education is that it is both exhilarating and stressful. Education is a realm full of organizational and professional changes, expectations, and uncertainties that are often continuous, occurring at an ever-increasing pace, sometimes contradictory, and usually in response to economic, social, and political demands. In our efforts to build resilience in our students, we are charged with the examination of our capacity personally and professionally to model that which we strive to build, and the extent to which our organizational culture and systems support these efforts. An intentional focus on building teacher resilience is both an individual and organizational responsibility and opportunity.</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If I continue to lack the capacity to meet others’ expectations or the ones I have for myself because I think I should be able to “motivate” the person I serve to make the changes I expect them to be able to make, it is natural for me to back-up – become apathetic, avoidant, even angry. And we lose the joy of our work.</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07" name="Google Shape;307;g51d2be53d1_1_299:notes"/>
          <p:cNvSpPr txBox="1">
            <a:spLocks noGrp="1"/>
          </p:cNvSpPr>
          <p:nvPr>
            <p:ph type="sldNum" idx="12"/>
          </p:nvPr>
        </p:nvSpPr>
        <p:spPr>
          <a:xfrm>
            <a:off x="3884613" y="8542833"/>
            <a:ext cx="2971800" cy="451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
        <p:nvSpPr>
          <p:cNvPr id="308" name="Google Shape;308;g51d2be53d1_1_299:notes"/>
          <p:cNvSpPr txBox="1"/>
          <p:nvPr/>
        </p:nvSpPr>
        <p:spPr>
          <a:xfrm>
            <a:off x="0" y="0"/>
            <a:ext cx="3810000" cy="124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7"/>
              <a:buFont typeface="Arial"/>
              <a:buNone/>
            </a:pPr>
            <a:endParaRPr sz="1607"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49c269298_0_2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Strong universal implementation relates to relationship building, mental health and wellness education, rich social-emotional learning (SEL), resiliency building, trauma sensitive practices, and collaborative systems and practices which are accessible, effective, and reflective of all. Culturally responsive practices are integral and used by all staff. The universal level is based on high standards and school-wide expectations. Children’s healthy social-emotional development is enhanced by classroom environments and daily interactions with adults who promote the complex learning process toward achievement and wellness.</a:t>
            </a:r>
            <a:endParaRPr sz="1100" b="0" i="0" u="none" strike="noStrike" cap="none">
              <a:solidFill>
                <a:schemeClr val="dk1"/>
              </a:solidFill>
              <a:latin typeface="Arial"/>
              <a:ea typeface="Arial"/>
              <a:cs typeface="Arial"/>
              <a:sym typeface="Arial"/>
            </a:endParaRPr>
          </a:p>
        </p:txBody>
      </p:sp>
      <p:sp>
        <p:nvSpPr>
          <p:cNvPr id="64" name="Google Shape;64;g549c269298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54a34d795c_0_157: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54a34d795c_0_157: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sz="1400">
              <a:solidFill>
                <a:srgbClr val="0F1540"/>
              </a:solidFill>
            </a:endParaRPr>
          </a:p>
        </p:txBody>
      </p:sp>
      <p:sp>
        <p:nvSpPr>
          <p:cNvPr id="329" name="Google Shape;329;g54a34d795c_0_157: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4a34d795c_0_163: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54a34d795c_0_163: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Clr>
                <a:schemeClr val="dk1"/>
              </a:buClr>
              <a:buSzPts val="1100"/>
              <a:buFont typeface="Arial"/>
              <a:buNone/>
            </a:pPr>
            <a:endParaRPr sz="1400" b="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Calibri"/>
              <a:buNone/>
            </a:pPr>
            <a:endParaRPr sz="1400"/>
          </a:p>
          <a:p>
            <a:pPr marL="457200" marR="0" lvl="0" indent="-228600" algn="l" rtl="0">
              <a:lnSpc>
                <a:spcPct val="100000"/>
              </a:lnSpc>
              <a:spcBef>
                <a:spcPts val="0"/>
              </a:spcBef>
              <a:spcAft>
                <a:spcPts val="0"/>
              </a:spcAft>
              <a:buClr>
                <a:schemeClr val="dk1"/>
              </a:buClr>
              <a:buSzPts val="1400"/>
              <a:buFont typeface="Calibri"/>
              <a:buNone/>
            </a:pPr>
            <a:endParaRPr sz="1400">
              <a:solidFill>
                <a:srgbClr val="0F1540"/>
              </a:solidFill>
            </a:endParaRPr>
          </a:p>
        </p:txBody>
      </p:sp>
      <p:sp>
        <p:nvSpPr>
          <p:cNvPr id="336" name="Google Shape;336;g54a34d795c_0_163: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4a34d795c_0_94: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54a34d795c_0_94: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r>
              <a:rPr lang="en-US">
                <a:solidFill>
                  <a:srgbClr val="0F1540"/>
                </a:solidFill>
              </a:rPr>
              <a:t>Pennsylvania state university issued a report titled </a:t>
            </a:r>
            <a:r>
              <a:rPr lang="en-US">
                <a:solidFill>
                  <a:srgbClr val="2A76A0"/>
                </a:solidFill>
                <a:latin typeface="Helvetica Neue"/>
                <a:ea typeface="Helvetica Neue"/>
                <a:cs typeface="Helvetica Neue"/>
                <a:sym typeface="Helvetica Neue"/>
              </a:rPr>
              <a:t>Applying an Equity Lens to Social, Emotional, and Academic Development in 2018, these are the key findings</a:t>
            </a:r>
            <a:endParaRPr>
              <a:solidFill>
                <a:srgbClr val="2A76A0"/>
              </a:solidFill>
              <a:latin typeface="Helvetica Neue"/>
              <a:ea typeface="Helvetica Neue"/>
              <a:cs typeface="Helvetica Neue"/>
              <a:sym typeface="Helvetica Neue"/>
            </a:endParaRPr>
          </a:p>
          <a:p>
            <a:pPr marL="457200" marR="0" lvl="0" indent="-228600" algn="l" rtl="0">
              <a:lnSpc>
                <a:spcPct val="100000"/>
              </a:lnSpc>
              <a:spcBef>
                <a:spcPts val="0"/>
              </a:spcBef>
              <a:spcAft>
                <a:spcPts val="0"/>
              </a:spcAft>
              <a:buClr>
                <a:schemeClr val="dk1"/>
              </a:buClr>
              <a:buSzPts val="1400"/>
              <a:buFont typeface="Calibri"/>
              <a:buNone/>
            </a:pPr>
            <a:endParaRPr sz="1400">
              <a:solidFill>
                <a:srgbClr val="0F1540"/>
              </a:solidFill>
            </a:endParaRPr>
          </a:p>
        </p:txBody>
      </p:sp>
      <p:sp>
        <p:nvSpPr>
          <p:cNvPr id="343" name="Google Shape;343;g54a34d795c_0_94: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54a34d795c_0_200: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54a34d795c_0_200: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r>
              <a:rPr lang="en-US">
                <a:solidFill>
                  <a:srgbClr val="0F1540"/>
                </a:solidFill>
              </a:rPr>
              <a:t>Pennsylvania state university issued a report titled </a:t>
            </a:r>
            <a:r>
              <a:rPr lang="en-US">
                <a:solidFill>
                  <a:srgbClr val="2A76A0"/>
                </a:solidFill>
                <a:latin typeface="Helvetica Neue"/>
                <a:ea typeface="Helvetica Neue"/>
                <a:cs typeface="Helvetica Neue"/>
                <a:sym typeface="Helvetica Neue"/>
              </a:rPr>
              <a:t>Applying an Equity Lens to Social, Emotional, and Academic Development in 2018, these are the key findings</a:t>
            </a:r>
            <a:endParaRPr>
              <a:solidFill>
                <a:srgbClr val="2A76A0"/>
              </a:solidFill>
              <a:latin typeface="Helvetica Neue"/>
              <a:ea typeface="Helvetica Neue"/>
              <a:cs typeface="Helvetica Neue"/>
              <a:sym typeface="Helvetica Neue"/>
            </a:endParaRPr>
          </a:p>
          <a:p>
            <a:pPr marL="457200" marR="0" lvl="0" indent="-228600" algn="l" rtl="0">
              <a:lnSpc>
                <a:spcPct val="100000"/>
              </a:lnSpc>
              <a:spcBef>
                <a:spcPts val="0"/>
              </a:spcBef>
              <a:spcAft>
                <a:spcPts val="0"/>
              </a:spcAft>
              <a:buClr>
                <a:schemeClr val="dk1"/>
              </a:buClr>
              <a:buSzPts val="1400"/>
              <a:buFont typeface="Calibri"/>
              <a:buNone/>
            </a:pPr>
            <a:endParaRPr>
              <a:solidFill>
                <a:srgbClr val="2A76A0"/>
              </a:solidFill>
              <a:latin typeface="Helvetica Neue"/>
              <a:ea typeface="Helvetica Neue"/>
              <a:cs typeface="Helvetica Neue"/>
              <a:sym typeface="Helvetica Neue"/>
            </a:endParaRPr>
          </a:p>
          <a:p>
            <a:pPr marL="457200" lvl="0" indent="-298450" algn="l" rtl="0">
              <a:spcBef>
                <a:spcPts val="0"/>
              </a:spcBef>
              <a:spcAft>
                <a:spcPts val="0"/>
              </a:spcAft>
              <a:buClr>
                <a:schemeClr val="dk1"/>
              </a:buClr>
              <a:buSzPts val="1100"/>
              <a:buFont typeface="Lato"/>
              <a:buChar char="●"/>
            </a:pPr>
            <a:r>
              <a:rPr lang="en-US">
                <a:solidFill>
                  <a:schemeClr val="dk1"/>
                </a:solidFill>
                <a:latin typeface="Lato"/>
                <a:ea typeface="Lato"/>
                <a:cs typeface="Lato"/>
                <a:sym typeface="Lato"/>
              </a:rPr>
              <a:t>Is your SEL program/curriculum being taught in a culturally responsive context?</a:t>
            </a:r>
            <a:endParaRPr>
              <a:solidFill>
                <a:schemeClr val="dk1"/>
              </a:solidFill>
              <a:latin typeface="Lato"/>
              <a:ea typeface="Lato"/>
              <a:cs typeface="Lato"/>
              <a:sym typeface="Lato"/>
            </a:endParaRPr>
          </a:p>
          <a:p>
            <a:pPr marL="914400" lvl="1" indent="-298450" algn="l" rtl="0">
              <a:spcBef>
                <a:spcPts val="0"/>
              </a:spcBef>
              <a:spcAft>
                <a:spcPts val="0"/>
              </a:spcAft>
              <a:buClr>
                <a:schemeClr val="dk1"/>
              </a:buClr>
              <a:buSzPts val="1100"/>
              <a:buFont typeface="Lato"/>
              <a:buChar char="○"/>
            </a:pPr>
            <a:r>
              <a:rPr lang="en-US">
                <a:solidFill>
                  <a:schemeClr val="dk1"/>
                </a:solidFill>
                <a:latin typeface="Lato"/>
                <a:ea typeface="Lato"/>
                <a:cs typeface="Lato"/>
                <a:sym typeface="Lato"/>
              </a:rPr>
              <a:t>Does it incorporate and value students’ diverse life experiences?</a:t>
            </a:r>
            <a:endParaRPr>
              <a:solidFill>
                <a:schemeClr val="dk1"/>
              </a:solidFill>
              <a:latin typeface="Lato"/>
              <a:ea typeface="Lato"/>
              <a:cs typeface="Lato"/>
              <a:sym typeface="Lato"/>
            </a:endParaRPr>
          </a:p>
          <a:p>
            <a:pPr marL="914400" lvl="1" indent="-298450" algn="l" rtl="0">
              <a:spcBef>
                <a:spcPts val="0"/>
              </a:spcBef>
              <a:spcAft>
                <a:spcPts val="0"/>
              </a:spcAft>
              <a:buClr>
                <a:schemeClr val="dk1"/>
              </a:buClr>
              <a:buSzPts val="1100"/>
              <a:buFont typeface="Lato"/>
              <a:buChar char="○"/>
            </a:pPr>
            <a:r>
              <a:rPr lang="en-US">
                <a:solidFill>
                  <a:schemeClr val="dk1"/>
                </a:solidFill>
                <a:latin typeface="Lato"/>
                <a:ea typeface="Lato"/>
                <a:cs typeface="Lato"/>
                <a:sym typeface="Lato"/>
              </a:rPr>
              <a:t>Does it allow for variations in responses or is one set of cultural norms elevated?</a:t>
            </a:r>
            <a:endParaRPr>
              <a:solidFill>
                <a:schemeClr val="dk1"/>
              </a:solidFill>
              <a:latin typeface="Lato"/>
              <a:ea typeface="Lato"/>
              <a:cs typeface="Lato"/>
              <a:sym typeface="Lato"/>
            </a:endParaRPr>
          </a:p>
          <a:p>
            <a:pPr marL="457200" lvl="0" indent="-298450" algn="l" rtl="0">
              <a:spcBef>
                <a:spcPts val="0"/>
              </a:spcBef>
              <a:spcAft>
                <a:spcPts val="0"/>
              </a:spcAft>
              <a:buClr>
                <a:schemeClr val="dk1"/>
              </a:buClr>
              <a:buSzPts val="1100"/>
              <a:buFont typeface="Lato"/>
              <a:buChar char="●"/>
            </a:pPr>
            <a:r>
              <a:rPr lang="en-US">
                <a:solidFill>
                  <a:schemeClr val="dk1"/>
                </a:solidFill>
                <a:latin typeface="Lato"/>
                <a:ea typeface="Lato"/>
                <a:cs typeface="Lato"/>
                <a:sym typeface="Lato"/>
              </a:rPr>
              <a:t>Are students being positioned as the problem, rather than the teacher’s implicit bias/stereotype of groups of children?</a:t>
            </a:r>
            <a:endParaRPr>
              <a:solidFill>
                <a:schemeClr val="dk1"/>
              </a:solidFill>
              <a:latin typeface="Lato"/>
              <a:ea typeface="Lato"/>
              <a:cs typeface="Lato"/>
              <a:sym typeface="Lato"/>
            </a:endParaRPr>
          </a:p>
          <a:p>
            <a:pPr marL="457200" lvl="0" indent="-298450" algn="l" rtl="0">
              <a:spcBef>
                <a:spcPts val="1000"/>
              </a:spcBef>
              <a:spcAft>
                <a:spcPts val="0"/>
              </a:spcAft>
              <a:buClr>
                <a:schemeClr val="dk1"/>
              </a:buClr>
              <a:buSzPts val="1100"/>
              <a:buFont typeface="Lato"/>
              <a:buChar char="●"/>
            </a:pPr>
            <a:r>
              <a:rPr lang="en-US">
                <a:solidFill>
                  <a:schemeClr val="dk1"/>
                </a:solidFill>
                <a:latin typeface="Lato"/>
                <a:ea typeface="Lato"/>
                <a:cs typeface="Lato"/>
                <a:sym typeface="Lato"/>
              </a:rPr>
              <a:t>Has SEL been introduced into your buildings without changing the curricula, behaviors, and policies that have institutionalized current inequities?</a:t>
            </a:r>
            <a:endParaRPr>
              <a:solidFill>
                <a:schemeClr val="dk1"/>
              </a:solidFill>
              <a:latin typeface="Lato"/>
              <a:ea typeface="Lato"/>
              <a:cs typeface="Lato"/>
              <a:sym typeface="Lato"/>
            </a:endParaRPr>
          </a:p>
          <a:p>
            <a:pPr marL="457200" lvl="0" indent="-298450" algn="l" rtl="0">
              <a:spcBef>
                <a:spcPts val="1000"/>
              </a:spcBef>
              <a:spcAft>
                <a:spcPts val="0"/>
              </a:spcAft>
              <a:buClr>
                <a:schemeClr val="dk1"/>
              </a:buClr>
              <a:buSzPts val="1100"/>
              <a:buFont typeface="Lato"/>
              <a:buChar char="●"/>
            </a:pPr>
            <a:r>
              <a:rPr lang="en-US">
                <a:solidFill>
                  <a:schemeClr val="dk1"/>
                </a:solidFill>
                <a:latin typeface="Lato"/>
                <a:ea typeface="Lato"/>
                <a:cs typeface="Lato"/>
                <a:sym typeface="Lato"/>
              </a:rPr>
              <a:t>Have staff (not just teachers) received SEL principles and trauma-informed Professional Development?</a:t>
            </a:r>
            <a:endParaRPr>
              <a:solidFill>
                <a:schemeClr val="dk1"/>
              </a:solidFill>
              <a:latin typeface="Lato"/>
              <a:ea typeface="Lato"/>
              <a:cs typeface="Lato"/>
              <a:sym typeface="Lato"/>
            </a:endParaRPr>
          </a:p>
          <a:p>
            <a:pPr marL="457200" lvl="0" indent="0" algn="l" rtl="0">
              <a:spcBef>
                <a:spcPts val="1000"/>
              </a:spcBef>
              <a:spcAft>
                <a:spcPts val="0"/>
              </a:spcAft>
              <a:buClr>
                <a:schemeClr val="dk1"/>
              </a:buClr>
              <a:buSzPts val="1100"/>
              <a:buFont typeface="Arial"/>
              <a:buNone/>
            </a:pPr>
            <a:r>
              <a:rPr lang="en-US">
                <a:solidFill>
                  <a:schemeClr val="dk1"/>
                </a:solidFill>
                <a:latin typeface="Lato"/>
                <a:ea typeface="Lato"/>
                <a:cs typeface="Lato"/>
                <a:sym typeface="Lato"/>
              </a:rPr>
              <a:t>(from: Mary Fertakis, Social and Emotional Learning and Equity, Power point2017, </a:t>
            </a:r>
            <a:r>
              <a:rPr lang="en-US" u="sng">
                <a:solidFill>
                  <a:schemeClr val="dk1"/>
                </a:solidFill>
                <a:latin typeface="Lato"/>
                <a:ea typeface="Lato"/>
                <a:cs typeface="Lato"/>
                <a:sym typeface="Lato"/>
                <a:hlinkClick r:id="rId3"/>
              </a:rPr>
              <a:t>https://cdn-files.nsba.org/s3fs-public/Presentation_Fertakis_1.pdf</a:t>
            </a:r>
            <a:r>
              <a:rPr lang="en-US">
                <a:solidFill>
                  <a:schemeClr val="dk1"/>
                </a:solidFill>
                <a:latin typeface="Lato"/>
                <a:ea typeface="Lato"/>
                <a:cs typeface="Lato"/>
                <a:sym typeface="Lato"/>
              </a:rPr>
              <a:t>)</a:t>
            </a:r>
            <a:endParaRPr>
              <a:solidFill>
                <a:srgbClr val="2A76A0"/>
              </a:solidFill>
              <a:latin typeface="Helvetica Neue"/>
              <a:ea typeface="Helvetica Neue"/>
              <a:cs typeface="Helvetica Neue"/>
              <a:sym typeface="Helvetica Neue"/>
            </a:endParaRPr>
          </a:p>
          <a:p>
            <a:pPr marL="457200" marR="0" lvl="0" indent="-228600" algn="l" rtl="0">
              <a:lnSpc>
                <a:spcPct val="100000"/>
              </a:lnSpc>
              <a:spcBef>
                <a:spcPts val="1000"/>
              </a:spcBef>
              <a:spcAft>
                <a:spcPts val="0"/>
              </a:spcAft>
              <a:buClr>
                <a:schemeClr val="dk1"/>
              </a:buClr>
              <a:buSzPts val="1400"/>
              <a:buFont typeface="Calibri"/>
              <a:buNone/>
            </a:pPr>
            <a:endParaRPr>
              <a:solidFill>
                <a:srgbClr val="0F1540"/>
              </a:solidFill>
            </a:endParaRPr>
          </a:p>
        </p:txBody>
      </p:sp>
      <p:sp>
        <p:nvSpPr>
          <p:cNvPr id="350" name="Google Shape;350;g54a34d795c_0_200: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54a34d795c_0_100: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54a34d795c_0_100: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Clr>
                <a:schemeClr val="dk1"/>
              </a:buClr>
              <a:buSzPts val="1100"/>
              <a:buFont typeface="Arial"/>
              <a:buNone/>
            </a:pPr>
            <a:endParaRPr sz="1400" b="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Calibri"/>
              <a:buNone/>
            </a:pPr>
            <a:endParaRPr sz="1400"/>
          </a:p>
          <a:p>
            <a:pPr marL="457200" marR="0" lvl="0" indent="-228600" algn="l" rtl="0">
              <a:lnSpc>
                <a:spcPct val="100000"/>
              </a:lnSpc>
              <a:spcBef>
                <a:spcPts val="0"/>
              </a:spcBef>
              <a:spcAft>
                <a:spcPts val="0"/>
              </a:spcAft>
              <a:buClr>
                <a:schemeClr val="dk1"/>
              </a:buClr>
              <a:buSzPts val="1400"/>
              <a:buFont typeface="Calibri"/>
              <a:buNone/>
            </a:pPr>
            <a:endParaRPr sz="1400">
              <a:solidFill>
                <a:srgbClr val="0F1540"/>
              </a:solidFill>
            </a:endParaRPr>
          </a:p>
        </p:txBody>
      </p:sp>
      <p:sp>
        <p:nvSpPr>
          <p:cNvPr id="357" name="Google Shape;357;g54a34d795c_0_100: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54a34d795c_0_106: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54a34d795c_0_106: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sz="1400">
              <a:solidFill>
                <a:srgbClr val="0F1540"/>
              </a:solidFill>
            </a:endParaRPr>
          </a:p>
        </p:txBody>
      </p:sp>
      <p:sp>
        <p:nvSpPr>
          <p:cNvPr id="364" name="Google Shape;364;g54a34d795c_0_106: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4a34d795c_0_114: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54a34d795c_0_114: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Clr>
                <a:schemeClr val="dk1"/>
              </a:buClr>
              <a:buSzPts val="1100"/>
              <a:buFont typeface="Arial"/>
              <a:buNone/>
            </a:pPr>
            <a:endParaRPr sz="1400" b="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Calibri"/>
              <a:buNone/>
            </a:pPr>
            <a:endParaRPr sz="1400"/>
          </a:p>
          <a:p>
            <a:pPr marL="457200" marR="0" lvl="0" indent="-228600" algn="l" rtl="0">
              <a:lnSpc>
                <a:spcPct val="100000"/>
              </a:lnSpc>
              <a:spcBef>
                <a:spcPts val="0"/>
              </a:spcBef>
              <a:spcAft>
                <a:spcPts val="0"/>
              </a:spcAft>
              <a:buClr>
                <a:schemeClr val="dk1"/>
              </a:buClr>
              <a:buSzPts val="1400"/>
              <a:buFont typeface="Calibri"/>
              <a:buNone/>
            </a:pPr>
            <a:endParaRPr sz="1400">
              <a:solidFill>
                <a:srgbClr val="0F1540"/>
              </a:solidFill>
            </a:endParaRPr>
          </a:p>
        </p:txBody>
      </p:sp>
      <p:sp>
        <p:nvSpPr>
          <p:cNvPr id="371" name="Google Shape;371;g54a34d795c_0_114: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54a34d795c_0_120: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54a34d795c_0_120: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Clr>
                <a:schemeClr val="dk1"/>
              </a:buClr>
              <a:buSzPts val="1100"/>
              <a:buFont typeface="Arial"/>
              <a:buNone/>
            </a:pPr>
            <a:endParaRPr sz="1400" b="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Calibri"/>
              <a:buNone/>
            </a:pPr>
            <a:endParaRPr sz="1400"/>
          </a:p>
          <a:p>
            <a:pPr marL="457200" marR="0" lvl="0" indent="-228600" algn="l" rtl="0">
              <a:lnSpc>
                <a:spcPct val="100000"/>
              </a:lnSpc>
              <a:spcBef>
                <a:spcPts val="0"/>
              </a:spcBef>
              <a:spcAft>
                <a:spcPts val="0"/>
              </a:spcAft>
              <a:buClr>
                <a:schemeClr val="dk1"/>
              </a:buClr>
              <a:buSzPts val="1400"/>
              <a:buFont typeface="Calibri"/>
              <a:buNone/>
            </a:pPr>
            <a:endParaRPr sz="1400">
              <a:solidFill>
                <a:srgbClr val="0F1540"/>
              </a:solidFill>
            </a:endParaRPr>
          </a:p>
        </p:txBody>
      </p:sp>
      <p:sp>
        <p:nvSpPr>
          <p:cNvPr id="378" name="Google Shape;378;g54a34d795c_0_120: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4a34d795c_0_169: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54a34d795c_0_169: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Clr>
                <a:schemeClr val="dk1"/>
              </a:buClr>
              <a:buSzPts val="1100"/>
              <a:buFont typeface="Arial"/>
              <a:buNone/>
            </a:pPr>
            <a:endParaRPr sz="1400" b="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Calibri"/>
              <a:buNone/>
            </a:pPr>
            <a:endParaRPr sz="1400"/>
          </a:p>
          <a:p>
            <a:pPr marL="457200" marR="0" lvl="0" indent="-228600" algn="l" rtl="0">
              <a:lnSpc>
                <a:spcPct val="100000"/>
              </a:lnSpc>
              <a:spcBef>
                <a:spcPts val="0"/>
              </a:spcBef>
              <a:spcAft>
                <a:spcPts val="0"/>
              </a:spcAft>
              <a:buClr>
                <a:schemeClr val="dk1"/>
              </a:buClr>
              <a:buSzPts val="1400"/>
              <a:buFont typeface="Calibri"/>
              <a:buNone/>
            </a:pPr>
            <a:endParaRPr sz="1400">
              <a:solidFill>
                <a:srgbClr val="0F1540"/>
              </a:solidFill>
            </a:endParaRPr>
          </a:p>
        </p:txBody>
      </p:sp>
      <p:sp>
        <p:nvSpPr>
          <p:cNvPr id="385" name="Google Shape;385;g54a34d795c_0_169: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54a34d795c_0_126: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g54a34d795c_0_126: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social and emotional learning and development encompasses cognitive, social, and emotional processes, skills, and competencies. Not only do these important skills facilitate academic learning, but we know that the quality and depth of student learning is enhanced when students have opportunities to interact with others and make meaningful connections to subject material. Promoting social and emotional development includes enhancing the skills that students and adults in schools and in other settings possess and deploy, and depends on features of the educational setting itself, including its culture and climate... It means that social and emotional development is multi-faceted and is integral to academics—to how school happens, and to how learning takes place. </a:t>
            </a:r>
            <a:endParaRPr sz="14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400" b="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Calibri"/>
              <a:buNone/>
            </a:pPr>
            <a:endParaRPr sz="1400"/>
          </a:p>
          <a:p>
            <a:pPr marL="457200" marR="0" lvl="0" indent="-228600" algn="l" rtl="0">
              <a:lnSpc>
                <a:spcPct val="100000"/>
              </a:lnSpc>
              <a:spcBef>
                <a:spcPts val="0"/>
              </a:spcBef>
              <a:spcAft>
                <a:spcPts val="0"/>
              </a:spcAft>
              <a:buClr>
                <a:schemeClr val="dk1"/>
              </a:buClr>
              <a:buSzPts val="1400"/>
              <a:buFont typeface="Calibri"/>
              <a:buNone/>
            </a:pPr>
            <a:endParaRPr sz="1400">
              <a:solidFill>
                <a:srgbClr val="0F1540"/>
              </a:solidFill>
            </a:endParaRPr>
          </a:p>
        </p:txBody>
      </p:sp>
      <p:sp>
        <p:nvSpPr>
          <p:cNvPr id="392" name="Google Shape;392;g54a34d795c_0_126: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4a34d795c_0_45: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g54a34d795c_0_45: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t>From a Learning Policy Institute report on educating the whole child </a:t>
            </a:r>
            <a:endParaRPr sz="1400"/>
          </a:p>
          <a:p>
            <a:pPr marL="0" lvl="0" indent="0" algn="l" rtl="0">
              <a:lnSpc>
                <a:spcPct val="100000"/>
              </a:lnSpc>
              <a:spcBef>
                <a:spcPts val="0"/>
              </a:spcBef>
              <a:spcAft>
                <a:spcPts val="0"/>
              </a:spcAft>
              <a:buClr>
                <a:schemeClr val="dk1"/>
              </a:buClr>
              <a:buSzPts val="1100"/>
              <a:buFont typeface="Calibri"/>
              <a:buNone/>
            </a:pPr>
            <a:endParaRPr sz="1400"/>
          </a:p>
          <a:p>
            <a:pPr marL="457200" marR="0" lvl="0" indent="-228600" algn="l" rtl="0">
              <a:lnSpc>
                <a:spcPct val="100000"/>
              </a:lnSpc>
              <a:spcBef>
                <a:spcPts val="0"/>
              </a:spcBef>
              <a:spcAft>
                <a:spcPts val="0"/>
              </a:spcAft>
              <a:buClr>
                <a:schemeClr val="dk1"/>
              </a:buClr>
              <a:buSzPts val="1400"/>
              <a:buFont typeface="Calibri"/>
              <a:buNone/>
            </a:pPr>
            <a:endParaRPr sz="1400">
              <a:solidFill>
                <a:srgbClr val="0F1540"/>
              </a:solidFill>
            </a:endParaRPr>
          </a:p>
        </p:txBody>
      </p:sp>
      <p:sp>
        <p:nvSpPr>
          <p:cNvPr id="73" name="Google Shape;73;g54a34d795c_0_45: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54a34d795c_0_178: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g54a34d795c_0_178: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Clr>
                <a:schemeClr val="dk1"/>
              </a:buClr>
              <a:buSzPts val="1100"/>
              <a:buFont typeface="Arial"/>
              <a:buNone/>
            </a:pPr>
            <a:endParaRPr sz="1400" b="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Calibri"/>
              <a:buNone/>
            </a:pPr>
            <a:endParaRPr sz="1400"/>
          </a:p>
          <a:p>
            <a:pPr marL="457200" marR="0" lvl="0" indent="-228600" algn="l" rtl="0">
              <a:lnSpc>
                <a:spcPct val="100000"/>
              </a:lnSpc>
              <a:spcBef>
                <a:spcPts val="0"/>
              </a:spcBef>
              <a:spcAft>
                <a:spcPts val="0"/>
              </a:spcAft>
              <a:buClr>
                <a:schemeClr val="dk1"/>
              </a:buClr>
              <a:buSzPts val="1400"/>
              <a:buFont typeface="Calibri"/>
              <a:buNone/>
            </a:pPr>
            <a:endParaRPr sz="1400">
              <a:solidFill>
                <a:srgbClr val="0F1540"/>
              </a:solidFill>
            </a:endParaRPr>
          </a:p>
        </p:txBody>
      </p:sp>
      <p:sp>
        <p:nvSpPr>
          <p:cNvPr id="399" name="Google Shape;399;g54a34d795c_0_178: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54a34d795c_0_132: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g54a34d795c_0_132: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sz="1400">
              <a:solidFill>
                <a:srgbClr val="0F1540"/>
              </a:solidFill>
            </a:endParaRPr>
          </a:p>
        </p:txBody>
      </p:sp>
      <p:sp>
        <p:nvSpPr>
          <p:cNvPr id="406" name="Google Shape;406;g54a34d795c_0_132: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549c269298_0_9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549c269298_0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549c269298_0_874: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549c269298_0_874: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19" name="Google Shape;419;g549c269298_0_874: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51d2be53d1_1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g51d2be53d1_1_4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54a34d795c_0_138: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g54a34d795c_0_138: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Clr>
                <a:schemeClr val="dk1"/>
              </a:buClr>
              <a:buSzPts val="1100"/>
              <a:buFont typeface="Arial"/>
              <a:buNone/>
            </a:pPr>
            <a:endParaRPr sz="1400" b="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Calibri"/>
              <a:buNone/>
            </a:pPr>
            <a:endParaRPr sz="1400"/>
          </a:p>
          <a:p>
            <a:pPr marL="457200" marR="0" lvl="0" indent="-228600" algn="l" rtl="0">
              <a:lnSpc>
                <a:spcPct val="100000"/>
              </a:lnSpc>
              <a:spcBef>
                <a:spcPts val="0"/>
              </a:spcBef>
              <a:spcAft>
                <a:spcPts val="0"/>
              </a:spcAft>
              <a:buClr>
                <a:schemeClr val="dk1"/>
              </a:buClr>
              <a:buSzPts val="1400"/>
              <a:buFont typeface="Calibri"/>
              <a:buNone/>
            </a:pPr>
            <a:endParaRPr sz="1400">
              <a:solidFill>
                <a:srgbClr val="0F1540"/>
              </a:solidFill>
            </a:endParaRPr>
          </a:p>
        </p:txBody>
      </p:sp>
      <p:sp>
        <p:nvSpPr>
          <p:cNvPr id="432" name="Google Shape;432;g54a34d795c_0_138: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4a34d795c_0_51: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g54a34d795c_0_51: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Lato"/>
                <a:ea typeface="Lato"/>
                <a:cs typeface="Lato"/>
                <a:sym typeface="Lato"/>
              </a:rPr>
              <a:t>*Building a sense of self-efficacy and control by teaching and reinforcing social and emotional skills that help children handle adversity, such as the ability to calm emotions and manage responses; and creating dependable, supportive routines for both managing classrooms and checking in on student needs. </a:t>
            </a:r>
            <a:endParaRPr sz="14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400" b="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Calibri"/>
              <a:buNone/>
            </a:pPr>
            <a:endParaRPr sz="1400"/>
          </a:p>
          <a:p>
            <a:pPr marL="457200" marR="0" lvl="0" indent="-228600" algn="l" rtl="0">
              <a:lnSpc>
                <a:spcPct val="100000"/>
              </a:lnSpc>
              <a:spcBef>
                <a:spcPts val="0"/>
              </a:spcBef>
              <a:spcAft>
                <a:spcPts val="0"/>
              </a:spcAft>
              <a:buClr>
                <a:schemeClr val="dk1"/>
              </a:buClr>
              <a:buSzPts val="1400"/>
              <a:buFont typeface="Calibri"/>
              <a:buNone/>
            </a:pPr>
            <a:endParaRPr sz="1400">
              <a:solidFill>
                <a:srgbClr val="0F1540"/>
              </a:solidFill>
            </a:endParaRPr>
          </a:p>
        </p:txBody>
      </p:sp>
      <p:sp>
        <p:nvSpPr>
          <p:cNvPr id="80" name="Google Shape;80;g54a34d795c_0_51: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1d2be53d1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1d2be53d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2D3237"/>
                </a:solidFill>
                <a:latin typeface="Lato"/>
                <a:ea typeface="Lato"/>
                <a:cs typeface="Lato"/>
                <a:sym typeface="Lato"/>
              </a:rPr>
              <a:t>Traumatic stress makes it so the brain cannot focus on learning. By giving school staff tools to help students cope with stress, students can again access the educational program.  </a:t>
            </a:r>
            <a:r>
              <a:rPr lang="en-US" sz="1200" u="sng">
                <a:solidFill>
                  <a:schemeClr val="hlink"/>
                </a:solidFill>
                <a:latin typeface="Lato"/>
                <a:ea typeface="Lato"/>
                <a:cs typeface="Lato"/>
                <a:sym typeface="Lato"/>
                <a:hlinkClick r:id="rId3"/>
              </a:rPr>
              <a:t>https://www.edsurge.com/news/2018-07-02-integrating-sel-equity-and-trauma-work-for-multiplied-success</a:t>
            </a:r>
            <a:endParaRPr sz="1200">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49c269298_0_415: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g549c269298_0_415: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0" marR="0" lvl="0" indent="0" algn="l" rtl="0">
              <a:lnSpc>
                <a:spcPct val="100000"/>
              </a:lnSpc>
              <a:spcBef>
                <a:spcPts val="0"/>
              </a:spcBef>
              <a:spcAft>
                <a:spcPts val="0"/>
              </a:spcAft>
              <a:buClr>
                <a:schemeClr val="hlink"/>
              </a:buClr>
              <a:buSzPts val="1400"/>
              <a:buFont typeface="Calibri"/>
              <a:buNone/>
            </a:pPr>
            <a:r>
              <a:rPr lang="en-US" sz="1200">
                <a:solidFill>
                  <a:schemeClr val="dk1"/>
                </a:solidFill>
                <a:latin typeface="Calibri"/>
                <a:ea typeface="Calibri"/>
                <a:cs typeface="Calibri"/>
                <a:sym typeface="Calibri"/>
              </a:rPr>
              <a:t>Children in poverty and/or of color are more likely to experience trauma due to their disproportionate exposure to poverty and violence.</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u="sng">
                <a:solidFill>
                  <a:schemeClr val="hlink"/>
                </a:solidFill>
                <a:hlinkClick r:id="rId3"/>
              </a:rPr>
              <a:t>https://developingchild.harvard.edu/resources/aces-and-toxic-stress-frequently-asked-questions/</a:t>
            </a: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4" name="Google Shape;94;g549c269298_0_415: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1d2be53d1_0_27:notes"/>
          <p:cNvSpPr>
            <a:spLocks noGrp="1" noRot="1" noChangeAspect="1"/>
          </p:cNvSpPr>
          <p:nvPr>
            <p:ph type="sldImg" idx="2"/>
          </p:nvPr>
        </p:nvSpPr>
        <p:spPr>
          <a:xfrm>
            <a:off x="330200" y="685488"/>
            <a:ext cx="61977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51d2be53d1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49c269298_0_568:notes"/>
          <p:cNvSpPr>
            <a:spLocks noGrp="1" noRot="1" noChangeAspect="1"/>
          </p:cNvSpPr>
          <p:nvPr>
            <p:ph type="sldImg" idx="2"/>
          </p:nvPr>
        </p:nvSpPr>
        <p:spPr>
          <a:xfrm>
            <a:off x="641350" y="1143000"/>
            <a:ext cx="5575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549c269298_0_568:notes"/>
          <p:cNvSpPr txBox="1">
            <a:spLocks noGrp="1"/>
          </p:cNvSpPr>
          <p:nvPr>
            <p:ph type="body" idx="1"/>
          </p:nvPr>
        </p:nvSpPr>
        <p:spPr>
          <a:xfrm>
            <a:off x="685800" y="4400550"/>
            <a:ext cx="5486400" cy="360060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t>“A trauma-informed approach asks: ‘What happened to you?’ instead of ‘What’s wrong with you?’ or ‘Help me better understand your experience.’”</a:t>
            </a:r>
            <a:endParaRPr sz="14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400" b="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Calibri"/>
              <a:buNone/>
            </a:pPr>
            <a:endParaRPr sz="1400"/>
          </a:p>
          <a:p>
            <a:pPr marL="457200" marR="0" lvl="0" indent="-228600" algn="l" rtl="0">
              <a:lnSpc>
                <a:spcPct val="100000"/>
              </a:lnSpc>
              <a:spcBef>
                <a:spcPts val="0"/>
              </a:spcBef>
              <a:spcAft>
                <a:spcPts val="0"/>
              </a:spcAft>
              <a:buClr>
                <a:schemeClr val="dk1"/>
              </a:buClr>
              <a:buSzPts val="1400"/>
              <a:buFont typeface="Calibri"/>
              <a:buNone/>
            </a:pPr>
            <a:endParaRPr sz="1400">
              <a:solidFill>
                <a:srgbClr val="0F1540"/>
              </a:solidFill>
            </a:endParaRPr>
          </a:p>
        </p:txBody>
      </p:sp>
      <p:sp>
        <p:nvSpPr>
          <p:cNvPr id="115" name="Google Shape;115;g549c269298_0_568:notes"/>
          <p:cNvSpPr txBox="1">
            <a:spLocks noGrp="1"/>
          </p:cNvSpPr>
          <p:nvPr>
            <p:ph type="sldNum" idx="12"/>
          </p:nvPr>
        </p:nvSpPr>
        <p:spPr>
          <a:xfrm>
            <a:off x="3884612" y="8685214"/>
            <a:ext cx="2971800" cy="459000"/>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
        <p:cNvGrpSpPr/>
        <p:nvPr/>
      </p:nvGrpSpPr>
      <p:grpSpPr>
        <a:xfrm>
          <a:off x="0" y="0"/>
          <a:ext cx="0" cy="0"/>
          <a:chOff x="0" y="0"/>
          <a:chExt cx="0" cy="0"/>
        </a:xfrm>
      </p:grpSpPr>
      <p:sp>
        <p:nvSpPr>
          <p:cNvPr id="10" name="Google Shape;10;p2"/>
          <p:cNvSpPr txBox="1">
            <a:spLocks noGrp="1"/>
          </p:cNvSpPr>
          <p:nvPr>
            <p:ph type="body" idx="1"/>
          </p:nvPr>
        </p:nvSpPr>
        <p:spPr>
          <a:xfrm>
            <a:off x="0" y="1293834"/>
            <a:ext cx="9144000" cy="1262666"/>
          </a:xfrm>
          <a:prstGeom prst="rect">
            <a:avLst/>
          </a:prstGeom>
          <a:noFill/>
          <a:ln>
            <a:noFill/>
          </a:ln>
        </p:spPr>
        <p:txBody>
          <a:bodyPr spcFirstLastPara="1" wrap="square" lIns="91425" tIns="45700" rIns="91425" bIns="45700" anchor="t" anchorCtr="0"/>
          <a:lstStyle>
            <a:lvl1pPr marL="457200" lvl="0" indent="-228600" algn="ctr">
              <a:lnSpc>
                <a:spcPct val="106111"/>
              </a:lnSpc>
              <a:spcBef>
                <a:spcPts val="0"/>
              </a:spcBef>
              <a:spcAft>
                <a:spcPts val="0"/>
              </a:spcAft>
              <a:buClr>
                <a:srgbClr val="333399"/>
              </a:buClr>
              <a:buSzPts val="3600"/>
              <a:buNone/>
              <a:defRPr sz="3600">
                <a:solidFill>
                  <a:srgbClr val="333399"/>
                </a:solidFill>
                <a:latin typeface="Lato Black"/>
                <a:ea typeface="Lato Black"/>
                <a:cs typeface="Lato Black"/>
                <a:sym typeface="Lato Black"/>
              </a:defRPr>
            </a:lvl1pPr>
            <a:lvl2pPr marL="914400" lvl="1" indent="-228600" algn="l">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 name="Google Shape;11;p2"/>
          <p:cNvSpPr txBox="1">
            <a:spLocks noGrp="1"/>
          </p:cNvSpPr>
          <p:nvPr>
            <p:ph type="body" idx="2"/>
          </p:nvPr>
        </p:nvSpPr>
        <p:spPr>
          <a:xfrm>
            <a:off x="5458013" y="3035370"/>
            <a:ext cx="2228771" cy="112387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0"/>
              </a:spcBef>
              <a:spcAft>
                <a:spcPts val="0"/>
              </a:spcAft>
              <a:buClr>
                <a:schemeClr val="dk1"/>
              </a:buClr>
              <a:buSzPts val="1800"/>
              <a:buNone/>
              <a:defRPr sz="1800"/>
            </a:lvl1pPr>
            <a:lvl2pPr marL="914400" lvl="1" indent="-228600" algn="l">
              <a:lnSpc>
                <a:spcPct val="100000"/>
              </a:lnSpc>
              <a:spcBef>
                <a:spcPts val="3000"/>
              </a:spcBef>
              <a:spcAft>
                <a:spcPts val="0"/>
              </a:spcAft>
              <a:buClr>
                <a:schemeClr val="dk1"/>
              </a:buClr>
              <a:buSzPts val="1465"/>
              <a:buNone/>
              <a:defRPr sz="1465"/>
            </a:lvl2pPr>
            <a:lvl3pPr marL="1371600" lvl="2" indent="-228600" algn="l">
              <a:lnSpc>
                <a:spcPct val="100000"/>
              </a:lnSpc>
              <a:spcBef>
                <a:spcPts val="375"/>
              </a:spcBef>
              <a:spcAft>
                <a:spcPts val="0"/>
              </a:spcAft>
              <a:buClr>
                <a:schemeClr val="dk1"/>
              </a:buClr>
              <a:buSzPts val="1465"/>
              <a:buNone/>
              <a:defRPr sz="1465"/>
            </a:lvl3pPr>
            <a:lvl4pPr marL="1828800" lvl="3" indent="-228600" algn="l">
              <a:lnSpc>
                <a:spcPct val="100000"/>
              </a:lnSpc>
              <a:spcBef>
                <a:spcPts val="375"/>
              </a:spcBef>
              <a:spcAft>
                <a:spcPts val="0"/>
              </a:spcAft>
              <a:buClr>
                <a:schemeClr val="dk1"/>
              </a:buClr>
              <a:buSzPts val="1465"/>
              <a:buNone/>
              <a:defRPr sz="1465"/>
            </a:lvl4pPr>
            <a:lvl5pPr marL="2286000" lvl="4" indent="-228600" algn="l">
              <a:lnSpc>
                <a:spcPct val="100000"/>
              </a:lnSpc>
              <a:spcBef>
                <a:spcPts val="375"/>
              </a:spcBef>
              <a:spcAft>
                <a:spcPts val="0"/>
              </a:spcAft>
              <a:buClr>
                <a:schemeClr val="dk1"/>
              </a:buClr>
              <a:buSzPts val="1465"/>
              <a:buNone/>
              <a:defRPr sz="1465"/>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2" name="Google Shape;12;p2"/>
          <p:cNvPicPr preferRelativeResize="0"/>
          <p:nvPr/>
        </p:nvPicPr>
        <p:blipFill rotWithShape="1">
          <a:blip r:embed="rId2">
            <a:alphaModFix/>
          </a:blip>
          <a:srcRect l="206" t="7102" r="1" b="14555"/>
          <a:stretch/>
        </p:blipFill>
        <p:spPr>
          <a:xfrm>
            <a:off x="-1" y="3248879"/>
            <a:ext cx="9144058" cy="1896438"/>
          </a:xfrm>
          <a:prstGeom prst="rect">
            <a:avLst/>
          </a:prstGeom>
          <a:noFill/>
          <a:ln>
            <a:noFill/>
          </a:ln>
        </p:spPr>
      </p:pic>
      <p:pic>
        <p:nvPicPr>
          <p:cNvPr id="13" name="Google Shape;13;p2"/>
          <p:cNvPicPr preferRelativeResize="0"/>
          <p:nvPr/>
        </p:nvPicPr>
        <p:blipFill rotWithShape="1">
          <a:blip r:embed="rId3">
            <a:alphaModFix/>
          </a:blip>
          <a:srcRect/>
          <a:stretch/>
        </p:blipFill>
        <p:spPr>
          <a:xfrm>
            <a:off x="3262141" y="4465217"/>
            <a:ext cx="2624950" cy="5799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7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75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75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75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75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75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75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750"/>
                                        <p:tgtEl>
                                          <p:spTgt spid="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animEffect transition="in" filter="fade">
                                      <p:cBhvr>
                                        <p:cTn id="47" dur="750"/>
                                        <p:tgtEl>
                                          <p:spTgt spid="10">
                                            <p:txEl>
                                              <p:pRg st="8" end="8"/>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fade">
                                      <p:cBhvr>
                                        <p:cTn id="51" dur="750"/>
                                        <p:tgtEl>
                                          <p:spTgt spid="11">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Effect transition="in" filter="fade">
                                      <p:cBhvr>
                                        <p:cTn id="55" dur="750"/>
                                        <p:tgtEl>
                                          <p:spTgt spid="11">
                                            <p:txEl>
                                              <p:p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1">
                                            <p:txEl>
                                              <p:pRg st="2" end="2"/>
                                            </p:txEl>
                                          </p:spTgt>
                                        </p:tgtEl>
                                        <p:attrNameLst>
                                          <p:attrName>style.visibility</p:attrName>
                                        </p:attrNameLst>
                                      </p:cBhvr>
                                      <p:to>
                                        <p:strVal val="visible"/>
                                      </p:to>
                                    </p:set>
                                    <p:animEffect transition="in" filter="fade">
                                      <p:cBhvr>
                                        <p:cTn id="59" dur="750"/>
                                        <p:tgtEl>
                                          <p:spTgt spid="11">
                                            <p:txEl>
                                              <p:pRg st="2" end="2"/>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1">
                                            <p:txEl>
                                              <p:pRg st="3" end="3"/>
                                            </p:txEl>
                                          </p:spTgt>
                                        </p:tgtEl>
                                        <p:attrNameLst>
                                          <p:attrName>style.visibility</p:attrName>
                                        </p:attrNameLst>
                                      </p:cBhvr>
                                      <p:to>
                                        <p:strVal val="visible"/>
                                      </p:to>
                                    </p:set>
                                    <p:animEffect transition="in" filter="fade">
                                      <p:cBhvr>
                                        <p:cTn id="63" dur="750"/>
                                        <p:tgtEl>
                                          <p:spTgt spid="11">
                                            <p:txEl>
                                              <p:pRg st="3" end="3"/>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1">
                                            <p:txEl>
                                              <p:pRg st="4" end="4"/>
                                            </p:txEl>
                                          </p:spTgt>
                                        </p:tgtEl>
                                        <p:attrNameLst>
                                          <p:attrName>style.visibility</p:attrName>
                                        </p:attrNameLst>
                                      </p:cBhvr>
                                      <p:to>
                                        <p:strVal val="visible"/>
                                      </p:to>
                                    </p:set>
                                    <p:animEffect transition="in" filter="fade">
                                      <p:cBhvr>
                                        <p:cTn id="67" dur="750"/>
                                        <p:tgtEl>
                                          <p:spTgt spid="11">
                                            <p:txEl>
                                              <p:pRg st="4" end="4"/>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1">
                                            <p:txEl>
                                              <p:pRg st="5" end="5"/>
                                            </p:txEl>
                                          </p:spTgt>
                                        </p:tgtEl>
                                        <p:attrNameLst>
                                          <p:attrName>style.visibility</p:attrName>
                                        </p:attrNameLst>
                                      </p:cBhvr>
                                      <p:to>
                                        <p:strVal val="visible"/>
                                      </p:to>
                                    </p:set>
                                    <p:animEffect transition="in" filter="fade">
                                      <p:cBhvr>
                                        <p:cTn id="71" dur="750"/>
                                        <p:tgtEl>
                                          <p:spTgt spid="11">
                                            <p:txEl>
                                              <p:pRg st="5" end="5"/>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1">
                                            <p:txEl>
                                              <p:pRg st="6" end="6"/>
                                            </p:txEl>
                                          </p:spTgt>
                                        </p:tgtEl>
                                        <p:attrNameLst>
                                          <p:attrName>style.visibility</p:attrName>
                                        </p:attrNameLst>
                                      </p:cBhvr>
                                      <p:to>
                                        <p:strVal val="visible"/>
                                      </p:to>
                                    </p:set>
                                    <p:animEffect transition="in" filter="fade">
                                      <p:cBhvr>
                                        <p:cTn id="75" dur="750"/>
                                        <p:tgtEl>
                                          <p:spTgt spid="11">
                                            <p:txEl>
                                              <p:pRg st="6" end="6"/>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1">
                                            <p:txEl>
                                              <p:pRg st="7" end="7"/>
                                            </p:txEl>
                                          </p:spTgt>
                                        </p:tgtEl>
                                        <p:attrNameLst>
                                          <p:attrName>style.visibility</p:attrName>
                                        </p:attrNameLst>
                                      </p:cBhvr>
                                      <p:to>
                                        <p:strVal val="visible"/>
                                      </p:to>
                                    </p:set>
                                    <p:animEffect transition="in" filter="fade">
                                      <p:cBhvr>
                                        <p:cTn id="79" dur="750"/>
                                        <p:tgtEl>
                                          <p:spTgt spid="11">
                                            <p:txEl>
                                              <p:pRg st="7" end="7"/>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1">
                                            <p:txEl>
                                              <p:pRg st="8" end="8"/>
                                            </p:txEl>
                                          </p:spTgt>
                                        </p:tgtEl>
                                        <p:attrNameLst>
                                          <p:attrName>style.visibility</p:attrName>
                                        </p:attrNameLst>
                                      </p:cBhvr>
                                      <p:to>
                                        <p:strVal val="visible"/>
                                      </p:to>
                                    </p:set>
                                    <p:animEffect transition="in" filter="fade">
                                      <p:cBhvr>
                                        <p:cTn id="83" dur="75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4"/>
        <p:cNvGrpSpPr/>
        <p:nvPr/>
      </p:nvGrpSpPr>
      <p:grpSpPr>
        <a:xfrm>
          <a:off x="0" y="0"/>
          <a:ext cx="0" cy="0"/>
          <a:chOff x="0" y="0"/>
          <a:chExt cx="0" cy="0"/>
        </a:xfrm>
      </p:grpSpPr>
      <p:sp>
        <p:nvSpPr>
          <p:cNvPr id="15" name="Google Shape;15;p3"/>
          <p:cNvSpPr txBox="1"/>
          <p:nvPr/>
        </p:nvSpPr>
        <p:spPr>
          <a:xfrm>
            <a:off x="-6304" y="0"/>
            <a:ext cx="9150304" cy="921657"/>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6" name="Google Shape;16;p3"/>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 name="Google Shape;17;p3"/>
          <p:cNvSpPr txBox="1">
            <a:spLocks noGrp="1"/>
          </p:cNvSpPr>
          <p:nvPr>
            <p:ph type="body" idx="2"/>
          </p:nvPr>
        </p:nvSpPr>
        <p:spPr>
          <a:xfrm>
            <a:off x="2052028" y="1197429"/>
            <a:ext cx="5046877" cy="2512779"/>
          </a:xfrm>
          <a:prstGeom prst="rect">
            <a:avLst/>
          </a:prstGeom>
          <a:noFill/>
          <a:ln>
            <a:noFill/>
          </a:ln>
        </p:spPr>
        <p:txBody>
          <a:bodyPr spcFirstLastPara="1" wrap="square" lIns="91425" tIns="45700" rIns="91425" bIns="45700" anchor="t" anchorCtr="0"/>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1758"/>
              <a:buNone/>
              <a:defRPr sz="1758"/>
            </a:lvl2pPr>
            <a:lvl3pPr marL="1371600" lvl="2" indent="-228600" algn="l">
              <a:lnSpc>
                <a:spcPct val="90000"/>
              </a:lnSpc>
              <a:spcBef>
                <a:spcPts val="375"/>
              </a:spcBef>
              <a:spcAft>
                <a:spcPts val="0"/>
              </a:spcAft>
              <a:buClr>
                <a:schemeClr val="dk1"/>
              </a:buClr>
              <a:buSzPts val="1758"/>
              <a:buNone/>
              <a:defRPr sz="1758"/>
            </a:lvl3pPr>
            <a:lvl4pPr marL="1828800" lvl="3" indent="-228600" algn="l">
              <a:lnSpc>
                <a:spcPct val="90000"/>
              </a:lnSpc>
              <a:spcBef>
                <a:spcPts val="375"/>
              </a:spcBef>
              <a:spcAft>
                <a:spcPts val="0"/>
              </a:spcAft>
              <a:buClr>
                <a:schemeClr val="dk1"/>
              </a:buClr>
              <a:buSzPts val="1758"/>
              <a:buNone/>
              <a:defRPr sz="1758"/>
            </a:lvl4pPr>
            <a:lvl5pPr marL="2286000" lvl="4" indent="-228600" algn="l">
              <a:lnSpc>
                <a:spcPct val="90000"/>
              </a:lnSpc>
              <a:spcBef>
                <a:spcPts val="375"/>
              </a:spcBef>
              <a:spcAft>
                <a:spcPts val="0"/>
              </a:spcAft>
              <a:buClr>
                <a:schemeClr val="dk1"/>
              </a:buClr>
              <a:buSzPts val="1758"/>
              <a:buNone/>
              <a:defRPr sz="1758"/>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4"/>
          <p:cNvSpPr txBox="1">
            <a:spLocks noGrp="1"/>
          </p:cNvSpPr>
          <p:nvPr>
            <p:ph type="body" idx="2"/>
          </p:nvPr>
        </p:nvSpPr>
        <p:spPr>
          <a:xfrm>
            <a:off x="942822" y="1277258"/>
            <a:ext cx="3993459" cy="2329521"/>
          </a:xfrm>
          <a:prstGeom prst="rect">
            <a:avLst/>
          </a:prstGeom>
          <a:noFill/>
          <a:ln>
            <a:noFill/>
          </a:ln>
        </p:spPr>
        <p:txBody>
          <a:bodyPr spcFirstLastPara="1" wrap="square" lIns="91425" tIns="45700" rIns="91425" bIns="45700" anchor="t" anchorCtr="0"/>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2400"/>
              <a:buNone/>
              <a:defRPr/>
            </a:lvl2pPr>
            <a:lvl3pPr marL="1371600" lvl="2" indent="-228600" algn="l">
              <a:lnSpc>
                <a:spcPct val="150000"/>
              </a:lnSpc>
              <a:spcBef>
                <a:spcPts val="375"/>
              </a:spcBef>
              <a:spcAft>
                <a:spcPts val="0"/>
              </a:spcAft>
              <a:buClr>
                <a:schemeClr val="dk1"/>
              </a:buClr>
              <a:buSzPts val="1500"/>
              <a:buNone/>
              <a:defRPr/>
            </a:lvl3pPr>
            <a:lvl4pPr marL="1828800" lvl="3" indent="-228600" algn="l">
              <a:lnSpc>
                <a:spcPct val="150000"/>
              </a:lnSpc>
              <a:spcBef>
                <a:spcPts val="375"/>
              </a:spcBef>
              <a:spcAft>
                <a:spcPts val="0"/>
              </a:spcAft>
              <a:buClr>
                <a:schemeClr val="dk1"/>
              </a:buClr>
              <a:buSzPts val="1350"/>
              <a:buNone/>
              <a:defRPr/>
            </a:lvl4pPr>
            <a:lvl5pPr marL="2286000" lvl="4" indent="-228600" algn="l">
              <a:lnSpc>
                <a:spcPct val="150000"/>
              </a:lnSpc>
              <a:spcBef>
                <a:spcPts val="375"/>
              </a:spcBef>
              <a:spcAft>
                <a:spcPts val="0"/>
              </a:spcAft>
              <a:buClr>
                <a:schemeClr val="dk1"/>
              </a:buClr>
              <a:buSzPts val="13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 name="Google Shape;21;p4"/>
          <p:cNvSpPr>
            <a:spLocks noGrp="1"/>
          </p:cNvSpPr>
          <p:nvPr>
            <p:ph type="pic" idx="3"/>
          </p:nvPr>
        </p:nvSpPr>
        <p:spPr>
          <a:xfrm>
            <a:off x="5262429" y="1291773"/>
            <a:ext cx="3420446" cy="3090606"/>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lt2"/>
              </a:buClr>
              <a:buSzPts val="2400"/>
              <a:buFont typeface="Arial"/>
              <a:buNone/>
              <a:defRPr sz="2400" b="1" i="0" u="none" strike="noStrike" cap="none">
                <a:solidFill>
                  <a:schemeClr val="lt2"/>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22"/>
        <p:cNvGrpSpPr/>
        <p:nvPr/>
      </p:nvGrpSpPr>
      <p:grpSpPr>
        <a:xfrm>
          <a:off x="0" y="0"/>
          <a:ext cx="0" cy="0"/>
          <a:chOff x="0" y="0"/>
          <a:chExt cx="0" cy="0"/>
        </a:xfrm>
      </p:grpSpPr>
      <p:sp>
        <p:nvSpPr>
          <p:cNvPr id="23" name="Google Shape;23;p5"/>
          <p:cNvSpPr txBox="1"/>
          <p:nvPr/>
        </p:nvSpPr>
        <p:spPr>
          <a:xfrm>
            <a:off x="-6304" y="0"/>
            <a:ext cx="9150304" cy="921657"/>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24" name="Google Shape;24;p5"/>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5"/>
          <p:cNvSpPr>
            <a:spLocks noGrp="1"/>
          </p:cNvSpPr>
          <p:nvPr>
            <p:ph type="media" idx="2"/>
          </p:nvPr>
        </p:nvSpPr>
        <p:spPr>
          <a:xfrm>
            <a:off x="2042012" y="1304873"/>
            <a:ext cx="5045075" cy="253047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3600"/>
              <a:buFont typeface="Cambria"/>
              <a:buNone/>
              <a:defRPr sz="4400" b="1" i="0" u="none" strike="noStrike" cap="none">
                <a:solidFill>
                  <a:schemeClr val="dk1"/>
                </a:solidFill>
                <a:latin typeface="Cambria"/>
                <a:ea typeface="Cambria"/>
                <a:cs typeface="Cambria"/>
                <a:sym typeface="Cambria"/>
              </a:defRPr>
            </a:lvl1pPr>
            <a:lvl2pPr lvl="1" algn="l" rtl="0">
              <a:lnSpc>
                <a:spcPct val="100000"/>
              </a:lnSpc>
              <a:spcBef>
                <a:spcPts val="0"/>
              </a:spcBef>
              <a:spcAft>
                <a:spcPts val="0"/>
              </a:spcAft>
              <a:buSzPts val="1400"/>
              <a:buFont typeface="Arial"/>
              <a:buNone/>
              <a:defRPr sz="1800"/>
            </a:lvl2pPr>
            <a:lvl3pPr lvl="2" algn="l" rtl="0">
              <a:lnSpc>
                <a:spcPct val="100000"/>
              </a:lnSpc>
              <a:spcBef>
                <a:spcPts val="0"/>
              </a:spcBef>
              <a:spcAft>
                <a:spcPts val="0"/>
              </a:spcAft>
              <a:buSzPts val="1400"/>
              <a:buFont typeface="Arial"/>
              <a:buNone/>
              <a:defRPr sz="1800"/>
            </a:lvl3pPr>
            <a:lvl4pPr lvl="3" algn="l" rtl="0">
              <a:lnSpc>
                <a:spcPct val="100000"/>
              </a:lnSpc>
              <a:spcBef>
                <a:spcPts val="0"/>
              </a:spcBef>
              <a:spcAft>
                <a:spcPts val="0"/>
              </a:spcAft>
              <a:buSzPts val="1400"/>
              <a:buFont typeface="Arial"/>
              <a:buNone/>
              <a:defRPr sz="1800"/>
            </a:lvl4pPr>
            <a:lvl5pPr lvl="4" algn="l" rtl="0">
              <a:lnSpc>
                <a:spcPct val="100000"/>
              </a:lnSpc>
              <a:spcBef>
                <a:spcPts val="0"/>
              </a:spcBef>
              <a:spcAft>
                <a:spcPts val="0"/>
              </a:spcAft>
              <a:buSzPts val="1400"/>
              <a:buFont typeface="Arial"/>
              <a:buNone/>
              <a:defRPr sz="1800"/>
            </a:lvl5pPr>
            <a:lvl6pPr lvl="5" algn="l" rtl="0">
              <a:lnSpc>
                <a:spcPct val="100000"/>
              </a:lnSpc>
              <a:spcBef>
                <a:spcPts val="0"/>
              </a:spcBef>
              <a:spcAft>
                <a:spcPts val="0"/>
              </a:spcAft>
              <a:buSzPts val="1400"/>
              <a:buFont typeface="Arial"/>
              <a:buNone/>
              <a:defRPr sz="1800"/>
            </a:lvl6pPr>
            <a:lvl7pPr lvl="6" algn="l" rtl="0">
              <a:lnSpc>
                <a:spcPct val="100000"/>
              </a:lnSpc>
              <a:spcBef>
                <a:spcPts val="0"/>
              </a:spcBef>
              <a:spcAft>
                <a:spcPts val="0"/>
              </a:spcAft>
              <a:buSzPts val="1400"/>
              <a:buFont typeface="Arial"/>
              <a:buNone/>
              <a:defRPr sz="1800"/>
            </a:lvl7pPr>
            <a:lvl8pPr lvl="7" algn="l" rtl="0">
              <a:lnSpc>
                <a:spcPct val="100000"/>
              </a:lnSpc>
              <a:spcBef>
                <a:spcPts val="0"/>
              </a:spcBef>
              <a:spcAft>
                <a:spcPts val="0"/>
              </a:spcAft>
              <a:buSzPts val="1400"/>
              <a:buFont typeface="Arial"/>
              <a:buNone/>
              <a:defRPr sz="1800"/>
            </a:lvl8pPr>
            <a:lvl9pPr lvl="8" algn="l" rtl="0">
              <a:lnSpc>
                <a:spcPct val="100000"/>
              </a:lnSpc>
              <a:spcBef>
                <a:spcPts val="0"/>
              </a:spcBef>
              <a:spcAft>
                <a:spcPts val="0"/>
              </a:spcAft>
              <a:buSzPts val="1400"/>
              <a:buFont typeface="Arial"/>
              <a:buNone/>
              <a:defRPr sz="1800"/>
            </a:lvl9pPr>
          </a:lstStyle>
          <a:p>
            <a:endParaRPr/>
          </a:p>
        </p:txBody>
      </p:sp>
      <p:sp>
        <p:nvSpPr>
          <p:cNvPr id="28" name="Google Shape;28;p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 name="Google Shape;29;p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Google Shape;30;p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7"/>
          <p:cNvSpPr txBox="1">
            <a:spLocks noGrp="1"/>
          </p:cNvSpPr>
          <p:nvPr>
            <p:ph type="dt" idx="10"/>
          </p:nvPr>
        </p:nvSpPr>
        <p:spPr>
          <a:xfrm>
            <a:off x="0" y="0"/>
            <a:ext cx="3000000" cy="3000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Google Shape;33;p7"/>
          <p:cNvSpPr txBox="1">
            <a:spLocks noGrp="1"/>
          </p:cNvSpPr>
          <p:nvPr>
            <p:ph type="ftr" idx="11"/>
          </p:nvPr>
        </p:nvSpPr>
        <p:spPr>
          <a:xfrm>
            <a:off x="0" y="0"/>
            <a:ext cx="3000000" cy="3000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p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400"/>
              <a:buFont typeface="Arial"/>
              <a:buNone/>
              <a:defRPr sz="40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Garamond"/>
                <a:ea typeface="Garamond"/>
                <a:cs typeface="Garamond"/>
                <a:sym typeface="Garamond"/>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Garamond"/>
                <a:ea typeface="Garamond"/>
                <a:cs typeface="Garamond"/>
                <a:sym typeface="Garamond"/>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Garamond"/>
                <a:ea typeface="Garamond"/>
                <a:cs typeface="Garamond"/>
                <a:sym typeface="Garamond"/>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Garamond"/>
                <a:ea typeface="Garamond"/>
                <a:cs typeface="Garamond"/>
                <a:sym typeface="Garamond"/>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9pPr>
          </a:lstStyle>
          <a:p>
            <a:endParaRPr/>
          </a:p>
        </p:txBody>
      </p:sp>
      <p:sp>
        <p:nvSpPr>
          <p:cNvPr id="37" name="Google Shape;37;p8"/>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Questrial"/>
                <a:ea typeface="Questrial"/>
                <a:cs typeface="Questrial"/>
                <a:sym typeface="Questrial"/>
              </a:defRPr>
            </a:lvl6pPr>
            <a:lvl7pPr marL="3200400" marR="0" lvl="6"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Questrial"/>
                <a:ea typeface="Questrial"/>
                <a:cs typeface="Questrial"/>
                <a:sym typeface="Questrial"/>
              </a:defRPr>
            </a:lvl7pPr>
            <a:lvl8pPr marL="3657600" marR="0" lvl="7"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Questrial"/>
                <a:ea typeface="Questrial"/>
                <a:cs typeface="Questrial"/>
                <a:sym typeface="Questrial"/>
              </a:defRPr>
            </a:lvl8pPr>
            <a:lvl9pPr marL="4114800" marR="0" lvl="8"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Questrial"/>
                <a:ea typeface="Questrial"/>
                <a:cs typeface="Questrial"/>
                <a:sym typeface="Questrial"/>
              </a:defRPr>
            </a:lvl9pPr>
          </a:lstStyle>
          <a:p>
            <a:endParaRPr/>
          </a:p>
        </p:txBody>
      </p:sp>
      <p:sp>
        <p:nvSpPr>
          <p:cNvPr id="38" name="Google Shape;38;p8"/>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Questrial"/>
                <a:ea typeface="Questrial"/>
                <a:cs typeface="Questrial"/>
                <a:sym typeface="Questrial"/>
              </a:defRPr>
            </a:lvl6pPr>
            <a:lvl7pPr marL="3200400" marR="0" lvl="6"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Questrial"/>
                <a:ea typeface="Questrial"/>
                <a:cs typeface="Questrial"/>
                <a:sym typeface="Questrial"/>
              </a:defRPr>
            </a:lvl7pPr>
            <a:lvl8pPr marL="3657600" marR="0" lvl="7"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Questrial"/>
                <a:ea typeface="Questrial"/>
                <a:cs typeface="Questrial"/>
                <a:sym typeface="Questrial"/>
              </a:defRPr>
            </a:lvl8pPr>
            <a:lvl9pPr marL="4114800" marR="0" lvl="8"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Questrial"/>
                <a:ea typeface="Questrial"/>
                <a:cs typeface="Questrial"/>
                <a:sym typeface="Questrial"/>
              </a:defRPr>
            </a:lvl9pPr>
          </a:lstStyle>
          <a:p>
            <a:endParaRPr/>
          </a:p>
        </p:txBody>
      </p:sp>
      <p:sp>
        <p:nvSpPr>
          <p:cNvPr id="39" name="Google Shape;39;p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Questrial"/>
              <a:buNone/>
              <a:defRPr sz="1200" b="0" i="0" u="none" strike="noStrike" cap="none">
                <a:solidFill>
                  <a:schemeClr val="lt1"/>
                </a:solidFill>
                <a:latin typeface="Questrial"/>
                <a:ea typeface="Questrial"/>
                <a:cs typeface="Questrial"/>
                <a:sym typeface="Questrial"/>
              </a:defRPr>
            </a:lvl1pPr>
            <a:lvl2pPr marR="0" lvl="1"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40" name="Google Shape;40;p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400"/>
              <a:buFont typeface="Questrial"/>
              <a:buNone/>
              <a:defRPr sz="1200" b="0" i="0" u="none" strike="noStrike" cap="none">
                <a:solidFill>
                  <a:schemeClr val="lt1"/>
                </a:solidFill>
                <a:latin typeface="Questrial"/>
                <a:ea typeface="Questrial"/>
                <a:cs typeface="Questrial"/>
                <a:sym typeface="Questrial"/>
              </a:defRPr>
            </a:lvl1pPr>
            <a:lvl2pPr marR="0" lvl="1"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41" name="Google Shape;41;p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Questrial"/>
              <a:buNone/>
              <a:defRPr sz="1200" b="0" i="0" u="none" strike="noStrike" cap="none">
                <a:solidFill>
                  <a:schemeClr val="lt1"/>
                </a:solidFill>
                <a:latin typeface="Questrial"/>
                <a:ea typeface="Questrial"/>
                <a:cs typeface="Questrial"/>
                <a:sym typeface="Questrial"/>
              </a:defRPr>
            </a:lvl1pPr>
            <a:lvl2pPr marL="0" marR="0" lvl="1" indent="0" algn="r" rtl="0">
              <a:lnSpc>
                <a:spcPct val="100000"/>
              </a:lnSpc>
              <a:spcBef>
                <a:spcPts val="0"/>
              </a:spcBef>
              <a:spcAft>
                <a:spcPts val="0"/>
              </a:spcAft>
              <a:buClr>
                <a:schemeClr val="lt1"/>
              </a:buClr>
              <a:buSzPts val="1200"/>
              <a:buFont typeface="Questrial"/>
              <a:buNone/>
              <a:defRPr sz="1200" b="0" i="0" u="none" strike="noStrike" cap="none">
                <a:solidFill>
                  <a:schemeClr val="lt1"/>
                </a:solidFill>
                <a:latin typeface="Questrial"/>
                <a:ea typeface="Questrial"/>
                <a:cs typeface="Questrial"/>
                <a:sym typeface="Questrial"/>
              </a:defRPr>
            </a:lvl2pPr>
            <a:lvl3pPr marL="0" marR="0" lvl="2" indent="0" algn="r" rtl="0">
              <a:lnSpc>
                <a:spcPct val="100000"/>
              </a:lnSpc>
              <a:spcBef>
                <a:spcPts val="0"/>
              </a:spcBef>
              <a:spcAft>
                <a:spcPts val="0"/>
              </a:spcAft>
              <a:buClr>
                <a:schemeClr val="lt1"/>
              </a:buClr>
              <a:buSzPts val="1200"/>
              <a:buFont typeface="Questrial"/>
              <a:buNone/>
              <a:defRPr sz="1200" b="0" i="0" u="none" strike="noStrike" cap="none">
                <a:solidFill>
                  <a:schemeClr val="lt1"/>
                </a:solidFill>
                <a:latin typeface="Questrial"/>
                <a:ea typeface="Questrial"/>
                <a:cs typeface="Questrial"/>
                <a:sym typeface="Questrial"/>
              </a:defRPr>
            </a:lvl3pPr>
            <a:lvl4pPr marL="0" marR="0" lvl="3" indent="0" algn="r" rtl="0">
              <a:lnSpc>
                <a:spcPct val="100000"/>
              </a:lnSpc>
              <a:spcBef>
                <a:spcPts val="0"/>
              </a:spcBef>
              <a:spcAft>
                <a:spcPts val="0"/>
              </a:spcAft>
              <a:buClr>
                <a:schemeClr val="lt1"/>
              </a:buClr>
              <a:buSzPts val="1200"/>
              <a:buFont typeface="Questrial"/>
              <a:buNone/>
              <a:defRPr sz="1200" b="0" i="0" u="none" strike="noStrike" cap="none">
                <a:solidFill>
                  <a:schemeClr val="lt1"/>
                </a:solidFill>
                <a:latin typeface="Questrial"/>
                <a:ea typeface="Questrial"/>
                <a:cs typeface="Questrial"/>
                <a:sym typeface="Questrial"/>
              </a:defRPr>
            </a:lvl4pPr>
            <a:lvl5pPr marL="0" marR="0" lvl="4" indent="0" algn="r" rtl="0">
              <a:lnSpc>
                <a:spcPct val="100000"/>
              </a:lnSpc>
              <a:spcBef>
                <a:spcPts val="0"/>
              </a:spcBef>
              <a:spcAft>
                <a:spcPts val="0"/>
              </a:spcAft>
              <a:buClr>
                <a:schemeClr val="lt1"/>
              </a:buClr>
              <a:buSzPts val="1200"/>
              <a:buFont typeface="Questrial"/>
              <a:buNone/>
              <a:defRPr sz="1200" b="0" i="0" u="none" strike="noStrike" cap="none">
                <a:solidFill>
                  <a:schemeClr val="lt1"/>
                </a:solidFill>
                <a:latin typeface="Questrial"/>
                <a:ea typeface="Questrial"/>
                <a:cs typeface="Questrial"/>
                <a:sym typeface="Questrial"/>
              </a:defRPr>
            </a:lvl5pPr>
            <a:lvl6pPr marL="0" marR="0" lvl="5" indent="0" algn="r" rtl="0">
              <a:lnSpc>
                <a:spcPct val="100000"/>
              </a:lnSpc>
              <a:spcBef>
                <a:spcPts val="0"/>
              </a:spcBef>
              <a:spcAft>
                <a:spcPts val="0"/>
              </a:spcAft>
              <a:buClr>
                <a:schemeClr val="lt1"/>
              </a:buClr>
              <a:buSzPts val="1200"/>
              <a:buFont typeface="Questrial"/>
              <a:buNone/>
              <a:defRPr sz="1200" b="0" i="0" u="none" strike="noStrike" cap="none">
                <a:solidFill>
                  <a:schemeClr val="lt1"/>
                </a:solidFill>
                <a:latin typeface="Questrial"/>
                <a:ea typeface="Questrial"/>
                <a:cs typeface="Questrial"/>
                <a:sym typeface="Questrial"/>
              </a:defRPr>
            </a:lvl6pPr>
            <a:lvl7pPr marL="0" marR="0" lvl="6" indent="0" algn="r" rtl="0">
              <a:lnSpc>
                <a:spcPct val="100000"/>
              </a:lnSpc>
              <a:spcBef>
                <a:spcPts val="0"/>
              </a:spcBef>
              <a:spcAft>
                <a:spcPts val="0"/>
              </a:spcAft>
              <a:buClr>
                <a:schemeClr val="lt1"/>
              </a:buClr>
              <a:buSzPts val="1200"/>
              <a:buFont typeface="Questrial"/>
              <a:buNone/>
              <a:defRPr sz="1200" b="0" i="0" u="none" strike="noStrike" cap="none">
                <a:solidFill>
                  <a:schemeClr val="lt1"/>
                </a:solidFill>
                <a:latin typeface="Questrial"/>
                <a:ea typeface="Questrial"/>
                <a:cs typeface="Questrial"/>
                <a:sym typeface="Questrial"/>
              </a:defRPr>
            </a:lvl7pPr>
            <a:lvl8pPr marL="0" marR="0" lvl="7" indent="0" algn="r" rtl="0">
              <a:lnSpc>
                <a:spcPct val="100000"/>
              </a:lnSpc>
              <a:spcBef>
                <a:spcPts val="0"/>
              </a:spcBef>
              <a:spcAft>
                <a:spcPts val="0"/>
              </a:spcAft>
              <a:buClr>
                <a:schemeClr val="lt1"/>
              </a:buClr>
              <a:buSzPts val="1200"/>
              <a:buFont typeface="Questrial"/>
              <a:buNone/>
              <a:defRPr sz="1200" b="0" i="0" u="none" strike="noStrike" cap="none">
                <a:solidFill>
                  <a:schemeClr val="lt1"/>
                </a:solidFill>
                <a:latin typeface="Questrial"/>
                <a:ea typeface="Questrial"/>
                <a:cs typeface="Questrial"/>
                <a:sym typeface="Questrial"/>
              </a:defRPr>
            </a:lvl8pPr>
            <a:lvl9pPr marL="0" marR="0" lvl="8" indent="0" algn="r" rtl="0">
              <a:lnSpc>
                <a:spcPct val="100000"/>
              </a:lnSpc>
              <a:spcBef>
                <a:spcPts val="0"/>
              </a:spcBef>
              <a:spcAft>
                <a:spcPts val="0"/>
              </a:spcAft>
              <a:buClr>
                <a:schemeClr val="lt1"/>
              </a:buClr>
              <a:buSzPts val="1200"/>
              <a:buFont typeface="Questrial"/>
              <a:buNone/>
              <a:defRPr sz="1200" b="0" i="0" u="none" strike="noStrike" cap="none">
                <a:solidFill>
                  <a:schemeClr val="lt1"/>
                </a:solidFill>
                <a:latin typeface="Questrial"/>
                <a:ea typeface="Questrial"/>
                <a:cs typeface="Questrial"/>
                <a:sym typeface="Quest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400"/>
              <a:buFont typeface="Arial"/>
              <a:buNone/>
              <a:defRPr sz="40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SzPts val="1400"/>
              <a:buNone/>
              <a:defRPr sz="4400" b="0" i="0" u="none" strike="noStrike" cap="none">
                <a:solidFill>
                  <a:schemeClr val="lt1"/>
                </a:solidFill>
                <a:latin typeface="Garamond"/>
                <a:ea typeface="Garamond"/>
                <a:cs typeface="Garamond"/>
                <a:sym typeface="Garamond"/>
              </a:defRPr>
            </a:lvl2pPr>
            <a:lvl3pPr marR="0" lvl="2" algn="ctr" rtl="0">
              <a:lnSpc>
                <a:spcPct val="100000"/>
              </a:lnSpc>
              <a:spcBef>
                <a:spcPts val="0"/>
              </a:spcBef>
              <a:spcAft>
                <a:spcPts val="0"/>
              </a:spcAft>
              <a:buSzPts val="1400"/>
              <a:buNone/>
              <a:defRPr sz="4400" b="0" i="0" u="none" strike="noStrike" cap="none">
                <a:solidFill>
                  <a:schemeClr val="lt1"/>
                </a:solidFill>
                <a:latin typeface="Garamond"/>
                <a:ea typeface="Garamond"/>
                <a:cs typeface="Garamond"/>
                <a:sym typeface="Garamond"/>
              </a:defRPr>
            </a:lvl3pPr>
            <a:lvl4pPr marR="0" lvl="3" algn="ctr" rtl="0">
              <a:lnSpc>
                <a:spcPct val="100000"/>
              </a:lnSpc>
              <a:spcBef>
                <a:spcPts val="0"/>
              </a:spcBef>
              <a:spcAft>
                <a:spcPts val="0"/>
              </a:spcAft>
              <a:buSzPts val="1400"/>
              <a:buNone/>
              <a:defRPr sz="4400" b="0" i="0" u="none" strike="noStrike" cap="none">
                <a:solidFill>
                  <a:schemeClr val="lt1"/>
                </a:solidFill>
                <a:latin typeface="Garamond"/>
                <a:ea typeface="Garamond"/>
                <a:cs typeface="Garamond"/>
                <a:sym typeface="Garamond"/>
              </a:defRPr>
            </a:lvl4pPr>
            <a:lvl5pPr marR="0" lvl="4" algn="ctr" rtl="0">
              <a:lnSpc>
                <a:spcPct val="100000"/>
              </a:lnSpc>
              <a:spcBef>
                <a:spcPts val="0"/>
              </a:spcBef>
              <a:spcAft>
                <a:spcPts val="0"/>
              </a:spcAft>
              <a:buSzPts val="1400"/>
              <a:buNone/>
              <a:defRPr sz="4400" b="0" i="0" u="none" strike="noStrike" cap="none">
                <a:solidFill>
                  <a:schemeClr val="lt1"/>
                </a:solidFill>
                <a:latin typeface="Garamond"/>
                <a:ea typeface="Garamond"/>
                <a:cs typeface="Garamond"/>
                <a:sym typeface="Garamond"/>
              </a:defRPr>
            </a:lvl5pPr>
            <a:lvl6pPr marR="0" lvl="5" algn="ctr" rtl="0">
              <a:lnSpc>
                <a:spcPct val="100000"/>
              </a:lnSpc>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lnSpc>
                <a:spcPct val="100000"/>
              </a:lnSpc>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lnSpc>
                <a:spcPct val="100000"/>
              </a:lnSpc>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lnSpc>
                <a:spcPct val="100000"/>
              </a:lnSpc>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44" name="Google Shape;44;p9"/>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700"/>
              </a:spcBef>
              <a:spcAft>
                <a:spcPts val="0"/>
              </a:spcAft>
              <a:buClr>
                <a:schemeClr val="dk1"/>
              </a:buClr>
              <a:buSzPts val="3200"/>
              <a:buFont typeface="Arial"/>
              <a:buChar char="•"/>
              <a:defRPr sz="3200" b="0" i="0" u="none" strike="noStrike" cap="none">
                <a:solidFill>
                  <a:schemeClr val="dk1"/>
                </a:solidFill>
                <a:latin typeface="Questrial"/>
                <a:ea typeface="Questrial"/>
                <a:cs typeface="Questrial"/>
                <a:sym typeface="Questrial"/>
              </a:defRPr>
            </a:lvl1pPr>
            <a:lvl2pPr marL="914400" marR="0" lvl="1"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Questrial"/>
                <a:ea typeface="Questrial"/>
                <a:cs typeface="Questrial"/>
                <a:sym typeface="Questrial"/>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Questrial"/>
                <a:ea typeface="Questrial"/>
                <a:cs typeface="Questrial"/>
                <a:sym typeface="Questrial"/>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Questrial"/>
                <a:ea typeface="Questrial"/>
                <a:cs typeface="Questrial"/>
                <a:sym typeface="Questrial"/>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Questrial"/>
                <a:ea typeface="Questrial"/>
                <a:cs typeface="Questrial"/>
                <a:sym typeface="Questrial"/>
              </a:defRPr>
            </a:lvl9pPr>
          </a:lstStyle>
          <a:p>
            <a:endParaRPr/>
          </a:p>
        </p:txBody>
      </p:sp>
      <p:sp>
        <p:nvSpPr>
          <p:cNvPr id="45" name="Google Shape;45;p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Questrial"/>
              <a:buNone/>
              <a:defRPr sz="1200" b="0" i="0" u="none" strike="noStrike" cap="none">
                <a:solidFill>
                  <a:schemeClr val="lt1"/>
                </a:solidFill>
                <a:latin typeface="Questrial"/>
                <a:ea typeface="Questrial"/>
                <a:cs typeface="Questrial"/>
                <a:sym typeface="Questrial"/>
              </a:defRPr>
            </a:lvl1pPr>
            <a:lvl2pPr marR="0" lvl="1"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46" name="Google Shape;46;p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400"/>
              <a:buFont typeface="Questrial"/>
              <a:buNone/>
              <a:defRPr sz="1200" b="0" i="0" u="none" strike="noStrike" cap="none">
                <a:solidFill>
                  <a:schemeClr val="lt1"/>
                </a:solidFill>
                <a:latin typeface="Questrial"/>
                <a:ea typeface="Questrial"/>
                <a:cs typeface="Questrial"/>
                <a:sym typeface="Questrial"/>
              </a:defRPr>
            </a:lvl1pPr>
            <a:lvl2pPr marR="0" lvl="1"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47" name="Google Shape;47;p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Questrial"/>
              <a:buNone/>
              <a:defRPr sz="1200" b="0" i="0" u="none" strike="noStrike" cap="none">
                <a:solidFill>
                  <a:schemeClr val="lt1"/>
                </a:solidFill>
                <a:latin typeface="Questrial"/>
                <a:ea typeface="Questrial"/>
                <a:cs typeface="Questrial"/>
                <a:sym typeface="Questrial"/>
              </a:defRPr>
            </a:lvl1pPr>
            <a:lvl2pPr marL="0" marR="0" lvl="1" indent="0" algn="r" rtl="0">
              <a:lnSpc>
                <a:spcPct val="100000"/>
              </a:lnSpc>
              <a:spcBef>
                <a:spcPts val="0"/>
              </a:spcBef>
              <a:spcAft>
                <a:spcPts val="0"/>
              </a:spcAft>
              <a:buClr>
                <a:schemeClr val="lt1"/>
              </a:buClr>
              <a:buSzPts val="1200"/>
              <a:buFont typeface="Questrial"/>
              <a:buNone/>
              <a:defRPr sz="1200" b="0" i="0" u="none" strike="noStrike" cap="none">
                <a:solidFill>
                  <a:schemeClr val="lt1"/>
                </a:solidFill>
                <a:latin typeface="Questrial"/>
                <a:ea typeface="Questrial"/>
                <a:cs typeface="Questrial"/>
                <a:sym typeface="Questrial"/>
              </a:defRPr>
            </a:lvl2pPr>
            <a:lvl3pPr marL="0" marR="0" lvl="2" indent="0" algn="r" rtl="0">
              <a:lnSpc>
                <a:spcPct val="100000"/>
              </a:lnSpc>
              <a:spcBef>
                <a:spcPts val="0"/>
              </a:spcBef>
              <a:spcAft>
                <a:spcPts val="0"/>
              </a:spcAft>
              <a:buClr>
                <a:schemeClr val="lt1"/>
              </a:buClr>
              <a:buSzPts val="1200"/>
              <a:buFont typeface="Questrial"/>
              <a:buNone/>
              <a:defRPr sz="1200" b="0" i="0" u="none" strike="noStrike" cap="none">
                <a:solidFill>
                  <a:schemeClr val="lt1"/>
                </a:solidFill>
                <a:latin typeface="Questrial"/>
                <a:ea typeface="Questrial"/>
                <a:cs typeface="Questrial"/>
                <a:sym typeface="Questrial"/>
              </a:defRPr>
            </a:lvl3pPr>
            <a:lvl4pPr marL="0" marR="0" lvl="3" indent="0" algn="r" rtl="0">
              <a:lnSpc>
                <a:spcPct val="100000"/>
              </a:lnSpc>
              <a:spcBef>
                <a:spcPts val="0"/>
              </a:spcBef>
              <a:spcAft>
                <a:spcPts val="0"/>
              </a:spcAft>
              <a:buClr>
                <a:schemeClr val="lt1"/>
              </a:buClr>
              <a:buSzPts val="1200"/>
              <a:buFont typeface="Questrial"/>
              <a:buNone/>
              <a:defRPr sz="1200" b="0" i="0" u="none" strike="noStrike" cap="none">
                <a:solidFill>
                  <a:schemeClr val="lt1"/>
                </a:solidFill>
                <a:latin typeface="Questrial"/>
                <a:ea typeface="Questrial"/>
                <a:cs typeface="Questrial"/>
                <a:sym typeface="Questrial"/>
              </a:defRPr>
            </a:lvl4pPr>
            <a:lvl5pPr marL="0" marR="0" lvl="4" indent="0" algn="r" rtl="0">
              <a:lnSpc>
                <a:spcPct val="100000"/>
              </a:lnSpc>
              <a:spcBef>
                <a:spcPts val="0"/>
              </a:spcBef>
              <a:spcAft>
                <a:spcPts val="0"/>
              </a:spcAft>
              <a:buClr>
                <a:schemeClr val="lt1"/>
              </a:buClr>
              <a:buSzPts val="1200"/>
              <a:buFont typeface="Questrial"/>
              <a:buNone/>
              <a:defRPr sz="1200" b="0" i="0" u="none" strike="noStrike" cap="none">
                <a:solidFill>
                  <a:schemeClr val="lt1"/>
                </a:solidFill>
                <a:latin typeface="Questrial"/>
                <a:ea typeface="Questrial"/>
                <a:cs typeface="Questrial"/>
                <a:sym typeface="Questrial"/>
              </a:defRPr>
            </a:lvl5pPr>
            <a:lvl6pPr marL="0" marR="0" lvl="5" indent="0" algn="r" rtl="0">
              <a:lnSpc>
                <a:spcPct val="100000"/>
              </a:lnSpc>
              <a:spcBef>
                <a:spcPts val="0"/>
              </a:spcBef>
              <a:spcAft>
                <a:spcPts val="0"/>
              </a:spcAft>
              <a:buClr>
                <a:schemeClr val="lt1"/>
              </a:buClr>
              <a:buSzPts val="1200"/>
              <a:buFont typeface="Questrial"/>
              <a:buNone/>
              <a:defRPr sz="1200" b="0" i="0" u="none" strike="noStrike" cap="none">
                <a:solidFill>
                  <a:schemeClr val="lt1"/>
                </a:solidFill>
                <a:latin typeface="Questrial"/>
                <a:ea typeface="Questrial"/>
                <a:cs typeface="Questrial"/>
                <a:sym typeface="Questrial"/>
              </a:defRPr>
            </a:lvl6pPr>
            <a:lvl7pPr marL="0" marR="0" lvl="6" indent="0" algn="r" rtl="0">
              <a:lnSpc>
                <a:spcPct val="100000"/>
              </a:lnSpc>
              <a:spcBef>
                <a:spcPts val="0"/>
              </a:spcBef>
              <a:spcAft>
                <a:spcPts val="0"/>
              </a:spcAft>
              <a:buClr>
                <a:schemeClr val="lt1"/>
              </a:buClr>
              <a:buSzPts val="1200"/>
              <a:buFont typeface="Questrial"/>
              <a:buNone/>
              <a:defRPr sz="1200" b="0" i="0" u="none" strike="noStrike" cap="none">
                <a:solidFill>
                  <a:schemeClr val="lt1"/>
                </a:solidFill>
                <a:latin typeface="Questrial"/>
                <a:ea typeface="Questrial"/>
                <a:cs typeface="Questrial"/>
                <a:sym typeface="Questrial"/>
              </a:defRPr>
            </a:lvl7pPr>
            <a:lvl8pPr marL="0" marR="0" lvl="7" indent="0" algn="r" rtl="0">
              <a:lnSpc>
                <a:spcPct val="100000"/>
              </a:lnSpc>
              <a:spcBef>
                <a:spcPts val="0"/>
              </a:spcBef>
              <a:spcAft>
                <a:spcPts val="0"/>
              </a:spcAft>
              <a:buClr>
                <a:schemeClr val="lt1"/>
              </a:buClr>
              <a:buSzPts val="1200"/>
              <a:buFont typeface="Questrial"/>
              <a:buNone/>
              <a:defRPr sz="1200" b="0" i="0" u="none" strike="noStrike" cap="none">
                <a:solidFill>
                  <a:schemeClr val="lt1"/>
                </a:solidFill>
                <a:latin typeface="Questrial"/>
                <a:ea typeface="Questrial"/>
                <a:cs typeface="Questrial"/>
                <a:sym typeface="Questrial"/>
              </a:defRPr>
            </a:lvl8pPr>
            <a:lvl9pPr marL="0" marR="0" lvl="8" indent="0" algn="r" rtl="0">
              <a:lnSpc>
                <a:spcPct val="100000"/>
              </a:lnSpc>
              <a:spcBef>
                <a:spcPts val="0"/>
              </a:spcBef>
              <a:spcAft>
                <a:spcPts val="0"/>
              </a:spcAft>
              <a:buClr>
                <a:schemeClr val="lt1"/>
              </a:buClr>
              <a:buSzPts val="1200"/>
              <a:buFont typeface="Questrial"/>
              <a:buNone/>
              <a:defRPr sz="1200" b="0" i="0" u="none" strike="noStrike" cap="none">
                <a:solidFill>
                  <a:schemeClr val="lt1"/>
                </a:solidFill>
                <a:latin typeface="Questrial"/>
                <a:ea typeface="Questrial"/>
                <a:cs typeface="Questrial"/>
                <a:sym typeface="Quest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mt="73000"/>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184116" y="1364104"/>
            <a:ext cx="4762552" cy="2478963"/>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 name="Google Shape;7;p1"/>
          <p:cNvSpPr txBox="1"/>
          <p:nvPr/>
        </p:nvSpPr>
        <p:spPr>
          <a:xfrm>
            <a:off x="-6304" y="0"/>
            <a:ext cx="9150304" cy="921657"/>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8" name="Google Shape;8;p1"/>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casel.org/core-competenci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dpi.wi.gov/sspw/mental-health/framework"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dpi.wi.gov/sspw/mental-health/trauma" TargetMode="External"/><Relationship Id="rId7" Type="http://schemas.openxmlformats.org/officeDocument/2006/relationships/hyperlink" Target="https://dpi.wi.gov/sites/default/files/imce/rti/pdf/mlss-wi-model-inform-crp.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dpi.wi.gov/sspw/mental-health/youth-suicide-prevention" TargetMode="External"/><Relationship Id="rId5" Type="http://schemas.openxmlformats.org/officeDocument/2006/relationships/hyperlink" Target="http://dpi.wi.gov/sspw/mental-health/resiliency" TargetMode="External"/><Relationship Id="rId4" Type="http://schemas.openxmlformats.org/officeDocument/2006/relationships/hyperlink" Target="https://dpi.wi.gov/sspw/mental-health/social-emotional-learnin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www.rwjf.org/en/search-results.html?at=Simmons+DN"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hyperlink" Target="https://www.rwjf.org/en/library/research/2018/06/applying-an-equity-lens-to-social-emotional-and-academic-development.html" TargetMode="External"/><Relationship Id="rId4" Type="http://schemas.openxmlformats.org/officeDocument/2006/relationships/hyperlink" Target="https://www.rwjf.org/en/search-results.html?at=Brackett+MA"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rwjf.org/en/search-results.html?at=Simmons+DN"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hyperlink" Target="https://www.rwjf.org/en/library/research/2018/06/applying-an-equity-lens-to-social-emotional-and-academic-development.html" TargetMode="External"/><Relationship Id="rId4" Type="http://schemas.openxmlformats.org/officeDocument/2006/relationships/hyperlink" Target="https://www.rwjf.org/en/search-results.html?at=Brackett+MA"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policeone.com/police-products/traffic-enforcement/videos/183517519-LAs-favorite-traffic-cop/"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dpi.wi.gov/sites/default/files/imce/sspw/pdf/mhneedsassessmentfill.pdf"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assets.aspeninstitute.org/content/uploads/2017/09/SEAD-Research-Brief-9.12_updated-web.pdf"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learningpolicyinstitute.org/sites/default/files/product-files/Educating_Whole_Child_REPORT.pdf"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dpi.wi.gov/sspw/mental-health/trauma"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hyperlink" Target="https://dpi.wi.gov/rti" TargetMode="External"/><Relationship Id="rId4" Type="http://schemas.openxmlformats.org/officeDocument/2006/relationships/hyperlink" Target="http://dpi.wi.gov/sspw/mental-health"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rwjf.org/en/search-results.html?at=Simmons+DN" TargetMode="External"/><Relationship Id="rId3" Type="http://schemas.openxmlformats.org/officeDocument/2006/relationships/hyperlink" Target="https://dpi.wi.gov/sspw/mental-health/trauma/modules" TargetMode="External"/><Relationship Id="rId7" Type="http://schemas.openxmlformats.org/officeDocument/2006/relationships/hyperlink" Target="https://www.edsurge.com/news/2018-07-02-integrating-sel-equity-and-trauma-work-for-multiplied-success"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www.albertafamilywellness.org/resources/watch/executive-function" TargetMode="External"/><Relationship Id="rId11" Type="http://schemas.openxmlformats.org/officeDocument/2006/relationships/hyperlink" Target="https://learningpolicyinstitute.org/sites/default/files/product-files/Educating_Whole_Child_REPORT.pdf" TargetMode="External"/><Relationship Id="rId5" Type="http://schemas.openxmlformats.org/officeDocument/2006/relationships/hyperlink" Target="https://cdn-files.nsba.org/s3fs-public/Presentation_Fertakis_1.pdf" TargetMode="External"/><Relationship Id="rId10" Type="http://schemas.openxmlformats.org/officeDocument/2006/relationships/hyperlink" Target="https://www.rwjf.org/en/library/research/2018/06/applying-an-equity-lens-to-social-emotional-and-academic-development.html" TargetMode="External"/><Relationship Id="rId4" Type="http://schemas.openxmlformats.org/officeDocument/2006/relationships/hyperlink" Target="https://assets.aspeninstitute.org/content/uploads/2017/09/SEAD-Research-Brief-9.12_updated-web.pdf" TargetMode="External"/><Relationship Id="rId9" Type="http://schemas.openxmlformats.org/officeDocument/2006/relationships/hyperlink" Target="https://www.rwjf.org/en/search-results.html?at=Brackett+MA"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learningpolicyinstitute.org/sites/default/files/product-files/Educating_Whole_Child_REPORT.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hyperlink" Target="https://developingchild.harvard.edu/resources/aces-and-toxic-stress-frequently-asked-question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0"/>
          <p:cNvSpPr txBox="1">
            <a:spLocks noGrp="1"/>
          </p:cNvSpPr>
          <p:nvPr>
            <p:ph type="body" idx="1"/>
          </p:nvPr>
        </p:nvSpPr>
        <p:spPr>
          <a:xfrm>
            <a:off x="1173925" y="1073825"/>
            <a:ext cx="6918000" cy="2222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333399"/>
              </a:buClr>
              <a:buSzPts val="4000"/>
              <a:buNone/>
            </a:pPr>
            <a:r>
              <a:rPr lang="en-US"/>
              <a:t>Trauma Sensitive Schools and Social and Emotional Learning: </a:t>
            </a:r>
            <a:endParaRPr/>
          </a:p>
          <a:p>
            <a:pPr marL="0" lvl="0" indent="0" algn="ctr" rtl="0">
              <a:lnSpc>
                <a:spcPct val="100000"/>
              </a:lnSpc>
              <a:spcBef>
                <a:spcPts val="0"/>
              </a:spcBef>
              <a:spcAft>
                <a:spcPts val="0"/>
              </a:spcAft>
              <a:buClr>
                <a:srgbClr val="333399"/>
              </a:buClr>
              <a:buSzPts val="4000"/>
              <a:buNone/>
            </a:pPr>
            <a:r>
              <a:rPr lang="en-US"/>
              <a:t>Universal Approaches to Student Wellness</a:t>
            </a:r>
            <a:endParaRPr/>
          </a:p>
        </p:txBody>
      </p:sp>
      <p:sp>
        <p:nvSpPr>
          <p:cNvPr id="53" name="Google Shape;53;p10"/>
          <p:cNvSpPr txBox="1">
            <a:spLocks noGrp="1"/>
          </p:cNvSpPr>
          <p:nvPr>
            <p:ph type="body" idx="2"/>
          </p:nvPr>
        </p:nvSpPr>
        <p:spPr>
          <a:xfrm>
            <a:off x="6257375" y="3295925"/>
            <a:ext cx="2735700" cy="1437900"/>
          </a:xfrm>
          <a:prstGeom prst="rect">
            <a:avLst/>
          </a:prstGeom>
          <a:noFill/>
          <a:ln>
            <a:noFill/>
          </a:ln>
        </p:spPr>
        <p:txBody>
          <a:bodyPr spcFirstLastPara="1" wrap="square" lIns="91425" tIns="45700" rIns="91425" bIns="45700" anchor="t" anchorCtr="0">
            <a:noAutofit/>
          </a:bodyPr>
          <a:lstStyle/>
          <a:p>
            <a:pPr marL="0" lvl="0" indent="0" algn="l" rtl="0">
              <a:lnSpc>
                <a:spcPct val="89681"/>
              </a:lnSpc>
              <a:spcBef>
                <a:spcPts val="1200"/>
              </a:spcBef>
              <a:spcAft>
                <a:spcPts val="0"/>
              </a:spcAft>
              <a:buClr>
                <a:schemeClr val="dk1"/>
              </a:buClr>
              <a:buSzPts val="1318"/>
              <a:buNone/>
            </a:pPr>
            <a:r>
              <a:rPr lang="en-US" sz="1318"/>
              <a:t>Julie Incitti, MSW, CAPSW</a:t>
            </a:r>
            <a:endParaRPr sz="1318"/>
          </a:p>
          <a:p>
            <a:pPr marL="0" lvl="0" indent="0" algn="l" rtl="0">
              <a:lnSpc>
                <a:spcPct val="89681"/>
              </a:lnSpc>
              <a:spcBef>
                <a:spcPts val="1200"/>
              </a:spcBef>
              <a:spcAft>
                <a:spcPts val="0"/>
              </a:spcAft>
              <a:buClr>
                <a:schemeClr val="dk1"/>
              </a:buClr>
              <a:buSzPts val="1318"/>
              <a:buNone/>
            </a:pPr>
            <a:r>
              <a:rPr lang="en-US" sz="1318"/>
              <a:t>School Social Work Consultant</a:t>
            </a:r>
            <a:endParaRPr sz="1318"/>
          </a:p>
          <a:p>
            <a:pPr marL="0" lvl="0" indent="0" algn="l" rtl="0">
              <a:lnSpc>
                <a:spcPct val="89681"/>
              </a:lnSpc>
              <a:spcBef>
                <a:spcPts val="1200"/>
              </a:spcBef>
              <a:spcAft>
                <a:spcPts val="0"/>
              </a:spcAft>
              <a:buClr>
                <a:schemeClr val="dk1"/>
              </a:buClr>
              <a:buSzPts val="1318"/>
              <a:buNone/>
            </a:pPr>
            <a:r>
              <a:rPr lang="en-US" sz="1318"/>
              <a:t>2019</a:t>
            </a:r>
            <a:endParaRPr sz="1318"/>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None/>
            </a:pPr>
            <a:r>
              <a:rPr lang="en-US"/>
              <a:t>5 TSS Values</a:t>
            </a:r>
            <a:endParaRPr/>
          </a:p>
        </p:txBody>
      </p:sp>
      <p:sp>
        <p:nvSpPr>
          <p:cNvPr id="124" name="Google Shape;124;p19"/>
          <p:cNvSpPr txBox="1">
            <a:spLocks noGrp="1"/>
          </p:cNvSpPr>
          <p:nvPr>
            <p:ph type="body" idx="2"/>
          </p:nvPr>
        </p:nvSpPr>
        <p:spPr>
          <a:xfrm>
            <a:off x="1940772" y="1051692"/>
            <a:ext cx="4915800" cy="3315900"/>
          </a:xfrm>
          <a:prstGeom prst="rect">
            <a:avLst/>
          </a:prstGeom>
          <a:noFill/>
          <a:ln>
            <a:noFill/>
          </a:ln>
        </p:spPr>
        <p:txBody>
          <a:bodyPr spcFirstLastPara="1" wrap="square" lIns="91425" tIns="45700" rIns="91425" bIns="45700" anchor="t" anchorCtr="0">
            <a:noAutofit/>
          </a:bodyPr>
          <a:lstStyle/>
          <a:p>
            <a:pPr marL="164592" lvl="0" indent="-169227" algn="l" rtl="0">
              <a:lnSpc>
                <a:spcPct val="100000"/>
              </a:lnSpc>
              <a:spcBef>
                <a:spcPts val="1800"/>
              </a:spcBef>
              <a:spcAft>
                <a:spcPts val="0"/>
              </a:spcAft>
              <a:buSzPts val="2200"/>
              <a:buAutoNum type="arabicPeriod"/>
            </a:pPr>
            <a:r>
              <a:rPr lang="en-US" sz="2200"/>
              <a:t>Safety</a:t>
            </a:r>
            <a:endParaRPr sz="2200"/>
          </a:p>
          <a:p>
            <a:pPr marL="164592" lvl="0" indent="-169227" algn="l" rtl="0">
              <a:lnSpc>
                <a:spcPct val="100000"/>
              </a:lnSpc>
              <a:spcBef>
                <a:spcPts val="1800"/>
              </a:spcBef>
              <a:spcAft>
                <a:spcPts val="0"/>
              </a:spcAft>
              <a:buSzPts val="2200"/>
              <a:buAutoNum type="arabicPeriod"/>
            </a:pPr>
            <a:r>
              <a:rPr lang="en-US" sz="2200"/>
              <a:t>Trustworthiness</a:t>
            </a:r>
            <a:endParaRPr sz="2200"/>
          </a:p>
          <a:p>
            <a:pPr marL="164592" lvl="0" indent="-169227" algn="l" rtl="0">
              <a:lnSpc>
                <a:spcPct val="100000"/>
              </a:lnSpc>
              <a:spcBef>
                <a:spcPts val="1800"/>
              </a:spcBef>
              <a:spcAft>
                <a:spcPts val="0"/>
              </a:spcAft>
              <a:buSzPts val="2200"/>
              <a:buAutoNum type="arabicPeriod"/>
            </a:pPr>
            <a:r>
              <a:rPr lang="en-US" sz="2200"/>
              <a:t>Choice</a:t>
            </a:r>
            <a:endParaRPr sz="2200"/>
          </a:p>
          <a:p>
            <a:pPr marL="164592" lvl="0" indent="-169227" algn="l" rtl="0">
              <a:lnSpc>
                <a:spcPct val="100000"/>
              </a:lnSpc>
              <a:spcBef>
                <a:spcPts val="1800"/>
              </a:spcBef>
              <a:spcAft>
                <a:spcPts val="0"/>
              </a:spcAft>
              <a:buSzPts val="2200"/>
              <a:buAutoNum type="arabicPeriod"/>
            </a:pPr>
            <a:r>
              <a:rPr lang="en-US" sz="2200"/>
              <a:t>Collaboration</a:t>
            </a:r>
            <a:endParaRPr sz="2200"/>
          </a:p>
          <a:p>
            <a:pPr marL="164592" lvl="0" indent="-169227" algn="l" rtl="0">
              <a:lnSpc>
                <a:spcPct val="100000"/>
              </a:lnSpc>
              <a:spcBef>
                <a:spcPts val="1800"/>
              </a:spcBef>
              <a:spcAft>
                <a:spcPts val="0"/>
              </a:spcAft>
              <a:buSzPts val="2200"/>
              <a:buAutoNum type="arabicPeriod"/>
            </a:pPr>
            <a:r>
              <a:rPr lang="en-US" sz="2200"/>
              <a:t>Empowerment</a:t>
            </a:r>
            <a:endParaRPr sz="2200"/>
          </a:p>
        </p:txBody>
      </p:sp>
      <p:pic>
        <p:nvPicPr>
          <p:cNvPr id="125" name="Google Shape;125;p19"/>
          <p:cNvPicPr preferRelativeResize="0"/>
          <p:nvPr/>
        </p:nvPicPr>
        <p:blipFill>
          <a:blip r:embed="rId3">
            <a:alphaModFix/>
          </a:blip>
          <a:stretch>
            <a:fillRect/>
          </a:stretch>
        </p:blipFill>
        <p:spPr>
          <a:xfrm>
            <a:off x="5083975" y="1372575"/>
            <a:ext cx="2820672" cy="28089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p:nvPr/>
        </p:nvSpPr>
        <p:spPr>
          <a:xfrm>
            <a:off x="1792836" y="230667"/>
            <a:ext cx="5558400" cy="473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700"/>
              <a:buFont typeface="Lato"/>
              <a:buNone/>
            </a:pPr>
            <a:r>
              <a:rPr lang="en-US" sz="2700" b="1" i="0" u="none" strike="noStrike" cap="none">
                <a:solidFill>
                  <a:schemeClr val="lt1"/>
                </a:solidFill>
                <a:latin typeface="Lato Black"/>
                <a:ea typeface="Lato Black"/>
                <a:cs typeface="Lato Black"/>
                <a:sym typeface="Lato Black"/>
              </a:rPr>
              <a:t>Knowledge to Practice</a:t>
            </a:r>
            <a:endParaRPr sz="2700" b="1" i="0" u="none" strike="noStrike" cap="none">
              <a:solidFill>
                <a:srgbClr val="000000"/>
              </a:solidFill>
              <a:latin typeface="Lato Black"/>
              <a:ea typeface="Lato Black"/>
              <a:cs typeface="Lato Black"/>
              <a:sym typeface="Lato Black"/>
            </a:endParaRPr>
          </a:p>
        </p:txBody>
      </p:sp>
      <p:grpSp>
        <p:nvGrpSpPr>
          <p:cNvPr id="132" name="Google Shape;132;p20"/>
          <p:cNvGrpSpPr/>
          <p:nvPr/>
        </p:nvGrpSpPr>
        <p:grpSpPr>
          <a:xfrm>
            <a:off x="1177290" y="939140"/>
            <a:ext cx="7220025" cy="3507833"/>
            <a:chOff x="0" y="151520"/>
            <a:chExt cx="9626700" cy="4677111"/>
          </a:xfrm>
        </p:grpSpPr>
        <p:sp>
          <p:nvSpPr>
            <p:cNvPr id="133" name="Google Shape;133;p20"/>
            <p:cNvSpPr/>
            <p:nvPr/>
          </p:nvSpPr>
          <p:spPr>
            <a:xfrm>
              <a:off x="0" y="151520"/>
              <a:ext cx="9626700" cy="1401900"/>
            </a:xfrm>
            <a:prstGeom prst="rightArrow">
              <a:avLst>
                <a:gd name="adj1" fmla="val 50000"/>
                <a:gd name="adj2" fmla="val 50000"/>
              </a:avLst>
            </a:prstGeom>
            <a:solidFill>
              <a:srgbClr val="293D93"/>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0"/>
            <p:cNvSpPr txBox="1"/>
            <p:nvPr/>
          </p:nvSpPr>
          <p:spPr>
            <a:xfrm>
              <a:off x="0" y="502020"/>
              <a:ext cx="9276000" cy="701100"/>
            </a:xfrm>
            <a:prstGeom prst="rect">
              <a:avLst/>
            </a:prstGeom>
            <a:noFill/>
            <a:ln>
              <a:noFill/>
            </a:ln>
          </p:spPr>
          <p:txBody>
            <a:bodyPr spcFirstLastPara="1" wrap="square" lIns="60000" tIns="60000" rIns="190500" bIns="166925"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Trauma Aware School</a:t>
              </a:r>
              <a:endParaRPr sz="1600" b="0" i="0" u="none" strike="noStrike" cap="none">
                <a:solidFill>
                  <a:schemeClr val="lt1"/>
                </a:solidFill>
                <a:latin typeface="Arial"/>
                <a:ea typeface="Arial"/>
                <a:cs typeface="Arial"/>
                <a:sym typeface="Arial"/>
              </a:endParaRPr>
            </a:p>
          </p:txBody>
        </p:sp>
        <p:sp>
          <p:nvSpPr>
            <p:cNvPr id="135" name="Google Shape;135;p20"/>
            <p:cNvSpPr/>
            <p:nvPr/>
          </p:nvSpPr>
          <p:spPr>
            <a:xfrm>
              <a:off x="0" y="1232664"/>
              <a:ext cx="2964900" cy="2700900"/>
            </a:xfrm>
            <a:prstGeom prst="rect">
              <a:avLst/>
            </a:prstGeom>
            <a:solidFill>
              <a:schemeClr val="lt1"/>
            </a:solidFill>
            <a:ln w="25400" cap="flat" cmpd="sng">
              <a:solidFill>
                <a:srgbClr val="4372C3"/>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0"/>
            <p:cNvSpPr txBox="1"/>
            <p:nvPr/>
          </p:nvSpPr>
          <p:spPr>
            <a:xfrm>
              <a:off x="0" y="1232664"/>
              <a:ext cx="2964900" cy="2700900"/>
            </a:xfrm>
            <a:prstGeom prst="rect">
              <a:avLst/>
            </a:prstGeom>
            <a:noFill/>
            <a:ln>
              <a:noFill/>
            </a:ln>
          </p:spPr>
          <p:txBody>
            <a:bodyPr spcFirstLastPara="1" wrap="square" lIns="60000" tIns="60000" rIns="60000" bIns="6000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dk1"/>
                  </a:solidFill>
                  <a:latin typeface="Lato"/>
                  <a:ea typeface="Lato"/>
                  <a:cs typeface="Lato"/>
                  <a:sym typeface="Lato"/>
                </a:rPr>
                <a:t>Understanding the prevalence and impact of trauma on the school community</a:t>
              </a:r>
              <a:endParaRPr sz="1600" b="0" i="0" u="none" strike="noStrike" cap="none">
                <a:solidFill>
                  <a:schemeClr val="dk1"/>
                </a:solidFill>
                <a:latin typeface="Arial"/>
                <a:ea typeface="Arial"/>
                <a:cs typeface="Arial"/>
                <a:sym typeface="Arial"/>
              </a:endParaRPr>
            </a:p>
          </p:txBody>
        </p:sp>
        <p:sp>
          <p:nvSpPr>
            <p:cNvPr id="137" name="Google Shape;137;p20"/>
            <p:cNvSpPr/>
            <p:nvPr/>
          </p:nvSpPr>
          <p:spPr>
            <a:xfrm>
              <a:off x="2964992" y="618853"/>
              <a:ext cx="6661500" cy="1401900"/>
            </a:xfrm>
            <a:prstGeom prst="rightArrow">
              <a:avLst>
                <a:gd name="adj1" fmla="val 50000"/>
                <a:gd name="adj2" fmla="val 50000"/>
              </a:avLst>
            </a:prstGeom>
            <a:solidFill>
              <a:srgbClr val="0066CC"/>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20"/>
            <p:cNvSpPr txBox="1"/>
            <p:nvPr/>
          </p:nvSpPr>
          <p:spPr>
            <a:xfrm>
              <a:off x="2964992" y="969353"/>
              <a:ext cx="6311100" cy="701100"/>
            </a:xfrm>
            <a:prstGeom prst="rect">
              <a:avLst/>
            </a:prstGeom>
            <a:noFill/>
            <a:ln>
              <a:noFill/>
            </a:ln>
          </p:spPr>
          <p:txBody>
            <a:bodyPr spcFirstLastPara="1" wrap="square" lIns="60000" tIns="60000" rIns="190500" bIns="166925"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Trauma Responsive School</a:t>
              </a:r>
              <a:endParaRPr sz="1600" b="0" i="0" u="none" strike="noStrike" cap="none">
                <a:solidFill>
                  <a:schemeClr val="lt1"/>
                </a:solidFill>
                <a:latin typeface="Arial"/>
                <a:ea typeface="Arial"/>
                <a:cs typeface="Arial"/>
                <a:sym typeface="Arial"/>
              </a:endParaRPr>
            </a:p>
          </p:txBody>
        </p:sp>
        <p:sp>
          <p:nvSpPr>
            <p:cNvPr id="139" name="Google Shape;139;p20"/>
            <p:cNvSpPr/>
            <p:nvPr/>
          </p:nvSpPr>
          <p:spPr>
            <a:xfrm>
              <a:off x="2964992" y="1699998"/>
              <a:ext cx="2964900" cy="2700900"/>
            </a:xfrm>
            <a:prstGeom prst="rect">
              <a:avLst/>
            </a:prstGeom>
            <a:solidFill>
              <a:schemeClr val="lt1"/>
            </a:solidFill>
            <a:ln w="25400" cap="flat" cmpd="sng">
              <a:solidFill>
                <a:srgbClr val="0066CC"/>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0"/>
            <p:cNvSpPr txBox="1"/>
            <p:nvPr/>
          </p:nvSpPr>
          <p:spPr>
            <a:xfrm>
              <a:off x="2964992" y="1699998"/>
              <a:ext cx="2964900" cy="2700900"/>
            </a:xfrm>
            <a:prstGeom prst="rect">
              <a:avLst/>
            </a:prstGeom>
            <a:noFill/>
            <a:ln>
              <a:noFill/>
            </a:ln>
          </p:spPr>
          <p:txBody>
            <a:bodyPr spcFirstLastPara="1" wrap="square" lIns="60000" tIns="60000" rIns="60000" bIns="6000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dk1"/>
                  </a:solidFill>
                  <a:latin typeface="Lato"/>
                  <a:ea typeface="Lato"/>
                  <a:cs typeface="Lato"/>
                  <a:sym typeface="Lato"/>
                </a:rPr>
                <a:t>Beginning to embed trauma responses into student and school level concerns. </a:t>
              </a:r>
              <a:endParaRPr sz="1600" b="0" i="0" u="none" strike="noStrike" cap="none">
                <a:solidFill>
                  <a:schemeClr val="dk1"/>
                </a:solidFill>
                <a:latin typeface="Arial"/>
                <a:ea typeface="Arial"/>
                <a:cs typeface="Arial"/>
                <a:sym typeface="Arial"/>
              </a:endParaRPr>
            </a:p>
          </p:txBody>
        </p:sp>
        <p:sp>
          <p:nvSpPr>
            <p:cNvPr id="141" name="Google Shape;141;p20"/>
            <p:cNvSpPr/>
            <p:nvPr/>
          </p:nvSpPr>
          <p:spPr>
            <a:xfrm>
              <a:off x="5929985" y="1086187"/>
              <a:ext cx="3696600" cy="1401900"/>
            </a:xfrm>
            <a:prstGeom prst="rightArrow">
              <a:avLst>
                <a:gd name="adj1" fmla="val 50000"/>
                <a:gd name="adj2" fmla="val 50000"/>
              </a:avLst>
            </a:prstGeom>
            <a:solidFill>
              <a:srgbClr val="8DC63F"/>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0"/>
            <p:cNvSpPr txBox="1"/>
            <p:nvPr/>
          </p:nvSpPr>
          <p:spPr>
            <a:xfrm>
              <a:off x="5929985" y="1436687"/>
              <a:ext cx="3346200" cy="701100"/>
            </a:xfrm>
            <a:prstGeom prst="rect">
              <a:avLst/>
            </a:prstGeom>
            <a:noFill/>
            <a:ln>
              <a:noFill/>
            </a:ln>
          </p:spPr>
          <p:txBody>
            <a:bodyPr spcFirstLastPara="1" wrap="square" lIns="60000" tIns="60000" rIns="190500" bIns="166925"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Trauma Sensitive School</a:t>
              </a:r>
              <a:endParaRPr sz="1600" b="0" i="0" u="none" strike="noStrike" cap="none">
                <a:solidFill>
                  <a:schemeClr val="lt1"/>
                </a:solidFill>
                <a:latin typeface="Arial"/>
                <a:ea typeface="Arial"/>
                <a:cs typeface="Arial"/>
                <a:sym typeface="Arial"/>
              </a:endParaRPr>
            </a:p>
          </p:txBody>
        </p:sp>
        <p:sp>
          <p:nvSpPr>
            <p:cNvPr id="143" name="Google Shape;143;p20"/>
            <p:cNvSpPr/>
            <p:nvPr/>
          </p:nvSpPr>
          <p:spPr>
            <a:xfrm>
              <a:off x="5929985" y="2167331"/>
              <a:ext cx="2964900" cy="2661300"/>
            </a:xfrm>
            <a:prstGeom prst="rect">
              <a:avLst/>
            </a:prstGeom>
            <a:solidFill>
              <a:schemeClr val="lt1"/>
            </a:solidFill>
            <a:ln w="25400" cap="flat" cmpd="sng">
              <a:solidFill>
                <a:srgbClr val="8DC63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0"/>
            <p:cNvSpPr txBox="1"/>
            <p:nvPr/>
          </p:nvSpPr>
          <p:spPr>
            <a:xfrm>
              <a:off x="5929985" y="2167331"/>
              <a:ext cx="2964900" cy="2661300"/>
            </a:xfrm>
            <a:prstGeom prst="rect">
              <a:avLst/>
            </a:prstGeom>
            <a:noFill/>
            <a:ln>
              <a:noFill/>
            </a:ln>
          </p:spPr>
          <p:txBody>
            <a:bodyPr spcFirstLastPara="1" wrap="square" lIns="60000" tIns="60000" rIns="60000" bIns="6000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dk1"/>
                  </a:solidFill>
                  <a:latin typeface="Lato"/>
                  <a:ea typeface="Lato"/>
                  <a:cs typeface="Lato"/>
                  <a:sym typeface="Lato"/>
                </a:rPr>
                <a:t>A multi-year transformation process that seeks to embed sustainable changes into school culture,   policies, practices and procedures</a:t>
              </a:r>
              <a:endParaRPr sz="1600" b="0" i="0" u="none" strike="noStrike" cap="none">
                <a:solidFill>
                  <a:schemeClr val="dk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p:nvPr/>
        </p:nvSpPr>
        <p:spPr>
          <a:xfrm>
            <a:off x="526553" y="152278"/>
            <a:ext cx="8091000" cy="474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3000"/>
              <a:buFont typeface="Lato"/>
              <a:buNone/>
            </a:pPr>
            <a:r>
              <a:rPr lang="en-US" sz="3000" b="1" i="0" u="none" strike="noStrike" cap="none">
                <a:solidFill>
                  <a:schemeClr val="lt1"/>
                </a:solidFill>
                <a:latin typeface="Lato"/>
                <a:ea typeface="Lato"/>
                <a:cs typeface="Lato"/>
                <a:sym typeface="Lato"/>
              </a:rPr>
              <a:t>TSS at the Universal Level</a:t>
            </a:r>
            <a:endParaRPr sz="3000" b="1" i="0" u="none" strike="noStrike" cap="none">
              <a:solidFill>
                <a:srgbClr val="000000"/>
              </a:solidFill>
              <a:latin typeface="Lato"/>
              <a:ea typeface="Lato"/>
              <a:cs typeface="Lato"/>
              <a:sym typeface="Lato"/>
            </a:endParaRPr>
          </a:p>
        </p:txBody>
      </p:sp>
      <p:sp>
        <p:nvSpPr>
          <p:cNvPr id="151" name="Google Shape;151;p21"/>
          <p:cNvSpPr/>
          <p:nvPr/>
        </p:nvSpPr>
        <p:spPr>
          <a:xfrm>
            <a:off x="-4182581" y="706838"/>
            <a:ext cx="2896800" cy="1241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1800"/>
              <a:buFont typeface="Lato"/>
              <a:buNone/>
            </a:pPr>
            <a:endParaRPr sz="1800" b="0" i="0" u="none" strike="noStrike" cap="none">
              <a:solidFill>
                <a:srgbClr val="000000"/>
              </a:solidFill>
              <a:latin typeface="Lato"/>
              <a:ea typeface="Lato"/>
              <a:cs typeface="Lato"/>
              <a:sym typeface="Lato"/>
            </a:endParaRPr>
          </a:p>
        </p:txBody>
      </p:sp>
      <p:sp>
        <p:nvSpPr>
          <p:cNvPr id="152" name="Google Shape;152;p21"/>
          <p:cNvSpPr txBox="1"/>
          <p:nvPr/>
        </p:nvSpPr>
        <p:spPr>
          <a:xfrm>
            <a:off x="5192063" y="943250"/>
            <a:ext cx="1687200" cy="971100"/>
          </a:xfrm>
          <a:prstGeom prst="rect">
            <a:avLst/>
          </a:prstGeom>
          <a:solidFill>
            <a:srgbClr val="8DC63F"/>
          </a:solidFill>
          <a:ln w="9525" cap="flat" cmpd="sng">
            <a:solidFill>
              <a:srgbClr val="8DC63F"/>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b="0" i="0" u="none" strike="noStrike" cap="none">
                <a:solidFill>
                  <a:schemeClr val="dk1"/>
                </a:solidFill>
                <a:latin typeface="Lato"/>
                <a:ea typeface="Lato"/>
                <a:cs typeface="Lato"/>
                <a:sym typeface="Lato"/>
              </a:rPr>
              <a:t>School Environments</a:t>
            </a:r>
            <a:endParaRPr sz="1400" b="0" i="0" u="none" strike="noStrike" cap="none">
              <a:solidFill>
                <a:schemeClr val="dk1"/>
              </a:solidFill>
              <a:latin typeface="Lato"/>
              <a:ea typeface="Lato"/>
              <a:cs typeface="Lato"/>
              <a:sym typeface="Lato"/>
            </a:endParaRPr>
          </a:p>
        </p:txBody>
      </p:sp>
      <p:sp>
        <p:nvSpPr>
          <p:cNvPr id="153" name="Google Shape;153;p21"/>
          <p:cNvSpPr txBox="1"/>
          <p:nvPr/>
        </p:nvSpPr>
        <p:spPr>
          <a:xfrm>
            <a:off x="6991600" y="943250"/>
            <a:ext cx="1687200" cy="971100"/>
          </a:xfrm>
          <a:prstGeom prst="rect">
            <a:avLst/>
          </a:prstGeom>
          <a:solidFill>
            <a:srgbClr val="00AB4E"/>
          </a:solidFill>
          <a:ln w="9525" cap="flat" cmpd="sng">
            <a:solidFill>
              <a:srgbClr val="00AB4E"/>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b="0" i="0" u="none" strike="noStrike" cap="none">
                <a:solidFill>
                  <a:schemeClr val="lt1"/>
                </a:solidFill>
                <a:latin typeface="Lato"/>
                <a:ea typeface="Lato"/>
                <a:cs typeface="Lato"/>
                <a:sym typeface="Lato"/>
              </a:rPr>
              <a:t>Social/Emotional Learning</a:t>
            </a:r>
            <a:endParaRPr sz="1400" b="0" i="0" u="none" strike="noStrike" cap="none">
              <a:solidFill>
                <a:srgbClr val="000000"/>
              </a:solidFill>
              <a:latin typeface="Lato"/>
              <a:ea typeface="Lato"/>
              <a:cs typeface="Lato"/>
              <a:sym typeface="Lato"/>
            </a:endParaRPr>
          </a:p>
        </p:txBody>
      </p:sp>
      <p:sp>
        <p:nvSpPr>
          <p:cNvPr id="154" name="Google Shape;154;p21"/>
          <p:cNvSpPr/>
          <p:nvPr/>
        </p:nvSpPr>
        <p:spPr>
          <a:xfrm>
            <a:off x="5194637" y="1996527"/>
            <a:ext cx="1687200" cy="891600"/>
          </a:xfrm>
          <a:prstGeom prst="rect">
            <a:avLst/>
          </a:prstGeom>
          <a:solidFill>
            <a:srgbClr val="21E146"/>
          </a:solidFill>
          <a:ln w="12700" cap="flat" cmpd="sng">
            <a:solidFill>
              <a:schemeClr val="lt1"/>
            </a:solidFill>
            <a:prstDash val="solid"/>
            <a:miter lim="8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5" name="Google Shape;155;p21"/>
          <p:cNvSpPr txBox="1"/>
          <p:nvPr/>
        </p:nvSpPr>
        <p:spPr>
          <a:xfrm>
            <a:off x="5192063" y="1996526"/>
            <a:ext cx="1687200" cy="891600"/>
          </a:xfrm>
          <a:prstGeom prst="rect">
            <a:avLst/>
          </a:prstGeom>
          <a:solidFill>
            <a:srgbClr val="03819B"/>
          </a:solidFill>
          <a:ln w="9525" cap="flat" cmpd="sng">
            <a:solidFill>
              <a:srgbClr val="03819B"/>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b="0" i="0" u="none" strike="noStrike" cap="none">
                <a:solidFill>
                  <a:schemeClr val="lt1"/>
                </a:solidFill>
                <a:latin typeface="Lato"/>
                <a:ea typeface="Lato"/>
                <a:cs typeface="Lato"/>
                <a:sym typeface="Lato"/>
              </a:rPr>
              <a:t>Emotional and Physical Regulation</a:t>
            </a:r>
            <a:endParaRPr sz="1400" b="0" i="0" u="none" strike="noStrike" cap="none">
              <a:solidFill>
                <a:srgbClr val="000000"/>
              </a:solidFill>
              <a:latin typeface="Lato"/>
              <a:ea typeface="Lato"/>
              <a:cs typeface="Lato"/>
              <a:sym typeface="Lato"/>
            </a:endParaRPr>
          </a:p>
        </p:txBody>
      </p:sp>
      <p:sp>
        <p:nvSpPr>
          <p:cNvPr id="156" name="Google Shape;156;p21"/>
          <p:cNvSpPr txBox="1"/>
          <p:nvPr/>
        </p:nvSpPr>
        <p:spPr>
          <a:xfrm>
            <a:off x="6991600" y="1994269"/>
            <a:ext cx="1669800" cy="863100"/>
          </a:xfrm>
          <a:prstGeom prst="rect">
            <a:avLst/>
          </a:prstGeom>
          <a:solidFill>
            <a:srgbClr val="0066CC"/>
          </a:solidFill>
          <a:ln w="9525" cap="flat" cmpd="sng">
            <a:solidFill>
              <a:srgbClr val="0066CC"/>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b="0" i="0" u="none" strike="noStrike" cap="none">
                <a:solidFill>
                  <a:schemeClr val="lt1"/>
                </a:solidFill>
                <a:latin typeface="Lato"/>
                <a:ea typeface="Lato"/>
                <a:cs typeface="Lato"/>
                <a:sym typeface="Lato"/>
              </a:rPr>
              <a:t>Building Relationships</a:t>
            </a:r>
            <a:endParaRPr sz="1400" b="0" i="0" u="none" strike="noStrike" cap="none">
              <a:solidFill>
                <a:srgbClr val="000000"/>
              </a:solidFill>
              <a:latin typeface="Lato"/>
              <a:ea typeface="Lato"/>
              <a:cs typeface="Lato"/>
              <a:sym typeface="Lato"/>
            </a:endParaRPr>
          </a:p>
        </p:txBody>
      </p:sp>
      <p:sp>
        <p:nvSpPr>
          <p:cNvPr id="157" name="Google Shape;157;p21"/>
          <p:cNvSpPr txBox="1"/>
          <p:nvPr/>
        </p:nvSpPr>
        <p:spPr>
          <a:xfrm>
            <a:off x="5194719" y="2954638"/>
            <a:ext cx="1681500" cy="758400"/>
          </a:xfrm>
          <a:prstGeom prst="rect">
            <a:avLst/>
          </a:prstGeom>
          <a:solidFill>
            <a:srgbClr val="333399"/>
          </a:solidFill>
          <a:ln w="9525" cap="flat" cmpd="sng">
            <a:solidFill>
              <a:srgbClr val="333399"/>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b="0" i="0" u="none" strike="noStrike" cap="none">
                <a:solidFill>
                  <a:schemeClr val="lt1"/>
                </a:solidFill>
                <a:latin typeface="Lato"/>
                <a:ea typeface="Lato"/>
                <a:cs typeface="Lato"/>
                <a:sym typeface="Lato"/>
              </a:rPr>
              <a:t>School-Wide Discipline</a:t>
            </a:r>
            <a:endParaRPr sz="1400" b="0" i="0" u="none" strike="noStrike" cap="none">
              <a:solidFill>
                <a:srgbClr val="000000"/>
              </a:solidFill>
              <a:latin typeface="Lato"/>
              <a:ea typeface="Lato"/>
              <a:cs typeface="Lato"/>
              <a:sym typeface="Lato"/>
            </a:endParaRPr>
          </a:p>
        </p:txBody>
      </p:sp>
      <p:sp>
        <p:nvSpPr>
          <p:cNvPr id="158" name="Google Shape;158;p21"/>
          <p:cNvSpPr/>
          <p:nvPr/>
        </p:nvSpPr>
        <p:spPr>
          <a:xfrm>
            <a:off x="6991600" y="2931169"/>
            <a:ext cx="1666200" cy="799800"/>
          </a:xfrm>
          <a:prstGeom prst="rect">
            <a:avLst/>
          </a:prstGeom>
          <a:solidFill>
            <a:srgbClr val="8DC63F"/>
          </a:solidFill>
          <a:ln w="12700" cap="flat" cmpd="sng">
            <a:solidFill>
              <a:srgbClr val="8DC63F"/>
            </a:solidFill>
            <a:prstDash val="solid"/>
            <a:miter lim="8000"/>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Lato"/>
                <a:ea typeface="Lato"/>
                <a:cs typeface="Lato"/>
                <a:sym typeface="Lato"/>
              </a:rPr>
              <a:t>Academic Supports</a:t>
            </a:r>
            <a:endParaRPr sz="1400" b="0" i="0" u="none" strike="noStrike" cap="none">
              <a:solidFill>
                <a:schemeClr val="dk1"/>
              </a:solidFill>
              <a:latin typeface="Lato"/>
              <a:ea typeface="Lato"/>
              <a:cs typeface="Lato"/>
              <a:sym typeface="Lato"/>
            </a:endParaRPr>
          </a:p>
        </p:txBody>
      </p:sp>
      <p:sp>
        <p:nvSpPr>
          <p:cNvPr id="159" name="Google Shape;159;p21"/>
          <p:cNvSpPr/>
          <p:nvPr/>
        </p:nvSpPr>
        <p:spPr>
          <a:xfrm>
            <a:off x="5205100" y="4523136"/>
            <a:ext cx="3473700" cy="474900"/>
          </a:xfrm>
          <a:prstGeom prst="rect">
            <a:avLst/>
          </a:prstGeom>
          <a:solidFill>
            <a:srgbClr val="333399"/>
          </a:solidFill>
          <a:ln w="12700" cap="flat" cmpd="sng">
            <a:solidFill>
              <a:srgbClr val="333399"/>
            </a:solidFill>
            <a:prstDash val="solid"/>
            <a:miter lim="8000"/>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Lato"/>
                <a:ea typeface="Lato"/>
                <a:cs typeface="Lato"/>
                <a:sym typeface="Lato"/>
              </a:rPr>
              <a:t>Staff Wellness</a:t>
            </a:r>
            <a:endParaRPr sz="1400" b="0" i="0" u="none" strike="noStrike" cap="none">
              <a:solidFill>
                <a:schemeClr val="lt1"/>
              </a:solidFill>
              <a:latin typeface="Lato"/>
              <a:ea typeface="Lato"/>
              <a:cs typeface="Lato"/>
              <a:sym typeface="Lato"/>
            </a:endParaRPr>
          </a:p>
        </p:txBody>
      </p:sp>
      <p:sp>
        <p:nvSpPr>
          <p:cNvPr id="160" name="Google Shape;160;p21"/>
          <p:cNvSpPr/>
          <p:nvPr/>
        </p:nvSpPr>
        <p:spPr>
          <a:xfrm>
            <a:off x="5202525" y="3780950"/>
            <a:ext cx="1666200" cy="684300"/>
          </a:xfrm>
          <a:prstGeom prst="rect">
            <a:avLst/>
          </a:prstGeom>
          <a:solidFill>
            <a:srgbClr val="00AB4E"/>
          </a:solidFill>
          <a:ln w="12700" cap="flat" cmpd="sng">
            <a:solidFill>
              <a:schemeClr val="lt1"/>
            </a:solidFill>
            <a:prstDash val="solid"/>
            <a:miter lim="8000"/>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Lato"/>
                <a:ea typeface="Lato"/>
                <a:cs typeface="Lato"/>
                <a:sym typeface="Lato"/>
              </a:rPr>
              <a:t>Cognitive Problem Solving</a:t>
            </a:r>
            <a:endParaRPr sz="1400" b="0" i="0" u="none" strike="noStrike" cap="none">
              <a:solidFill>
                <a:schemeClr val="lt1"/>
              </a:solidFill>
              <a:latin typeface="Lato"/>
              <a:ea typeface="Lato"/>
              <a:cs typeface="Lato"/>
              <a:sym typeface="Lato"/>
            </a:endParaRPr>
          </a:p>
        </p:txBody>
      </p:sp>
      <p:sp>
        <p:nvSpPr>
          <p:cNvPr id="161" name="Google Shape;161;p21"/>
          <p:cNvSpPr/>
          <p:nvPr/>
        </p:nvSpPr>
        <p:spPr>
          <a:xfrm>
            <a:off x="6991600" y="3771556"/>
            <a:ext cx="1666200" cy="684300"/>
          </a:xfrm>
          <a:prstGeom prst="rect">
            <a:avLst/>
          </a:prstGeom>
          <a:solidFill>
            <a:srgbClr val="03819B"/>
          </a:solidFill>
          <a:ln w="12700" cap="flat" cmpd="sng">
            <a:solidFill>
              <a:srgbClr val="03819B"/>
            </a:solidFill>
            <a:prstDash val="solid"/>
            <a:miter lim="8000"/>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Lato"/>
                <a:ea typeface="Lato"/>
                <a:cs typeface="Lato"/>
                <a:sym typeface="Lato"/>
              </a:rPr>
              <a:t>Parent Engagement</a:t>
            </a:r>
            <a:endParaRPr sz="1400" b="0" i="0" u="none" strike="noStrike" cap="none">
              <a:solidFill>
                <a:schemeClr val="lt1"/>
              </a:solidFill>
              <a:latin typeface="Lato"/>
              <a:ea typeface="Lato"/>
              <a:cs typeface="Lato"/>
              <a:sym typeface="Lato"/>
            </a:endParaRPr>
          </a:p>
        </p:txBody>
      </p:sp>
      <p:pic>
        <p:nvPicPr>
          <p:cNvPr id="162" name="Google Shape;162;p21"/>
          <p:cNvPicPr preferRelativeResize="0"/>
          <p:nvPr/>
        </p:nvPicPr>
        <p:blipFill rotWithShape="1">
          <a:blip r:embed="rId3">
            <a:alphaModFix/>
          </a:blip>
          <a:srcRect/>
          <a:stretch/>
        </p:blipFill>
        <p:spPr>
          <a:xfrm rot="1499457">
            <a:off x="744566" y="895262"/>
            <a:ext cx="3050361" cy="4200776"/>
          </a:xfrm>
          <a:prstGeom prst="rect">
            <a:avLst/>
          </a:prstGeom>
          <a:noFill/>
          <a:ln>
            <a:noFill/>
          </a:ln>
        </p:spPr>
      </p:pic>
      <p:sp>
        <p:nvSpPr>
          <p:cNvPr id="163" name="Google Shape;163;p21"/>
          <p:cNvSpPr txBox="1"/>
          <p:nvPr/>
        </p:nvSpPr>
        <p:spPr>
          <a:xfrm>
            <a:off x="2475793" y="1602950"/>
            <a:ext cx="2063700" cy="12936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1" u="none" strike="noStrike" cap="none">
                <a:solidFill>
                  <a:srgbClr val="000000"/>
                </a:solidFill>
                <a:latin typeface="Lato"/>
                <a:ea typeface="Lato"/>
                <a:cs typeface="Lato"/>
                <a:sym typeface="Lato"/>
              </a:rPr>
              <a:t>Safety</a:t>
            </a:r>
            <a:endParaRPr sz="1500" b="1"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500"/>
              <a:buFont typeface="Arial"/>
              <a:buNone/>
            </a:pPr>
            <a:r>
              <a:rPr lang="en-US" sz="1500" b="1" i="1" u="none" strike="noStrike" cap="none">
                <a:solidFill>
                  <a:srgbClr val="000000"/>
                </a:solidFill>
                <a:latin typeface="Lato"/>
                <a:ea typeface="Lato"/>
                <a:cs typeface="Lato"/>
                <a:sym typeface="Lato"/>
              </a:rPr>
              <a:t>Trustworthiness</a:t>
            </a:r>
            <a:endParaRPr sz="1500" b="1"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500"/>
              <a:buFont typeface="Arial"/>
              <a:buNone/>
            </a:pPr>
            <a:r>
              <a:rPr lang="en-US" sz="1500" b="1" i="1" u="none" strike="noStrike" cap="none">
                <a:solidFill>
                  <a:srgbClr val="000000"/>
                </a:solidFill>
                <a:latin typeface="Lato"/>
                <a:ea typeface="Lato"/>
                <a:cs typeface="Lato"/>
                <a:sym typeface="Lato"/>
              </a:rPr>
              <a:t>Choice</a:t>
            </a:r>
            <a:endParaRPr sz="1500" b="1"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500"/>
              <a:buFont typeface="Arial"/>
              <a:buNone/>
            </a:pPr>
            <a:r>
              <a:rPr lang="en-US" sz="1500" b="1" i="1" u="none" strike="noStrike" cap="none">
                <a:solidFill>
                  <a:srgbClr val="000000"/>
                </a:solidFill>
                <a:latin typeface="Lato"/>
                <a:ea typeface="Lato"/>
                <a:cs typeface="Lato"/>
                <a:sym typeface="Lato"/>
              </a:rPr>
              <a:t>Collaboration</a:t>
            </a:r>
            <a:endParaRPr sz="1500" b="1"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500"/>
              <a:buFont typeface="Arial"/>
              <a:buNone/>
            </a:pPr>
            <a:r>
              <a:rPr lang="en-US" sz="1500" b="1" i="1" u="none" strike="noStrike" cap="none">
                <a:solidFill>
                  <a:srgbClr val="000000"/>
                </a:solidFill>
                <a:latin typeface="Lato"/>
                <a:ea typeface="Lato"/>
                <a:cs typeface="Lato"/>
                <a:sym typeface="Lato"/>
              </a:rPr>
              <a:t>Empowerment</a:t>
            </a:r>
            <a:endParaRPr sz="1500" b="1"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2"/>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p>
            <a:pPr marL="342900" marR="0" lvl="0" indent="-165100" algn="ctr" rtl="0">
              <a:lnSpc>
                <a:spcPct val="100000"/>
              </a:lnSpc>
              <a:spcBef>
                <a:spcPts val="0"/>
              </a:spcBef>
              <a:spcAft>
                <a:spcPts val="0"/>
              </a:spcAft>
              <a:buClr>
                <a:schemeClr val="lt1"/>
              </a:buClr>
              <a:buSzPts val="1800"/>
              <a:buFont typeface="Arial"/>
              <a:buNone/>
            </a:pPr>
            <a:r>
              <a:rPr lang="en-US" sz="3000" b="1" i="0" u="none" strike="noStrike" cap="none">
                <a:solidFill>
                  <a:schemeClr val="lt1"/>
                </a:solidFill>
                <a:latin typeface="Lato Black"/>
                <a:ea typeface="Lato Black"/>
                <a:cs typeface="Lato Black"/>
                <a:sym typeface="Lato Black"/>
              </a:rPr>
              <a:t>ACE Over the Life Course</a:t>
            </a:r>
            <a:endParaRPr sz="3600" b="1" i="0" u="none" strike="noStrike" cap="none">
              <a:solidFill>
                <a:schemeClr val="lt1"/>
              </a:solidFill>
              <a:latin typeface="Lato"/>
              <a:ea typeface="Lato"/>
              <a:cs typeface="Lato"/>
              <a:sym typeface="Lato"/>
            </a:endParaRPr>
          </a:p>
        </p:txBody>
      </p:sp>
      <p:sp>
        <p:nvSpPr>
          <p:cNvPr id="169" name="Google Shape;169;p22"/>
          <p:cNvSpPr/>
          <p:nvPr/>
        </p:nvSpPr>
        <p:spPr>
          <a:xfrm>
            <a:off x="1061048" y="1099868"/>
            <a:ext cx="1216200" cy="2898600"/>
          </a:xfrm>
          <a:prstGeom prst="upArrow">
            <a:avLst>
              <a:gd name="adj1" fmla="val 50000"/>
              <a:gd name="adj2" fmla="val 50000"/>
            </a:avLst>
          </a:prstGeom>
          <a:solidFill>
            <a:srgbClr val="293D93"/>
          </a:solidFill>
          <a:ln w="25400" cap="flat" cmpd="sng">
            <a:solidFill>
              <a:srgbClr val="42719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Arial"/>
                <a:ea typeface="Arial"/>
                <a:cs typeface="Arial"/>
                <a:sym typeface="Arial"/>
              </a:rPr>
              <a:t>Life Course</a:t>
            </a:r>
            <a:endParaRPr sz="1100" b="0" i="0" u="none" strike="noStrike" cap="none">
              <a:solidFill>
                <a:schemeClr val="lt1"/>
              </a:solidFill>
              <a:latin typeface="Arial"/>
              <a:ea typeface="Arial"/>
              <a:cs typeface="Arial"/>
              <a:sym typeface="Arial"/>
            </a:endParaRPr>
          </a:p>
        </p:txBody>
      </p:sp>
      <p:sp>
        <p:nvSpPr>
          <p:cNvPr id="170" name="Google Shape;170;p22"/>
          <p:cNvSpPr/>
          <p:nvPr/>
        </p:nvSpPr>
        <p:spPr>
          <a:xfrm rot="-1354798">
            <a:off x="6425945" y="2069812"/>
            <a:ext cx="1988424" cy="711854"/>
          </a:xfrm>
          <a:prstGeom prst="leftArrow">
            <a:avLst>
              <a:gd name="adj1" fmla="val 50000"/>
              <a:gd name="adj2" fmla="val 50000"/>
            </a:avLst>
          </a:prstGeom>
          <a:solidFill>
            <a:srgbClr val="8DC63F"/>
          </a:solidFill>
          <a:ln w="25400" cap="flat" cmpd="sng">
            <a:solidFill>
              <a:srgbClr val="8DC63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Arial"/>
                <a:ea typeface="Arial"/>
                <a:cs typeface="Arial"/>
                <a:sym typeface="Arial"/>
              </a:rPr>
              <a:t>What Educators  Can Do</a:t>
            </a:r>
            <a:endParaRPr sz="1100" b="0" i="0" u="none" strike="noStrike" cap="none">
              <a:solidFill>
                <a:schemeClr val="lt1"/>
              </a:solidFill>
              <a:latin typeface="Arial"/>
              <a:ea typeface="Arial"/>
              <a:cs typeface="Arial"/>
              <a:sym typeface="Arial"/>
            </a:endParaRPr>
          </a:p>
        </p:txBody>
      </p:sp>
      <p:grpSp>
        <p:nvGrpSpPr>
          <p:cNvPr id="171" name="Google Shape;171;p22"/>
          <p:cNvGrpSpPr/>
          <p:nvPr/>
        </p:nvGrpSpPr>
        <p:grpSpPr>
          <a:xfrm>
            <a:off x="1942338" y="868934"/>
            <a:ext cx="6095925" cy="4063928"/>
            <a:chOff x="0" y="0"/>
            <a:chExt cx="8127900" cy="5418571"/>
          </a:xfrm>
        </p:grpSpPr>
        <p:sp>
          <p:nvSpPr>
            <p:cNvPr id="172" name="Google Shape;172;p22"/>
            <p:cNvSpPr/>
            <p:nvPr/>
          </p:nvSpPr>
          <p:spPr>
            <a:xfrm>
              <a:off x="3483428" y="0"/>
              <a:ext cx="1161000" cy="774000"/>
            </a:xfrm>
            <a:prstGeom prst="trapezoid">
              <a:avLst>
                <a:gd name="adj" fmla="val 75000"/>
              </a:avLst>
            </a:prstGeom>
            <a:solidFill>
              <a:srgbClr val="4372C3"/>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22"/>
            <p:cNvSpPr txBox="1"/>
            <p:nvPr/>
          </p:nvSpPr>
          <p:spPr>
            <a:xfrm>
              <a:off x="3483428" y="0"/>
              <a:ext cx="1161000" cy="7740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Early </a:t>
              </a:r>
              <a:endParaRPr sz="1100" b="0" i="0" u="none" strike="noStrike" cap="none">
                <a:solidFill>
                  <a:srgbClr val="000000"/>
                </a:solidFill>
                <a:latin typeface="Arial"/>
                <a:ea typeface="Arial"/>
                <a:cs typeface="Arial"/>
                <a:sym typeface="Arial"/>
              </a:endParaRPr>
            </a:p>
            <a:p>
              <a:pPr marL="0" marR="0" lvl="0" indent="0" algn="ctr" rtl="0">
                <a:lnSpc>
                  <a:spcPct val="90000"/>
                </a:lnSpc>
                <a:spcBef>
                  <a:spcPts val="40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Death</a:t>
              </a:r>
              <a:endParaRPr sz="1100" b="0" i="0" u="none" strike="noStrike" cap="none">
                <a:solidFill>
                  <a:srgbClr val="000000"/>
                </a:solidFill>
                <a:latin typeface="Arial"/>
                <a:ea typeface="Arial"/>
                <a:cs typeface="Arial"/>
                <a:sym typeface="Arial"/>
              </a:endParaRPr>
            </a:p>
          </p:txBody>
        </p:sp>
        <p:sp>
          <p:nvSpPr>
            <p:cNvPr id="174" name="Google Shape;174;p22"/>
            <p:cNvSpPr/>
            <p:nvPr/>
          </p:nvSpPr>
          <p:spPr>
            <a:xfrm>
              <a:off x="2902857" y="774095"/>
              <a:ext cx="2322300" cy="774000"/>
            </a:xfrm>
            <a:prstGeom prst="trapezoid">
              <a:avLst>
                <a:gd name="adj" fmla="val 75000"/>
              </a:avLst>
            </a:prstGeom>
            <a:solidFill>
              <a:srgbClr val="439ABF"/>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2"/>
            <p:cNvSpPr txBox="1"/>
            <p:nvPr/>
          </p:nvSpPr>
          <p:spPr>
            <a:xfrm>
              <a:off x="3309257" y="774095"/>
              <a:ext cx="1509600" cy="7740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Disease, Disability &amp; Social Problems</a:t>
              </a:r>
              <a:endParaRPr sz="1100" b="0" i="0" u="none" strike="noStrike" cap="none">
                <a:solidFill>
                  <a:srgbClr val="000000"/>
                </a:solidFill>
                <a:latin typeface="Arial"/>
                <a:ea typeface="Arial"/>
                <a:cs typeface="Arial"/>
                <a:sym typeface="Arial"/>
              </a:endParaRPr>
            </a:p>
          </p:txBody>
        </p:sp>
        <p:sp>
          <p:nvSpPr>
            <p:cNvPr id="176" name="Google Shape;176;p22"/>
            <p:cNvSpPr/>
            <p:nvPr/>
          </p:nvSpPr>
          <p:spPr>
            <a:xfrm>
              <a:off x="2322285" y="1548190"/>
              <a:ext cx="3483300" cy="774000"/>
            </a:xfrm>
            <a:prstGeom prst="trapezoid">
              <a:avLst>
                <a:gd name="adj" fmla="val 75000"/>
              </a:avLst>
            </a:prstGeom>
            <a:solidFill>
              <a:srgbClr val="43BCB8"/>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2"/>
            <p:cNvSpPr txBox="1"/>
            <p:nvPr/>
          </p:nvSpPr>
          <p:spPr>
            <a:xfrm>
              <a:off x="2931885" y="1548190"/>
              <a:ext cx="2264100" cy="7740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Adoption of High Risk and Unhealthy Behaviors</a:t>
              </a:r>
              <a:endParaRPr sz="1100" b="0" i="0" u="none" strike="noStrike" cap="none">
                <a:solidFill>
                  <a:srgbClr val="000000"/>
                </a:solidFill>
                <a:latin typeface="Arial"/>
                <a:ea typeface="Arial"/>
                <a:cs typeface="Arial"/>
                <a:sym typeface="Arial"/>
              </a:endParaRPr>
            </a:p>
          </p:txBody>
        </p:sp>
        <p:sp>
          <p:nvSpPr>
            <p:cNvPr id="178" name="Google Shape;178;p22"/>
            <p:cNvSpPr/>
            <p:nvPr/>
          </p:nvSpPr>
          <p:spPr>
            <a:xfrm>
              <a:off x="1741714" y="2322285"/>
              <a:ext cx="4644600" cy="774000"/>
            </a:xfrm>
            <a:prstGeom prst="trapezoid">
              <a:avLst>
                <a:gd name="adj" fmla="val 75000"/>
              </a:avLst>
            </a:prstGeom>
            <a:solidFill>
              <a:srgbClr val="44B78C"/>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2"/>
            <p:cNvSpPr txBox="1"/>
            <p:nvPr/>
          </p:nvSpPr>
          <p:spPr>
            <a:xfrm>
              <a:off x="2554514" y="2322285"/>
              <a:ext cx="3018900" cy="7740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Social, Emotional, &amp; Cognitive Impairments</a:t>
              </a:r>
              <a:endParaRPr sz="1100" b="0" i="0" u="none" strike="noStrike" cap="none">
                <a:solidFill>
                  <a:srgbClr val="000000"/>
                </a:solidFill>
                <a:latin typeface="Arial"/>
                <a:ea typeface="Arial"/>
                <a:cs typeface="Arial"/>
                <a:sym typeface="Arial"/>
              </a:endParaRPr>
            </a:p>
          </p:txBody>
        </p:sp>
        <p:sp>
          <p:nvSpPr>
            <p:cNvPr id="180" name="Google Shape;180;p22"/>
            <p:cNvSpPr/>
            <p:nvPr/>
          </p:nvSpPr>
          <p:spPr>
            <a:xfrm>
              <a:off x="1161142" y="3096381"/>
              <a:ext cx="5805600" cy="774000"/>
            </a:xfrm>
            <a:prstGeom prst="trapezoid">
              <a:avLst>
                <a:gd name="adj" fmla="val 75000"/>
              </a:avLst>
            </a:prstGeom>
            <a:solidFill>
              <a:srgbClr val="45B363"/>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2"/>
            <p:cNvSpPr txBox="1"/>
            <p:nvPr/>
          </p:nvSpPr>
          <p:spPr>
            <a:xfrm>
              <a:off x="2177142" y="3096381"/>
              <a:ext cx="3773700" cy="7740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Disrupted Neurodevelopment</a:t>
              </a:r>
              <a:endParaRPr sz="1100" b="0" i="0" u="none" strike="noStrike" cap="none">
                <a:solidFill>
                  <a:srgbClr val="000000"/>
                </a:solidFill>
                <a:latin typeface="Arial"/>
                <a:ea typeface="Arial"/>
                <a:cs typeface="Arial"/>
                <a:sym typeface="Arial"/>
              </a:endParaRPr>
            </a:p>
          </p:txBody>
        </p:sp>
        <p:sp>
          <p:nvSpPr>
            <p:cNvPr id="182" name="Google Shape;182;p22"/>
            <p:cNvSpPr/>
            <p:nvPr/>
          </p:nvSpPr>
          <p:spPr>
            <a:xfrm>
              <a:off x="580571" y="3870476"/>
              <a:ext cx="6966900" cy="774000"/>
            </a:xfrm>
            <a:prstGeom prst="trapezoid">
              <a:avLst>
                <a:gd name="adj" fmla="val 75000"/>
              </a:avLst>
            </a:prstGeom>
            <a:solidFill>
              <a:srgbClr val="4CAF46"/>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22"/>
            <p:cNvSpPr txBox="1"/>
            <p:nvPr/>
          </p:nvSpPr>
          <p:spPr>
            <a:xfrm>
              <a:off x="1799771" y="3870476"/>
              <a:ext cx="4528500" cy="7740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Adverse Childhood Experiences</a:t>
              </a:r>
              <a:endParaRPr sz="1100" b="0" i="0" u="none" strike="noStrike" cap="none">
                <a:solidFill>
                  <a:srgbClr val="000000"/>
                </a:solidFill>
                <a:latin typeface="Arial"/>
                <a:ea typeface="Arial"/>
                <a:cs typeface="Arial"/>
                <a:sym typeface="Arial"/>
              </a:endParaRPr>
            </a:p>
          </p:txBody>
        </p:sp>
        <p:sp>
          <p:nvSpPr>
            <p:cNvPr id="184" name="Google Shape;184;p22"/>
            <p:cNvSpPr/>
            <p:nvPr/>
          </p:nvSpPr>
          <p:spPr>
            <a:xfrm>
              <a:off x="0" y="4644571"/>
              <a:ext cx="8127900" cy="774000"/>
            </a:xfrm>
            <a:prstGeom prst="trapezoid">
              <a:avLst>
                <a:gd name="adj" fmla="val 75000"/>
              </a:avLst>
            </a:prstGeom>
            <a:solidFill>
              <a:srgbClr val="6FAA47"/>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2"/>
            <p:cNvSpPr txBox="1"/>
            <p:nvPr/>
          </p:nvSpPr>
          <p:spPr>
            <a:xfrm>
              <a:off x="1422399" y="4644571"/>
              <a:ext cx="5283300" cy="7740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Historical/Generational Trauma</a:t>
              </a:r>
              <a:endParaRPr sz="11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0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 calcmode="lin" valueType="num">
                                      <p:cBhvr additive="base">
                                        <p:cTn id="12" dur="500"/>
                                        <p:tgtEl>
                                          <p:spTgt spid="17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a:spLocks noGrp="1"/>
          </p:cNvSpPr>
          <p:nvPr>
            <p:ph type="title"/>
          </p:nvPr>
        </p:nvSpPr>
        <p:spPr>
          <a:xfrm>
            <a:off x="430225" y="3"/>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atin typeface="Lato"/>
                <a:ea typeface="Lato"/>
                <a:cs typeface="Lato"/>
                <a:sym typeface="Lato"/>
              </a:rPr>
              <a:t>What is SEL?</a:t>
            </a:r>
            <a:endParaRPr sz="3600" b="1">
              <a:latin typeface="Lato"/>
              <a:ea typeface="Lato"/>
              <a:cs typeface="Lato"/>
              <a:sym typeface="Lato"/>
            </a:endParaRPr>
          </a:p>
        </p:txBody>
      </p:sp>
      <p:sp>
        <p:nvSpPr>
          <p:cNvPr id="191" name="Google Shape;191;p23"/>
          <p:cNvSpPr txBox="1">
            <a:spLocks noGrp="1"/>
          </p:cNvSpPr>
          <p:nvPr>
            <p:ph type="body" idx="1"/>
          </p:nvPr>
        </p:nvSpPr>
        <p:spPr>
          <a:xfrm>
            <a:off x="982750" y="955200"/>
            <a:ext cx="7864800" cy="4188300"/>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None/>
            </a:pPr>
            <a:r>
              <a:rPr lang="en-US" sz="2200">
                <a:latin typeface="Lato"/>
                <a:ea typeface="Lato"/>
                <a:cs typeface="Lato"/>
                <a:sym typeface="Lato"/>
              </a:rPr>
              <a:t>Social and emotional learning is the process through which children and adults acquire and effectively apply the knowledge, attitudes, and skills necessary to </a:t>
            </a:r>
            <a:endParaRPr sz="2200">
              <a:latin typeface="Lato"/>
              <a:ea typeface="Lato"/>
              <a:cs typeface="Lato"/>
              <a:sym typeface="Lato"/>
            </a:endParaRPr>
          </a:p>
          <a:p>
            <a:pPr marL="457200" lvl="0" indent="-368300" algn="l" rtl="0">
              <a:spcBef>
                <a:spcPts val="1000"/>
              </a:spcBef>
              <a:spcAft>
                <a:spcPts val="0"/>
              </a:spcAft>
              <a:buSzPts val="2200"/>
              <a:buFont typeface="Lato"/>
              <a:buChar char="•"/>
            </a:pPr>
            <a:r>
              <a:rPr lang="en-US" sz="2200">
                <a:latin typeface="Lato"/>
                <a:ea typeface="Lato"/>
                <a:cs typeface="Lato"/>
                <a:sym typeface="Lato"/>
              </a:rPr>
              <a:t>understand and manage emotions</a:t>
            </a:r>
            <a:endParaRPr sz="2200">
              <a:latin typeface="Lato"/>
              <a:ea typeface="Lato"/>
              <a:cs typeface="Lato"/>
              <a:sym typeface="Lato"/>
            </a:endParaRPr>
          </a:p>
          <a:p>
            <a:pPr marL="457200" lvl="0" indent="-368300" algn="l" rtl="0">
              <a:spcBef>
                <a:spcPts val="0"/>
              </a:spcBef>
              <a:spcAft>
                <a:spcPts val="0"/>
              </a:spcAft>
              <a:buSzPts val="2200"/>
              <a:buFont typeface="Lato"/>
              <a:buChar char="•"/>
            </a:pPr>
            <a:r>
              <a:rPr lang="en-US" sz="2200">
                <a:latin typeface="Lato"/>
                <a:ea typeface="Lato"/>
                <a:cs typeface="Lato"/>
                <a:sym typeface="Lato"/>
              </a:rPr>
              <a:t>set and achieve positive goals</a:t>
            </a:r>
            <a:endParaRPr sz="2200">
              <a:latin typeface="Lato"/>
              <a:ea typeface="Lato"/>
              <a:cs typeface="Lato"/>
              <a:sym typeface="Lato"/>
            </a:endParaRPr>
          </a:p>
          <a:p>
            <a:pPr marL="457200" lvl="0" indent="-368300" algn="l" rtl="0">
              <a:spcBef>
                <a:spcPts val="0"/>
              </a:spcBef>
              <a:spcAft>
                <a:spcPts val="0"/>
              </a:spcAft>
              <a:buSzPts val="2200"/>
              <a:buFont typeface="Lato"/>
              <a:buChar char="•"/>
            </a:pPr>
            <a:r>
              <a:rPr lang="en-US" sz="2200">
                <a:latin typeface="Lato"/>
                <a:ea typeface="Lato"/>
                <a:cs typeface="Lato"/>
                <a:sym typeface="Lato"/>
              </a:rPr>
              <a:t>feel and show empathy for others</a:t>
            </a:r>
            <a:endParaRPr sz="2200">
              <a:latin typeface="Lato"/>
              <a:ea typeface="Lato"/>
              <a:cs typeface="Lato"/>
              <a:sym typeface="Lato"/>
            </a:endParaRPr>
          </a:p>
          <a:p>
            <a:pPr marL="457200" lvl="0" indent="-368300" algn="l" rtl="0">
              <a:spcBef>
                <a:spcPts val="0"/>
              </a:spcBef>
              <a:spcAft>
                <a:spcPts val="0"/>
              </a:spcAft>
              <a:buSzPts val="2200"/>
              <a:buFont typeface="Lato"/>
              <a:buChar char="•"/>
            </a:pPr>
            <a:r>
              <a:rPr lang="en-US" sz="2200">
                <a:latin typeface="Lato"/>
                <a:ea typeface="Lato"/>
                <a:cs typeface="Lato"/>
                <a:sym typeface="Lato"/>
              </a:rPr>
              <a:t>establish and maintain positive relationships</a:t>
            </a:r>
            <a:endParaRPr sz="2200">
              <a:latin typeface="Lato"/>
              <a:ea typeface="Lato"/>
              <a:cs typeface="Lato"/>
              <a:sym typeface="Lato"/>
            </a:endParaRPr>
          </a:p>
          <a:p>
            <a:pPr marL="457200" lvl="0" indent="-368300" algn="l" rtl="0">
              <a:spcBef>
                <a:spcPts val="0"/>
              </a:spcBef>
              <a:spcAft>
                <a:spcPts val="0"/>
              </a:spcAft>
              <a:buSzPts val="2200"/>
              <a:buFont typeface="Lato"/>
              <a:buChar char="•"/>
            </a:pPr>
            <a:r>
              <a:rPr lang="en-US" sz="2200">
                <a:latin typeface="Lato"/>
                <a:ea typeface="Lato"/>
                <a:cs typeface="Lato"/>
                <a:sym typeface="Lato"/>
              </a:rPr>
              <a:t>make responsible decisions. </a:t>
            </a:r>
            <a:endParaRPr sz="2200">
              <a:latin typeface="Lato"/>
              <a:ea typeface="Lato"/>
              <a:cs typeface="Lato"/>
              <a:sym typeface="Lato"/>
            </a:endParaRPr>
          </a:p>
          <a:p>
            <a:pPr marL="0" lvl="0" indent="0" algn="l" rtl="0">
              <a:spcBef>
                <a:spcPts val="700"/>
              </a:spcBef>
              <a:spcAft>
                <a:spcPts val="0"/>
              </a:spcAft>
              <a:buNone/>
            </a:pPr>
            <a:r>
              <a:rPr lang="en-US" sz="1600">
                <a:latin typeface="Lato"/>
                <a:ea typeface="Lato"/>
                <a:cs typeface="Lato"/>
                <a:sym typeface="Lato"/>
              </a:rPr>
              <a:t>From: the Collaborative for Academic, Social and Emotional Learning (CASEL)</a:t>
            </a:r>
            <a:endParaRPr sz="1600">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4"/>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3000"/>
              </a:spcAft>
              <a:buNone/>
            </a:pPr>
            <a:r>
              <a:rPr lang="en-US"/>
              <a:t>SEL</a:t>
            </a:r>
            <a:endParaRPr/>
          </a:p>
        </p:txBody>
      </p:sp>
      <p:sp>
        <p:nvSpPr>
          <p:cNvPr id="197" name="Google Shape;197;p24"/>
          <p:cNvSpPr txBox="1">
            <a:spLocks noGrp="1"/>
          </p:cNvSpPr>
          <p:nvPr>
            <p:ph type="body" idx="2"/>
          </p:nvPr>
        </p:nvSpPr>
        <p:spPr>
          <a:xfrm>
            <a:off x="824876" y="1315350"/>
            <a:ext cx="4133700" cy="2512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b="0">
                <a:solidFill>
                  <a:srgbClr val="000000"/>
                </a:solidFill>
              </a:rPr>
              <a:t>Social and emotional learning (SEL) enhances students’ capacity to integrate skills, attitudes, and behaviors to deal effectively and ethically with daily tasks and challenges.  </a:t>
            </a:r>
            <a:endParaRPr sz="2200" b="0">
              <a:solidFill>
                <a:srgbClr val="000000"/>
              </a:solidFill>
            </a:endParaRPr>
          </a:p>
          <a:p>
            <a:pPr marL="0" lvl="0" indent="0" algn="l" rtl="0">
              <a:lnSpc>
                <a:spcPct val="100000"/>
              </a:lnSpc>
              <a:spcBef>
                <a:spcPts val="439"/>
              </a:spcBef>
              <a:spcAft>
                <a:spcPts val="439"/>
              </a:spcAft>
              <a:buNone/>
            </a:pPr>
            <a:r>
              <a:rPr lang="en-US" sz="1400" b="0">
                <a:solidFill>
                  <a:srgbClr val="000000"/>
                </a:solidFill>
              </a:rPr>
              <a:t>CASEL - </a:t>
            </a:r>
            <a:r>
              <a:rPr lang="en-US" sz="1400" b="0" u="sng">
                <a:solidFill>
                  <a:srgbClr val="000000"/>
                </a:solidFill>
                <a:hlinkClick r:id="rId3"/>
              </a:rPr>
              <a:t>https://casel.org/core-competencies/</a:t>
            </a:r>
            <a:r>
              <a:rPr lang="en-US" sz="1400" b="0">
                <a:solidFill>
                  <a:srgbClr val="000000"/>
                </a:solidFill>
              </a:rPr>
              <a:t> </a:t>
            </a:r>
            <a:endParaRPr sz="1400" b="0">
              <a:solidFill>
                <a:srgbClr val="000000"/>
              </a:solidFill>
            </a:endParaRPr>
          </a:p>
        </p:txBody>
      </p:sp>
      <p:pic>
        <p:nvPicPr>
          <p:cNvPr id="198" name="Google Shape;198;p24" descr="l_102245243.jpg"/>
          <p:cNvPicPr preferRelativeResize="0"/>
          <p:nvPr/>
        </p:nvPicPr>
        <p:blipFill rotWithShape="1">
          <a:blip r:embed="rId4">
            <a:alphaModFix/>
          </a:blip>
          <a:srcRect/>
          <a:stretch/>
        </p:blipFill>
        <p:spPr>
          <a:xfrm>
            <a:off x="5871775" y="1145286"/>
            <a:ext cx="2480976" cy="3312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a:spLocks noGrp="1"/>
          </p:cNvSpPr>
          <p:nvPr>
            <p:ph type="title"/>
          </p:nvPr>
        </p:nvSpPr>
        <p:spPr>
          <a:xfrm>
            <a:off x="1144260" y="53683"/>
            <a:ext cx="6855600" cy="4314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1400"/>
              <a:buFont typeface="Lato"/>
              <a:buNone/>
            </a:pPr>
            <a:r>
              <a:rPr lang="en-US" sz="2700" b="0" i="0" u="none" strike="noStrike" cap="none">
                <a:solidFill>
                  <a:schemeClr val="lt1"/>
                </a:solidFill>
                <a:latin typeface="Lato"/>
                <a:ea typeface="Lato"/>
                <a:cs typeface="Lato"/>
                <a:sym typeface="Lato"/>
              </a:rPr>
              <a:t>Wisconsin Mental Health Initiative</a:t>
            </a:r>
            <a:endParaRPr/>
          </a:p>
        </p:txBody>
      </p:sp>
      <p:pic>
        <p:nvPicPr>
          <p:cNvPr id="205" name="Google Shape;205;p25"/>
          <p:cNvPicPr preferRelativeResize="0"/>
          <p:nvPr/>
        </p:nvPicPr>
        <p:blipFill rotWithShape="1">
          <a:blip r:embed="rId3">
            <a:alphaModFix/>
          </a:blip>
          <a:srcRect/>
          <a:stretch/>
        </p:blipFill>
        <p:spPr>
          <a:xfrm>
            <a:off x="1679" y="946"/>
            <a:ext cx="9140642" cy="971033"/>
          </a:xfrm>
          <a:prstGeom prst="rect">
            <a:avLst/>
          </a:prstGeom>
          <a:noFill/>
          <a:ln>
            <a:noFill/>
          </a:ln>
        </p:spPr>
      </p:pic>
      <p:sp>
        <p:nvSpPr>
          <p:cNvPr id="206" name="Google Shape;206;p25"/>
          <p:cNvSpPr txBox="1"/>
          <p:nvPr/>
        </p:nvSpPr>
        <p:spPr>
          <a:xfrm>
            <a:off x="1800" y="1024"/>
            <a:ext cx="9140700" cy="971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600"/>
              <a:buFont typeface="Lato"/>
              <a:buNone/>
            </a:pPr>
            <a:r>
              <a:rPr lang="en-US" sz="3400" b="1" i="0" u="none" strike="noStrike" cap="none">
                <a:solidFill>
                  <a:schemeClr val="lt1"/>
                </a:solidFill>
                <a:latin typeface="Lato"/>
                <a:ea typeface="Lato"/>
                <a:cs typeface="Lato"/>
                <a:sym typeface="Lato"/>
              </a:rPr>
              <a:t>The </a:t>
            </a:r>
            <a:r>
              <a:rPr lang="en-US" sz="3400" b="1">
                <a:solidFill>
                  <a:schemeClr val="lt1"/>
                </a:solidFill>
                <a:latin typeface="Lato"/>
                <a:ea typeface="Lato"/>
                <a:cs typeface="Lato"/>
                <a:sym typeface="Lato"/>
              </a:rPr>
              <a:t>3 Domains</a:t>
            </a:r>
            <a:r>
              <a:rPr lang="en-US" sz="3400" b="1" i="0" u="none" strike="noStrike" cap="none">
                <a:solidFill>
                  <a:schemeClr val="lt1"/>
                </a:solidFill>
                <a:latin typeface="Lato"/>
                <a:ea typeface="Lato"/>
                <a:cs typeface="Lato"/>
                <a:sym typeface="Lato"/>
              </a:rPr>
              <a:t> Supporting WI  Competencies </a:t>
            </a:r>
            <a:endParaRPr sz="3400" b="1" i="0" u="none" strike="noStrike" cap="none">
              <a:solidFill>
                <a:srgbClr val="000000"/>
              </a:solidFill>
              <a:latin typeface="Lato"/>
              <a:ea typeface="Lato"/>
              <a:cs typeface="Lato"/>
              <a:sym typeface="Lato"/>
            </a:endParaRPr>
          </a:p>
        </p:txBody>
      </p:sp>
      <p:sp>
        <p:nvSpPr>
          <p:cNvPr id="207" name="Google Shape;207;p25"/>
          <p:cNvSpPr txBox="1">
            <a:spLocks noGrp="1"/>
          </p:cNvSpPr>
          <p:nvPr>
            <p:ph type="body" idx="4294967295"/>
          </p:nvPr>
        </p:nvSpPr>
        <p:spPr>
          <a:xfrm>
            <a:off x="125350" y="1489900"/>
            <a:ext cx="4037700" cy="1287000"/>
          </a:xfrm>
          <a:prstGeom prst="rect">
            <a:avLst/>
          </a:prstGeom>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Clr>
                <a:srgbClr val="000000"/>
              </a:buClr>
              <a:buSzPts val="2200"/>
              <a:buFont typeface="Lato"/>
              <a:buAutoNum type="arabicPeriod"/>
            </a:pPr>
            <a:r>
              <a:rPr lang="en-US" sz="2200">
                <a:solidFill>
                  <a:srgbClr val="000000"/>
                </a:solidFill>
              </a:rPr>
              <a:t>Emotional Development</a:t>
            </a:r>
            <a:endParaRPr sz="2200">
              <a:solidFill>
                <a:srgbClr val="000000"/>
              </a:solidFill>
            </a:endParaRPr>
          </a:p>
          <a:p>
            <a:pPr marL="457200" lvl="0" indent="-368300" algn="l" rtl="0">
              <a:lnSpc>
                <a:spcPct val="100000"/>
              </a:lnSpc>
              <a:spcBef>
                <a:spcPts val="0"/>
              </a:spcBef>
              <a:spcAft>
                <a:spcPts val="0"/>
              </a:spcAft>
              <a:buClr>
                <a:srgbClr val="000000"/>
              </a:buClr>
              <a:buSzPts val="2200"/>
              <a:buAutoNum type="arabicPeriod"/>
            </a:pPr>
            <a:r>
              <a:rPr lang="en-US" sz="2200">
                <a:solidFill>
                  <a:srgbClr val="000000"/>
                </a:solidFill>
              </a:rPr>
              <a:t>Self-Concept</a:t>
            </a:r>
            <a:endParaRPr sz="2200">
              <a:solidFill>
                <a:srgbClr val="000000"/>
              </a:solidFill>
            </a:endParaRPr>
          </a:p>
          <a:p>
            <a:pPr marL="457200" lvl="0" indent="-368300" algn="l" rtl="0">
              <a:lnSpc>
                <a:spcPct val="100000"/>
              </a:lnSpc>
              <a:spcBef>
                <a:spcPts val="0"/>
              </a:spcBef>
              <a:spcAft>
                <a:spcPts val="0"/>
              </a:spcAft>
              <a:buClr>
                <a:srgbClr val="000000"/>
              </a:buClr>
              <a:buSzPts val="2200"/>
              <a:buAutoNum type="arabicPeriod"/>
            </a:pPr>
            <a:r>
              <a:rPr lang="en-US" sz="2200">
                <a:solidFill>
                  <a:srgbClr val="000000"/>
                </a:solidFill>
              </a:rPr>
              <a:t>Social Competence</a:t>
            </a:r>
            <a:endParaRPr sz="2200">
              <a:solidFill>
                <a:srgbClr val="000000"/>
              </a:solidFill>
            </a:endParaRPr>
          </a:p>
        </p:txBody>
      </p:sp>
      <p:pic>
        <p:nvPicPr>
          <p:cNvPr id="208" name="Google Shape;208;p25"/>
          <p:cNvPicPr preferRelativeResize="0"/>
          <p:nvPr/>
        </p:nvPicPr>
        <p:blipFill>
          <a:blip r:embed="rId4">
            <a:alphaModFix/>
          </a:blip>
          <a:stretch>
            <a:fillRect/>
          </a:stretch>
        </p:blipFill>
        <p:spPr>
          <a:xfrm>
            <a:off x="4046225" y="1090125"/>
            <a:ext cx="5019424" cy="39824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6"/>
          <p:cNvSpPr txBox="1">
            <a:spLocks noGrp="1"/>
          </p:cNvSpPr>
          <p:nvPr>
            <p:ph type="title"/>
          </p:nvPr>
        </p:nvSpPr>
        <p:spPr>
          <a:xfrm>
            <a:off x="397565" y="0"/>
            <a:ext cx="8229600" cy="857400"/>
          </a:xfrm>
          <a:prstGeom prst="rect">
            <a:avLst/>
          </a:prstGeom>
          <a:solidFill>
            <a:srgbClr val="222F9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000"/>
              <a:buFont typeface="Lato"/>
              <a:buNone/>
            </a:pPr>
            <a:r>
              <a:rPr lang="en-US" sz="3000" b="1" i="0" u="none" strike="noStrike" cap="none">
                <a:solidFill>
                  <a:schemeClr val="lt1"/>
                </a:solidFill>
                <a:latin typeface="Lato"/>
                <a:ea typeface="Lato"/>
                <a:cs typeface="Lato"/>
                <a:sym typeface="Lato"/>
              </a:rPr>
              <a:t>SEL in Wisconsin PK-12 Schools </a:t>
            </a:r>
            <a:endParaRPr sz="3000" b="1" i="0" u="none" strike="noStrike" cap="none">
              <a:solidFill>
                <a:schemeClr val="lt1"/>
              </a:solidFill>
              <a:latin typeface="Lato"/>
              <a:ea typeface="Lato"/>
              <a:cs typeface="Lato"/>
              <a:sym typeface="Lato"/>
            </a:endParaRPr>
          </a:p>
        </p:txBody>
      </p:sp>
      <p:sp>
        <p:nvSpPr>
          <p:cNvPr id="214" name="Google Shape;214;p26"/>
          <p:cNvSpPr txBox="1">
            <a:spLocks noGrp="1"/>
          </p:cNvSpPr>
          <p:nvPr>
            <p:ph type="body" idx="4294967295"/>
          </p:nvPr>
        </p:nvSpPr>
        <p:spPr>
          <a:xfrm>
            <a:off x="4622400" y="1289339"/>
            <a:ext cx="4428000" cy="2497200"/>
          </a:xfrm>
          <a:prstGeom prst="rect">
            <a:avLst/>
          </a:prstGeom>
          <a:noFill/>
          <a:ln>
            <a:noFill/>
          </a:ln>
        </p:spPr>
        <p:txBody>
          <a:bodyPr spcFirstLastPara="1" wrap="square" lIns="91425" tIns="91425" rIns="91425" bIns="91425" anchor="t" anchorCtr="0">
            <a:noAutofit/>
          </a:bodyPr>
          <a:lstStyle/>
          <a:p>
            <a:pPr marL="342900" marR="0" lvl="0" indent="-279400" algn="l" rtl="0">
              <a:lnSpc>
                <a:spcPct val="100000"/>
              </a:lnSpc>
              <a:spcBef>
                <a:spcPts val="0"/>
              </a:spcBef>
              <a:spcAft>
                <a:spcPts val="0"/>
              </a:spcAft>
              <a:buClr>
                <a:srgbClr val="000000"/>
              </a:buClr>
              <a:buSzPts val="1800"/>
              <a:buFont typeface="Arial"/>
              <a:buChar char="●"/>
            </a:pPr>
            <a:r>
              <a:rPr lang="en-US" sz="2200" b="0" i="0" u="none" strike="noStrike" cap="none">
                <a:solidFill>
                  <a:srgbClr val="000000"/>
                </a:solidFill>
                <a:latin typeface="Lato"/>
                <a:ea typeface="Lato"/>
                <a:cs typeface="Lato"/>
                <a:sym typeface="Lato"/>
              </a:rPr>
              <a:t>Helps children:</a:t>
            </a:r>
            <a:endParaRPr sz="2200" b="0" i="0" u="none" strike="noStrike" cap="none">
              <a:solidFill>
                <a:srgbClr val="000000"/>
              </a:solidFill>
              <a:latin typeface="Lato"/>
              <a:ea typeface="Lato"/>
              <a:cs typeface="Lato"/>
              <a:sym typeface="Lato"/>
            </a:endParaRPr>
          </a:p>
          <a:p>
            <a:pPr marL="685800" marR="0" lvl="1" indent="-279400" algn="l" rtl="0">
              <a:lnSpc>
                <a:spcPct val="100000"/>
              </a:lnSpc>
              <a:spcBef>
                <a:spcPts val="0"/>
              </a:spcBef>
              <a:spcAft>
                <a:spcPts val="0"/>
              </a:spcAft>
              <a:buClr>
                <a:srgbClr val="000000"/>
              </a:buClr>
              <a:buSzPts val="1800"/>
              <a:buFont typeface="Arial"/>
              <a:buChar char="○"/>
            </a:pPr>
            <a:r>
              <a:rPr lang="en-US" sz="2000" b="1" i="0" u="none" strike="noStrike" cap="none">
                <a:solidFill>
                  <a:srgbClr val="1C4587"/>
                </a:solidFill>
                <a:latin typeface="Lato"/>
                <a:ea typeface="Lato"/>
                <a:cs typeface="Lato"/>
                <a:sym typeface="Lato"/>
              </a:rPr>
              <a:t>succeed</a:t>
            </a:r>
            <a:r>
              <a:rPr lang="en-US" sz="2000" b="0" i="0" u="none" strike="noStrike" cap="none">
                <a:solidFill>
                  <a:srgbClr val="000000"/>
                </a:solidFill>
                <a:latin typeface="Lato"/>
                <a:ea typeface="Lato"/>
                <a:cs typeface="Lato"/>
                <a:sym typeface="Lato"/>
              </a:rPr>
              <a:t> in school and life</a:t>
            </a:r>
            <a:endParaRPr sz="2000" b="0" i="0" u="none" strike="noStrike" cap="none">
              <a:solidFill>
                <a:srgbClr val="000000"/>
              </a:solidFill>
              <a:latin typeface="Lato"/>
              <a:ea typeface="Lato"/>
              <a:cs typeface="Lato"/>
              <a:sym typeface="Lato"/>
            </a:endParaRPr>
          </a:p>
          <a:p>
            <a:pPr marL="685800" marR="0" lvl="1" indent="-279400" algn="l" rtl="0">
              <a:lnSpc>
                <a:spcPct val="100000"/>
              </a:lnSpc>
              <a:spcBef>
                <a:spcPts val="0"/>
              </a:spcBef>
              <a:spcAft>
                <a:spcPts val="0"/>
              </a:spcAft>
              <a:buClr>
                <a:srgbClr val="000000"/>
              </a:buClr>
              <a:buSzPts val="1800"/>
              <a:buFont typeface="Lato"/>
              <a:buChar char="○"/>
            </a:pPr>
            <a:r>
              <a:rPr lang="en-US" sz="2000" b="1" i="0" u="none" strike="noStrike" cap="none">
                <a:solidFill>
                  <a:srgbClr val="1C4587"/>
                </a:solidFill>
                <a:latin typeface="Lato"/>
                <a:ea typeface="Lato"/>
                <a:cs typeface="Lato"/>
                <a:sym typeface="Lato"/>
              </a:rPr>
              <a:t>manage</a:t>
            </a:r>
            <a:r>
              <a:rPr lang="en-US" sz="2000" b="0" i="0" u="none" strike="noStrike" cap="none">
                <a:solidFill>
                  <a:srgbClr val="000000"/>
                </a:solidFill>
                <a:latin typeface="Lato"/>
                <a:ea typeface="Lato"/>
                <a:cs typeface="Lato"/>
                <a:sym typeface="Lato"/>
              </a:rPr>
              <a:t> their feelings</a:t>
            </a:r>
            <a:endParaRPr sz="2000" b="0" i="0" u="none" strike="noStrike" cap="none">
              <a:solidFill>
                <a:srgbClr val="000000"/>
              </a:solidFill>
              <a:latin typeface="Lato"/>
              <a:ea typeface="Lato"/>
              <a:cs typeface="Lato"/>
              <a:sym typeface="Lato"/>
            </a:endParaRPr>
          </a:p>
          <a:p>
            <a:pPr marL="685800" marR="0" lvl="1" indent="-279400" algn="l" rtl="0">
              <a:lnSpc>
                <a:spcPct val="100000"/>
              </a:lnSpc>
              <a:spcBef>
                <a:spcPts val="0"/>
              </a:spcBef>
              <a:spcAft>
                <a:spcPts val="0"/>
              </a:spcAft>
              <a:buClr>
                <a:srgbClr val="000000"/>
              </a:buClr>
              <a:buSzPts val="1800"/>
              <a:buFont typeface="Lato"/>
              <a:buChar char="○"/>
            </a:pPr>
            <a:r>
              <a:rPr lang="en-US" sz="2000" b="1" i="0" u="none" strike="noStrike" cap="none">
                <a:solidFill>
                  <a:srgbClr val="1C4587"/>
                </a:solidFill>
                <a:latin typeface="Lato"/>
                <a:ea typeface="Lato"/>
                <a:cs typeface="Lato"/>
                <a:sym typeface="Lato"/>
              </a:rPr>
              <a:t>build</a:t>
            </a:r>
            <a:r>
              <a:rPr lang="en-US" sz="2000" b="0" i="0" u="none" strike="noStrike" cap="none">
                <a:solidFill>
                  <a:srgbClr val="000000"/>
                </a:solidFill>
                <a:latin typeface="Lato"/>
                <a:ea typeface="Lato"/>
                <a:cs typeface="Lato"/>
                <a:sym typeface="Lato"/>
              </a:rPr>
              <a:t> healthy relationships</a:t>
            </a:r>
            <a:endParaRPr sz="2000" b="0" i="0" u="none" strike="noStrike" cap="none">
              <a:solidFill>
                <a:srgbClr val="000000"/>
              </a:solidFill>
              <a:latin typeface="Lato"/>
              <a:ea typeface="Lato"/>
              <a:cs typeface="Lato"/>
              <a:sym typeface="Lato"/>
            </a:endParaRPr>
          </a:p>
          <a:p>
            <a:pPr marL="685800" marR="0" lvl="1" indent="-279400" algn="l" rtl="0">
              <a:lnSpc>
                <a:spcPct val="100000"/>
              </a:lnSpc>
              <a:spcBef>
                <a:spcPts val="0"/>
              </a:spcBef>
              <a:spcAft>
                <a:spcPts val="0"/>
              </a:spcAft>
              <a:buClr>
                <a:srgbClr val="000000"/>
              </a:buClr>
              <a:buSzPts val="1800"/>
              <a:buFont typeface="Lato"/>
              <a:buChar char="○"/>
            </a:pPr>
            <a:r>
              <a:rPr lang="en-US" sz="2000" b="1" i="0" u="none" strike="noStrike" cap="none">
                <a:solidFill>
                  <a:srgbClr val="1C4587"/>
                </a:solidFill>
                <a:latin typeface="Lato"/>
                <a:ea typeface="Lato"/>
                <a:cs typeface="Lato"/>
                <a:sym typeface="Lato"/>
              </a:rPr>
              <a:t>navigate</a:t>
            </a:r>
            <a:r>
              <a:rPr lang="en-US" sz="2000" b="0" i="0" u="none" strike="noStrike" cap="none">
                <a:solidFill>
                  <a:srgbClr val="000000"/>
                </a:solidFill>
                <a:latin typeface="Lato"/>
                <a:ea typeface="Lato"/>
                <a:cs typeface="Lato"/>
                <a:sym typeface="Lato"/>
              </a:rPr>
              <a:t> social environments</a:t>
            </a:r>
            <a:endParaRPr sz="2000" b="0" i="0" u="none" strike="noStrike" cap="none">
              <a:solidFill>
                <a:srgbClr val="000000"/>
              </a:solidFill>
              <a:latin typeface="Lato"/>
              <a:ea typeface="Lato"/>
              <a:cs typeface="Lato"/>
              <a:sym typeface="Lato"/>
            </a:endParaRPr>
          </a:p>
          <a:p>
            <a:pPr marL="685800" marR="0" lvl="1" indent="-279400" algn="l" rtl="0">
              <a:lnSpc>
                <a:spcPct val="100000"/>
              </a:lnSpc>
              <a:spcBef>
                <a:spcPts val="0"/>
              </a:spcBef>
              <a:spcAft>
                <a:spcPts val="0"/>
              </a:spcAft>
              <a:buClr>
                <a:srgbClr val="000000"/>
              </a:buClr>
              <a:buSzPts val="1800"/>
              <a:buFont typeface="Lato"/>
              <a:buChar char="○"/>
            </a:pPr>
            <a:r>
              <a:rPr lang="en-US" sz="2000" b="1" i="0" u="none" strike="noStrike" cap="none">
                <a:solidFill>
                  <a:srgbClr val="1C4587"/>
                </a:solidFill>
                <a:latin typeface="Lato"/>
                <a:ea typeface="Lato"/>
                <a:cs typeface="Lato"/>
                <a:sym typeface="Lato"/>
              </a:rPr>
              <a:t>develop</a:t>
            </a:r>
            <a:r>
              <a:rPr lang="en-US" sz="2000" b="0" i="0" u="none" strike="noStrike" cap="none">
                <a:solidFill>
                  <a:srgbClr val="000000"/>
                </a:solidFill>
                <a:latin typeface="Lato"/>
                <a:ea typeface="Lato"/>
                <a:cs typeface="Lato"/>
                <a:sym typeface="Lato"/>
              </a:rPr>
              <a:t> the skills needed to </a:t>
            </a:r>
            <a:r>
              <a:rPr lang="en-US" sz="2000" b="1" i="0" u="none" strike="noStrike" cap="none">
                <a:solidFill>
                  <a:srgbClr val="1C4587"/>
                </a:solidFill>
                <a:latin typeface="Lato"/>
                <a:ea typeface="Lato"/>
                <a:cs typeface="Lato"/>
                <a:sym typeface="Lato"/>
              </a:rPr>
              <a:t>prepare</a:t>
            </a:r>
            <a:r>
              <a:rPr lang="en-US" sz="2000" b="0" i="0" u="none" strike="noStrike" cap="none">
                <a:solidFill>
                  <a:srgbClr val="000000"/>
                </a:solidFill>
                <a:latin typeface="Lato"/>
                <a:ea typeface="Lato"/>
                <a:cs typeface="Lato"/>
                <a:sym typeface="Lato"/>
              </a:rPr>
              <a:t> them for the world</a:t>
            </a:r>
            <a:endParaRPr sz="2000" b="0" i="0" u="none" strike="noStrike" cap="none">
              <a:solidFill>
                <a:srgbClr val="000000"/>
              </a:solidFill>
              <a:latin typeface="Lato"/>
              <a:ea typeface="Lato"/>
              <a:cs typeface="Lato"/>
              <a:sym typeface="Lato"/>
            </a:endParaRPr>
          </a:p>
        </p:txBody>
      </p:sp>
      <p:pic>
        <p:nvPicPr>
          <p:cNvPr id="215" name="Google Shape;215;p26" descr="Asset 2-100.jpg"/>
          <p:cNvPicPr preferRelativeResize="0"/>
          <p:nvPr/>
        </p:nvPicPr>
        <p:blipFill rotWithShape="1">
          <a:blip r:embed="rId3">
            <a:alphaModFix/>
          </a:blip>
          <a:srcRect l="1970" r="2827"/>
          <a:stretch/>
        </p:blipFill>
        <p:spPr>
          <a:xfrm>
            <a:off x="0" y="805882"/>
            <a:ext cx="4622400" cy="4047300"/>
          </a:xfrm>
          <a:prstGeom prst="ellipse">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27"/>
          <p:cNvPicPr preferRelativeResize="0"/>
          <p:nvPr/>
        </p:nvPicPr>
        <p:blipFill rotWithShape="1">
          <a:blip r:embed="rId3">
            <a:alphaModFix/>
          </a:blip>
          <a:srcRect b="43703"/>
          <a:stretch/>
        </p:blipFill>
        <p:spPr>
          <a:xfrm>
            <a:off x="-1" y="4160051"/>
            <a:ext cx="9144001" cy="983449"/>
          </a:xfrm>
          <a:prstGeom prst="rect">
            <a:avLst/>
          </a:prstGeom>
          <a:noFill/>
          <a:ln>
            <a:noFill/>
          </a:ln>
        </p:spPr>
      </p:pic>
      <p:pic>
        <p:nvPicPr>
          <p:cNvPr id="222" name="Google Shape;222;p27"/>
          <p:cNvPicPr preferRelativeResize="0"/>
          <p:nvPr/>
        </p:nvPicPr>
        <p:blipFill rotWithShape="1">
          <a:blip r:embed="rId4">
            <a:alphaModFix/>
          </a:blip>
          <a:srcRect/>
          <a:stretch/>
        </p:blipFill>
        <p:spPr>
          <a:xfrm>
            <a:off x="0" y="946"/>
            <a:ext cx="9143998" cy="971033"/>
          </a:xfrm>
          <a:prstGeom prst="rect">
            <a:avLst/>
          </a:prstGeom>
          <a:noFill/>
          <a:ln>
            <a:noFill/>
          </a:ln>
        </p:spPr>
      </p:pic>
      <p:sp>
        <p:nvSpPr>
          <p:cNvPr id="223" name="Google Shape;223;p27"/>
          <p:cNvSpPr txBox="1"/>
          <p:nvPr/>
        </p:nvSpPr>
        <p:spPr>
          <a:xfrm>
            <a:off x="841758" y="96592"/>
            <a:ext cx="7516800" cy="2479800"/>
          </a:xfrm>
          <a:prstGeom prst="rect">
            <a:avLst/>
          </a:prstGeom>
          <a:noFill/>
          <a:ln>
            <a:noFill/>
          </a:ln>
        </p:spPr>
        <p:txBody>
          <a:bodyPr spcFirstLastPara="1" wrap="square" lIns="66975" tIns="33475" rIns="66975" bIns="33475" anchor="t" anchorCtr="0">
            <a:noAutofit/>
          </a:bodyPr>
          <a:lstStyle/>
          <a:p>
            <a:pPr marL="0" marR="0" lvl="0" indent="0" algn="ctr" rtl="0">
              <a:lnSpc>
                <a:spcPct val="100000"/>
              </a:lnSpc>
              <a:spcBef>
                <a:spcPts val="0"/>
              </a:spcBef>
              <a:spcAft>
                <a:spcPts val="0"/>
              </a:spcAft>
              <a:buClr>
                <a:schemeClr val="lt1"/>
              </a:buClr>
              <a:buSzPts val="700"/>
              <a:buFont typeface="Arial"/>
              <a:buNone/>
            </a:pPr>
            <a:r>
              <a:rPr lang="en-US" sz="2600" b="1" i="0" u="none" strike="noStrike" cap="none">
                <a:solidFill>
                  <a:schemeClr val="lt1"/>
                </a:solidFill>
                <a:latin typeface="Arial"/>
                <a:ea typeface="Arial"/>
                <a:cs typeface="Arial"/>
                <a:sym typeface="Arial"/>
              </a:rPr>
              <a:t>Universal Instruction</a:t>
            </a:r>
            <a:endParaRPr sz="1000"/>
          </a:p>
          <a:p>
            <a:pPr marL="0" marR="0" lvl="0" indent="0" algn="ctr" rtl="0">
              <a:lnSpc>
                <a:spcPct val="100000"/>
              </a:lnSpc>
              <a:spcBef>
                <a:spcPts val="0"/>
              </a:spcBef>
              <a:spcAft>
                <a:spcPts val="0"/>
              </a:spcAft>
              <a:buClr>
                <a:schemeClr val="lt1"/>
              </a:buClr>
              <a:buSzPts val="700"/>
              <a:buFont typeface="Arial"/>
              <a:buNone/>
            </a:pPr>
            <a:r>
              <a:rPr lang="en-US" sz="2600" b="1" i="0" u="none" strike="noStrike" cap="none">
                <a:solidFill>
                  <a:schemeClr val="lt1"/>
                </a:solidFill>
                <a:latin typeface="Arial"/>
                <a:ea typeface="Arial"/>
                <a:cs typeface="Arial"/>
                <a:sym typeface="Arial"/>
              </a:rPr>
              <a:t> of Social &amp; Emotional Skills</a:t>
            </a:r>
            <a:endParaRPr sz="2600" b="1" i="0" u="none" strike="noStrike" cap="none">
              <a:solidFill>
                <a:schemeClr val="lt1"/>
              </a:solidFill>
              <a:latin typeface="Arial"/>
              <a:ea typeface="Arial"/>
              <a:cs typeface="Arial"/>
              <a:sym typeface="Arial"/>
            </a:endParaRPr>
          </a:p>
        </p:txBody>
      </p:sp>
      <p:sp>
        <p:nvSpPr>
          <p:cNvPr id="224" name="Google Shape;224;p27"/>
          <p:cNvSpPr txBox="1"/>
          <p:nvPr/>
        </p:nvSpPr>
        <p:spPr>
          <a:xfrm>
            <a:off x="498721" y="1272388"/>
            <a:ext cx="8202900" cy="2502000"/>
          </a:xfrm>
          <a:prstGeom prst="rect">
            <a:avLst/>
          </a:prstGeom>
          <a:noFill/>
          <a:ln>
            <a:noFill/>
          </a:ln>
        </p:spPr>
        <p:txBody>
          <a:bodyPr spcFirstLastPara="1" wrap="square" lIns="66975" tIns="33475" rIns="66975" bIns="334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25" name="Google Shape;225;p27"/>
          <p:cNvSpPr txBox="1"/>
          <p:nvPr/>
        </p:nvSpPr>
        <p:spPr>
          <a:xfrm>
            <a:off x="314387" y="1377072"/>
            <a:ext cx="7592400" cy="1307400"/>
          </a:xfrm>
          <a:prstGeom prst="rect">
            <a:avLst/>
          </a:prstGeom>
          <a:noFill/>
          <a:ln>
            <a:noFill/>
          </a:ln>
        </p:spPr>
        <p:txBody>
          <a:bodyPr spcFirstLastPara="1" wrap="square" lIns="66975" tIns="33475" rIns="66975" bIns="334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26" name="Google Shape;226;p27"/>
          <p:cNvSpPr txBox="1"/>
          <p:nvPr/>
        </p:nvSpPr>
        <p:spPr>
          <a:xfrm>
            <a:off x="498720" y="1469590"/>
            <a:ext cx="4356000" cy="2231700"/>
          </a:xfrm>
          <a:prstGeom prst="rect">
            <a:avLst/>
          </a:prstGeom>
          <a:noFill/>
          <a:ln>
            <a:noFill/>
          </a:ln>
        </p:spPr>
        <p:txBody>
          <a:bodyPr spcFirstLastPara="1" wrap="square" lIns="66975" tIns="33475" rIns="66975" bIns="33475" anchor="t" anchorCtr="0">
            <a:noAutofit/>
          </a:bodyPr>
          <a:lstStyle/>
          <a:p>
            <a:pPr marL="419100" marR="0" lvl="0" indent="-412750" algn="l" rtl="0">
              <a:lnSpc>
                <a:spcPct val="100000"/>
              </a:lnSpc>
              <a:spcBef>
                <a:spcPts val="0"/>
              </a:spcBef>
              <a:spcAft>
                <a:spcPts val="0"/>
              </a:spcAft>
              <a:buClr>
                <a:srgbClr val="002060"/>
              </a:buClr>
              <a:buSzPts val="2300"/>
              <a:buFont typeface="Noto Sans Symbols"/>
              <a:buChar char="➢"/>
            </a:pPr>
            <a:r>
              <a:rPr lang="en-US" sz="2300" b="1" i="0" u="none" strike="noStrike" cap="none">
                <a:solidFill>
                  <a:srgbClr val="002060"/>
                </a:solidFill>
                <a:latin typeface="Arial"/>
                <a:ea typeface="Arial"/>
                <a:cs typeface="Arial"/>
                <a:sym typeface="Arial"/>
              </a:rPr>
              <a:t>Connect emotions, thoughts and actions</a:t>
            </a:r>
            <a:endParaRPr sz="1000"/>
          </a:p>
          <a:p>
            <a:pPr marL="419100" marR="0" lvl="0" indent="-412750" algn="l" rtl="0">
              <a:lnSpc>
                <a:spcPct val="100000"/>
              </a:lnSpc>
              <a:spcBef>
                <a:spcPts val="0"/>
              </a:spcBef>
              <a:spcAft>
                <a:spcPts val="0"/>
              </a:spcAft>
              <a:buClr>
                <a:srgbClr val="002060"/>
              </a:buClr>
              <a:buSzPts val="2300"/>
              <a:buFont typeface="Noto Sans Symbols"/>
              <a:buChar char="➢"/>
            </a:pPr>
            <a:r>
              <a:rPr lang="en-US" sz="2300" b="1" i="0" u="none" strike="noStrike" cap="none">
                <a:solidFill>
                  <a:srgbClr val="002060"/>
                </a:solidFill>
                <a:latin typeface="Arial"/>
                <a:ea typeface="Arial"/>
                <a:cs typeface="Arial"/>
                <a:sym typeface="Arial"/>
              </a:rPr>
              <a:t>Instruct, model and practice </a:t>
            </a:r>
            <a:endParaRPr sz="1000"/>
          </a:p>
          <a:p>
            <a:pPr marL="419100" marR="0" lvl="0" indent="-412750" algn="l" rtl="0">
              <a:lnSpc>
                <a:spcPct val="100000"/>
              </a:lnSpc>
              <a:spcBef>
                <a:spcPts val="0"/>
              </a:spcBef>
              <a:spcAft>
                <a:spcPts val="0"/>
              </a:spcAft>
              <a:buClr>
                <a:srgbClr val="002060"/>
              </a:buClr>
              <a:buSzPts val="2300"/>
              <a:buFont typeface="Noto Sans Symbols"/>
              <a:buChar char="➢"/>
            </a:pPr>
            <a:r>
              <a:rPr lang="en-US" sz="2300" b="1" i="0" u="none" strike="noStrike" cap="none">
                <a:solidFill>
                  <a:srgbClr val="002060"/>
                </a:solidFill>
                <a:latin typeface="Arial"/>
                <a:ea typeface="Arial"/>
                <a:cs typeface="Arial"/>
                <a:sym typeface="Arial"/>
              </a:rPr>
              <a:t>Reinforce while processing behavior </a:t>
            </a:r>
            <a:endParaRPr sz="1000"/>
          </a:p>
        </p:txBody>
      </p:sp>
      <p:sp>
        <p:nvSpPr>
          <p:cNvPr id="227" name="Google Shape;227;p27"/>
          <p:cNvSpPr txBox="1"/>
          <p:nvPr/>
        </p:nvSpPr>
        <p:spPr>
          <a:xfrm>
            <a:off x="5770419" y="1102307"/>
            <a:ext cx="2262900" cy="293100"/>
          </a:xfrm>
          <a:prstGeom prst="rect">
            <a:avLst/>
          </a:prstGeom>
          <a:noFill/>
          <a:ln>
            <a:noFill/>
          </a:ln>
        </p:spPr>
        <p:txBody>
          <a:bodyPr spcFirstLastPara="1" wrap="square" lIns="66975" tIns="33475" rIns="66975" bIns="33475" anchor="t" anchorCtr="0">
            <a:noAutofit/>
          </a:bodyPr>
          <a:lstStyle/>
          <a:p>
            <a:pPr marL="0" marR="0" lvl="0" indent="0" algn="ctr" rtl="0">
              <a:lnSpc>
                <a:spcPct val="100000"/>
              </a:lnSpc>
              <a:spcBef>
                <a:spcPts val="0"/>
              </a:spcBef>
              <a:spcAft>
                <a:spcPts val="0"/>
              </a:spcAft>
              <a:buClr>
                <a:srgbClr val="0070C0"/>
              </a:buClr>
              <a:buSzPts val="1500"/>
              <a:buFont typeface="Arial"/>
              <a:buNone/>
            </a:pPr>
            <a:r>
              <a:rPr lang="en-US" sz="1500" b="1" i="0" u="none" strike="noStrike" cap="none">
                <a:solidFill>
                  <a:srgbClr val="0070C0"/>
                </a:solidFill>
                <a:latin typeface="Arial"/>
                <a:ea typeface="Arial"/>
                <a:cs typeface="Arial"/>
                <a:sym typeface="Arial"/>
              </a:rPr>
              <a:t>EMOTIONS</a:t>
            </a:r>
            <a:endParaRPr sz="1000"/>
          </a:p>
        </p:txBody>
      </p:sp>
      <p:cxnSp>
        <p:nvCxnSpPr>
          <p:cNvPr id="228" name="Google Shape;228;p27"/>
          <p:cNvCxnSpPr/>
          <p:nvPr/>
        </p:nvCxnSpPr>
        <p:spPr>
          <a:xfrm>
            <a:off x="6946461" y="1441930"/>
            <a:ext cx="1203000" cy="2286600"/>
          </a:xfrm>
          <a:prstGeom prst="straightConnector1">
            <a:avLst/>
          </a:prstGeom>
          <a:noFill/>
          <a:ln w="9525" cap="flat" cmpd="sng">
            <a:solidFill>
              <a:srgbClr val="5597D3"/>
            </a:solidFill>
            <a:prstDash val="solid"/>
            <a:round/>
            <a:headEnd type="triangle" w="med" len="med"/>
            <a:tailEnd type="triangle" w="med" len="med"/>
          </a:ln>
        </p:spPr>
      </p:cxnSp>
      <p:cxnSp>
        <p:nvCxnSpPr>
          <p:cNvPr id="229" name="Google Shape;229;p27"/>
          <p:cNvCxnSpPr/>
          <p:nvPr/>
        </p:nvCxnSpPr>
        <p:spPr>
          <a:xfrm flipH="1">
            <a:off x="5859101" y="1446727"/>
            <a:ext cx="956400" cy="2345700"/>
          </a:xfrm>
          <a:prstGeom prst="straightConnector1">
            <a:avLst/>
          </a:prstGeom>
          <a:noFill/>
          <a:ln w="9525" cap="flat" cmpd="sng">
            <a:solidFill>
              <a:srgbClr val="5597D3"/>
            </a:solidFill>
            <a:prstDash val="solid"/>
            <a:round/>
            <a:headEnd type="triangle" w="med" len="med"/>
            <a:tailEnd type="triangle" w="med" len="med"/>
          </a:ln>
        </p:spPr>
      </p:cxnSp>
      <p:sp>
        <p:nvSpPr>
          <p:cNvPr id="230" name="Google Shape;230;p27"/>
          <p:cNvSpPr txBox="1"/>
          <p:nvPr/>
        </p:nvSpPr>
        <p:spPr>
          <a:xfrm>
            <a:off x="7781602" y="3915525"/>
            <a:ext cx="1153800" cy="293100"/>
          </a:xfrm>
          <a:prstGeom prst="rect">
            <a:avLst/>
          </a:prstGeom>
          <a:noFill/>
          <a:ln>
            <a:noFill/>
          </a:ln>
        </p:spPr>
        <p:txBody>
          <a:bodyPr spcFirstLastPara="1" wrap="square" lIns="66975" tIns="33475" rIns="66975" bIns="33475" anchor="t" anchorCtr="0">
            <a:noAutofit/>
          </a:bodyPr>
          <a:lstStyle/>
          <a:p>
            <a:pPr marL="0" marR="0" lvl="0" indent="0" algn="ctr" rtl="0">
              <a:lnSpc>
                <a:spcPct val="100000"/>
              </a:lnSpc>
              <a:spcBef>
                <a:spcPts val="0"/>
              </a:spcBef>
              <a:spcAft>
                <a:spcPts val="0"/>
              </a:spcAft>
              <a:buClr>
                <a:srgbClr val="0070C0"/>
              </a:buClr>
              <a:buSzPts val="1500"/>
              <a:buFont typeface="Arial"/>
              <a:buNone/>
            </a:pPr>
            <a:r>
              <a:rPr lang="en-US" sz="1500" b="1" i="0" u="none" strike="noStrike" cap="none">
                <a:solidFill>
                  <a:srgbClr val="0070C0"/>
                </a:solidFill>
                <a:latin typeface="Arial"/>
                <a:ea typeface="Arial"/>
                <a:cs typeface="Arial"/>
                <a:sym typeface="Arial"/>
              </a:rPr>
              <a:t>ACTIONS</a:t>
            </a:r>
            <a:endParaRPr sz="1000"/>
          </a:p>
        </p:txBody>
      </p:sp>
      <p:sp>
        <p:nvSpPr>
          <p:cNvPr id="231" name="Google Shape;231;p27"/>
          <p:cNvSpPr txBox="1"/>
          <p:nvPr/>
        </p:nvSpPr>
        <p:spPr>
          <a:xfrm>
            <a:off x="4854813" y="3957117"/>
            <a:ext cx="1665600" cy="293100"/>
          </a:xfrm>
          <a:prstGeom prst="rect">
            <a:avLst/>
          </a:prstGeom>
          <a:noFill/>
          <a:ln>
            <a:noFill/>
          </a:ln>
        </p:spPr>
        <p:txBody>
          <a:bodyPr spcFirstLastPara="1" wrap="square" lIns="66975" tIns="33475" rIns="66975" bIns="33475" anchor="t" anchorCtr="0">
            <a:noAutofit/>
          </a:bodyPr>
          <a:lstStyle/>
          <a:p>
            <a:pPr marL="0" marR="0" lvl="0" indent="0" algn="ctr" rtl="0">
              <a:lnSpc>
                <a:spcPct val="100000"/>
              </a:lnSpc>
              <a:spcBef>
                <a:spcPts val="0"/>
              </a:spcBef>
              <a:spcAft>
                <a:spcPts val="0"/>
              </a:spcAft>
              <a:buClr>
                <a:srgbClr val="0070C0"/>
              </a:buClr>
              <a:buSzPts val="1500"/>
              <a:buFont typeface="Arial"/>
              <a:buNone/>
            </a:pPr>
            <a:r>
              <a:rPr lang="en-US" sz="1500" b="1" i="0" u="none" strike="noStrike" cap="none">
                <a:solidFill>
                  <a:srgbClr val="0070C0"/>
                </a:solidFill>
                <a:latin typeface="Arial"/>
                <a:ea typeface="Arial"/>
                <a:cs typeface="Arial"/>
                <a:sym typeface="Arial"/>
              </a:rPr>
              <a:t>THOUGHTS</a:t>
            </a:r>
            <a:endParaRPr sz="1000"/>
          </a:p>
        </p:txBody>
      </p:sp>
      <p:cxnSp>
        <p:nvCxnSpPr>
          <p:cNvPr id="232" name="Google Shape;232;p27"/>
          <p:cNvCxnSpPr/>
          <p:nvPr/>
        </p:nvCxnSpPr>
        <p:spPr>
          <a:xfrm rot="10800000" flipH="1">
            <a:off x="5818774" y="3843963"/>
            <a:ext cx="2406600" cy="20100"/>
          </a:xfrm>
          <a:prstGeom prst="straightConnector1">
            <a:avLst/>
          </a:prstGeom>
          <a:noFill/>
          <a:ln w="9525" cap="flat" cmpd="sng">
            <a:solidFill>
              <a:srgbClr val="5597D3"/>
            </a:solidFill>
            <a:prstDash val="solid"/>
            <a:round/>
            <a:headEnd type="triangle" w="med" len="med"/>
            <a:tailEnd type="triangle" w="med" len="med"/>
          </a:ln>
        </p:spPr>
      </p:cxn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2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8"/>
          <p:cNvSpPr txBox="1"/>
          <p:nvPr/>
        </p:nvSpPr>
        <p:spPr>
          <a:xfrm>
            <a:off x="472081" y="230667"/>
            <a:ext cx="8091000" cy="474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700"/>
              <a:buFont typeface="Lato"/>
              <a:buNone/>
            </a:pPr>
            <a:r>
              <a:rPr lang="en-US" sz="2700" b="1">
                <a:solidFill>
                  <a:srgbClr val="FFFFFF"/>
                </a:solidFill>
                <a:latin typeface="Lato Black"/>
                <a:ea typeface="Lato Black"/>
                <a:cs typeface="Lato Black"/>
                <a:sym typeface="Lato Black"/>
              </a:rPr>
              <a:t>SEL as TSS Strategy</a:t>
            </a:r>
            <a:endParaRPr sz="2700" b="1" i="0" u="none" strike="noStrike" cap="none">
              <a:solidFill>
                <a:srgbClr val="FFFFFF"/>
              </a:solidFill>
              <a:latin typeface="Lato Black"/>
              <a:ea typeface="Lato Black"/>
              <a:cs typeface="Lato Black"/>
              <a:sym typeface="Lato Black"/>
            </a:endParaRPr>
          </a:p>
        </p:txBody>
      </p:sp>
      <p:sp>
        <p:nvSpPr>
          <p:cNvPr id="239" name="Google Shape;239;p28"/>
          <p:cNvSpPr txBox="1"/>
          <p:nvPr/>
        </p:nvSpPr>
        <p:spPr>
          <a:xfrm>
            <a:off x="2353425" y="1220075"/>
            <a:ext cx="4655100" cy="3565200"/>
          </a:xfrm>
          <a:prstGeom prst="rect">
            <a:avLst/>
          </a:prstGeom>
          <a:noFill/>
          <a:ln>
            <a:noFill/>
          </a:ln>
        </p:spPr>
        <p:txBody>
          <a:bodyPr spcFirstLastPara="1" wrap="square" lIns="68575" tIns="68575" rIns="68575" bIns="68575" anchor="t" anchorCtr="0">
            <a:noAutofit/>
          </a:bodyPr>
          <a:lstStyle/>
          <a:p>
            <a:pPr marL="457200" lvl="0" indent="-330200" algn="l" rtl="0">
              <a:lnSpc>
                <a:spcPct val="100000"/>
              </a:lnSpc>
              <a:spcBef>
                <a:spcPts val="0"/>
              </a:spcBef>
              <a:spcAft>
                <a:spcPts val="0"/>
              </a:spcAft>
              <a:buClr>
                <a:schemeClr val="dk1"/>
              </a:buClr>
              <a:buSzPts val="1600"/>
              <a:buFont typeface="Lato"/>
              <a:buChar char="●"/>
            </a:pPr>
            <a:r>
              <a:rPr lang="en-US" sz="1600">
                <a:solidFill>
                  <a:schemeClr val="dk1"/>
                </a:solidFill>
                <a:latin typeface="Lato"/>
                <a:ea typeface="Lato"/>
                <a:cs typeface="Lato"/>
                <a:sym typeface="Lato"/>
              </a:rPr>
              <a:t>Skills to cope with (trauma-related) triggers</a:t>
            </a:r>
            <a:endParaRPr sz="1600">
              <a:solidFill>
                <a:schemeClr val="dk1"/>
              </a:solidFill>
              <a:latin typeface="Lato"/>
              <a:ea typeface="Lato"/>
              <a:cs typeface="Lato"/>
              <a:sym typeface="Lato"/>
            </a:endParaRPr>
          </a:p>
          <a:p>
            <a:pPr marL="457200" lvl="0" indent="-330200" algn="l" rtl="0">
              <a:lnSpc>
                <a:spcPct val="100000"/>
              </a:lnSpc>
              <a:spcBef>
                <a:spcPts val="1000"/>
              </a:spcBef>
              <a:spcAft>
                <a:spcPts val="0"/>
              </a:spcAft>
              <a:buClr>
                <a:schemeClr val="dk1"/>
              </a:buClr>
              <a:buSzPts val="1600"/>
              <a:buFont typeface="Lato"/>
              <a:buChar char="●"/>
            </a:pPr>
            <a:r>
              <a:rPr lang="en-US" sz="1600">
                <a:solidFill>
                  <a:schemeClr val="dk1"/>
                </a:solidFill>
                <a:latin typeface="Lato"/>
                <a:ea typeface="Lato"/>
                <a:cs typeface="Lato"/>
                <a:sym typeface="Lato"/>
              </a:rPr>
              <a:t>A safe supportive learning environment is created when students and staff have good social and emotional skills</a:t>
            </a:r>
            <a:endParaRPr sz="1600">
              <a:solidFill>
                <a:schemeClr val="dk1"/>
              </a:solidFill>
              <a:latin typeface="Lato"/>
              <a:ea typeface="Lato"/>
              <a:cs typeface="Lato"/>
              <a:sym typeface="Lato"/>
            </a:endParaRPr>
          </a:p>
          <a:p>
            <a:pPr marL="457200" lvl="0" indent="-330200" algn="l" rtl="0">
              <a:lnSpc>
                <a:spcPct val="100000"/>
              </a:lnSpc>
              <a:spcBef>
                <a:spcPts val="1000"/>
              </a:spcBef>
              <a:spcAft>
                <a:spcPts val="0"/>
              </a:spcAft>
              <a:buClr>
                <a:schemeClr val="dk1"/>
              </a:buClr>
              <a:buSzPts val="1600"/>
              <a:buFont typeface="Lato"/>
              <a:buChar char="●"/>
            </a:pPr>
            <a:r>
              <a:rPr lang="en-US" sz="1600">
                <a:solidFill>
                  <a:schemeClr val="dk1"/>
                </a:solidFill>
                <a:latin typeface="Lato"/>
                <a:ea typeface="Lato"/>
                <a:cs typeface="Lato"/>
                <a:sym typeface="Lato"/>
              </a:rPr>
              <a:t>A safe supportive learning environment is good for academic learning</a:t>
            </a:r>
            <a:endParaRPr sz="1600">
              <a:solidFill>
                <a:schemeClr val="dk1"/>
              </a:solidFill>
              <a:latin typeface="Lato"/>
              <a:ea typeface="Lato"/>
              <a:cs typeface="Lato"/>
              <a:sym typeface="Lato"/>
            </a:endParaRPr>
          </a:p>
          <a:p>
            <a:pPr marL="457200" lvl="0" indent="-330200" algn="l" rtl="0">
              <a:lnSpc>
                <a:spcPct val="100000"/>
              </a:lnSpc>
              <a:spcBef>
                <a:spcPts val="1000"/>
              </a:spcBef>
              <a:spcAft>
                <a:spcPts val="1000"/>
              </a:spcAft>
              <a:buClr>
                <a:schemeClr val="dk1"/>
              </a:buClr>
              <a:buSzPts val="1600"/>
              <a:buChar char="●"/>
            </a:pPr>
            <a:r>
              <a:rPr lang="en-US" sz="1600">
                <a:solidFill>
                  <a:schemeClr val="dk1"/>
                </a:solidFill>
                <a:latin typeface="Lato"/>
                <a:ea typeface="Lato"/>
                <a:cs typeface="Lato"/>
                <a:sym typeface="Lato"/>
              </a:rPr>
              <a:t>Students affected by trauma especially benefit from safe supportive environments</a:t>
            </a:r>
            <a:endParaRPr sz="1600">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1"/>
          <p:cNvSpPr txBox="1">
            <a:spLocks noGrp="1"/>
          </p:cNvSpPr>
          <p:nvPr>
            <p:ph type="body" idx="1"/>
          </p:nvPr>
        </p:nvSpPr>
        <p:spPr>
          <a:xfrm>
            <a:off x="0" y="0"/>
            <a:ext cx="9144000" cy="721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r>
              <a:rPr lang="en-US" sz="3000" b="1" i="0" u="none" strike="noStrike" cap="none">
                <a:solidFill>
                  <a:schemeClr val="lt1"/>
                </a:solidFill>
                <a:latin typeface="Lato"/>
                <a:ea typeface="Lato"/>
                <a:cs typeface="Lato"/>
                <a:sym typeface="Lato"/>
              </a:rPr>
              <a:t>The WI Sc</a:t>
            </a:r>
            <a:r>
              <a:rPr lang="en-US" sz="3000">
                <a:latin typeface="Lato"/>
                <a:ea typeface="Lato"/>
                <a:cs typeface="Lato"/>
                <a:sym typeface="Lato"/>
              </a:rPr>
              <a:t>hool </a:t>
            </a:r>
            <a:r>
              <a:rPr lang="en-US" sz="3000" b="1" i="0" u="none" strike="noStrike" cap="none">
                <a:solidFill>
                  <a:schemeClr val="lt1"/>
                </a:solidFill>
                <a:latin typeface="Lato"/>
                <a:ea typeface="Lato"/>
                <a:cs typeface="Lato"/>
                <a:sym typeface="Lato"/>
              </a:rPr>
              <a:t>Mental Health Framework</a:t>
            </a:r>
            <a:endParaRPr/>
          </a:p>
        </p:txBody>
      </p:sp>
      <p:pic>
        <p:nvPicPr>
          <p:cNvPr id="59" name="Google Shape;59;p11"/>
          <p:cNvPicPr preferRelativeResize="0"/>
          <p:nvPr/>
        </p:nvPicPr>
        <p:blipFill rotWithShape="1">
          <a:blip r:embed="rId3">
            <a:alphaModFix/>
          </a:blip>
          <a:srcRect/>
          <a:stretch/>
        </p:blipFill>
        <p:spPr>
          <a:xfrm>
            <a:off x="1739874" y="1095375"/>
            <a:ext cx="2381599" cy="2952750"/>
          </a:xfrm>
          <a:prstGeom prst="rect">
            <a:avLst/>
          </a:prstGeom>
          <a:noFill/>
          <a:ln>
            <a:noFill/>
          </a:ln>
        </p:spPr>
      </p:pic>
      <p:pic>
        <p:nvPicPr>
          <p:cNvPr id="60" name="Google Shape;60;p11"/>
          <p:cNvPicPr preferRelativeResize="0"/>
          <p:nvPr/>
        </p:nvPicPr>
        <p:blipFill rotWithShape="1">
          <a:blip r:embed="rId4">
            <a:alphaModFix/>
          </a:blip>
          <a:srcRect/>
          <a:stretch/>
        </p:blipFill>
        <p:spPr>
          <a:xfrm rot="239741">
            <a:off x="4721496" y="1026416"/>
            <a:ext cx="3464457" cy="4001243"/>
          </a:xfrm>
          <a:prstGeom prst="rect">
            <a:avLst/>
          </a:prstGeom>
          <a:noFill/>
          <a:ln>
            <a:noFill/>
          </a:ln>
        </p:spPr>
      </p:pic>
      <p:sp>
        <p:nvSpPr>
          <p:cNvPr id="61" name="Google Shape;61;p11"/>
          <p:cNvSpPr txBox="1"/>
          <p:nvPr/>
        </p:nvSpPr>
        <p:spPr>
          <a:xfrm>
            <a:off x="853237" y="4238411"/>
            <a:ext cx="3966300" cy="6291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hlink"/>
              </a:buClr>
              <a:buSzPts val="1400"/>
              <a:buFont typeface="Calibri"/>
              <a:buNone/>
            </a:pPr>
            <a:r>
              <a:rPr lang="en-US" sz="1400" b="0" i="0" u="sng" strike="noStrike" cap="none">
                <a:solidFill>
                  <a:schemeClr val="hlink"/>
                </a:solidFill>
                <a:latin typeface="Calibri"/>
                <a:ea typeface="Calibri"/>
                <a:cs typeface="Calibri"/>
                <a:sym typeface="Calibri"/>
                <a:hlinkClick r:id="rId5"/>
              </a:rPr>
              <a:t>http://dpi.wi.gov/sspw/mental-health/framework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9"/>
          <p:cNvSpPr txBox="1"/>
          <p:nvPr/>
        </p:nvSpPr>
        <p:spPr>
          <a:xfrm>
            <a:off x="472081" y="230667"/>
            <a:ext cx="8091000" cy="474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700"/>
              <a:buFont typeface="Lato"/>
              <a:buNone/>
            </a:pPr>
            <a:r>
              <a:rPr lang="en-US" sz="2700" b="1">
                <a:solidFill>
                  <a:srgbClr val="FFFFFF"/>
                </a:solidFill>
                <a:latin typeface="Lato Black"/>
                <a:ea typeface="Lato Black"/>
                <a:cs typeface="Lato Black"/>
                <a:sym typeface="Lato Black"/>
              </a:rPr>
              <a:t>SEL as TSS Strategy (cont)</a:t>
            </a:r>
            <a:endParaRPr sz="2700" b="1" i="0" u="none" strike="noStrike" cap="none">
              <a:solidFill>
                <a:srgbClr val="FFFFFF"/>
              </a:solidFill>
              <a:latin typeface="Lato Black"/>
              <a:ea typeface="Lato Black"/>
              <a:cs typeface="Lato Black"/>
              <a:sym typeface="Lato Black"/>
            </a:endParaRPr>
          </a:p>
        </p:txBody>
      </p:sp>
      <p:sp>
        <p:nvSpPr>
          <p:cNvPr id="246" name="Google Shape;246;p29"/>
          <p:cNvSpPr txBox="1"/>
          <p:nvPr/>
        </p:nvSpPr>
        <p:spPr>
          <a:xfrm>
            <a:off x="2486650" y="1109050"/>
            <a:ext cx="5032500" cy="3565200"/>
          </a:xfrm>
          <a:prstGeom prst="rect">
            <a:avLst/>
          </a:prstGeom>
          <a:noFill/>
          <a:ln>
            <a:noFill/>
          </a:ln>
        </p:spPr>
        <p:txBody>
          <a:bodyPr spcFirstLastPara="1" wrap="square" lIns="68575" tIns="68575" rIns="68575" bIns="68575" anchor="t" anchorCtr="0">
            <a:noAutofit/>
          </a:bodyPr>
          <a:lstStyle/>
          <a:p>
            <a:pPr marL="457200" lvl="0" indent="-330200" algn="l" rtl="0">
              <a:lnSpc>
                <a:spcPct val="100000"/>
              </a:lnSpc>
              <a:spcBef>
                <a:spcPts val="0"/>
              </a:spcBef>
              <a:spcAft>
                <a:spcPts val="0"/>
              </a:spcAft>
              <a:buClr>
                <a:schemeClr val="dk1"/>
              </a:buClr>
              <a:buSzPts val="1600"/>
              <a:buFont typeface="Lato"/>
              <a:buChar char="●"/>
            </a:pPr>
            <a:r>
              <a:rPr lang="en-US" sz="1600">
                <a:solidFill>
                  <a:schemeClr val="dk1"/>
                </a:solidFill>
                <a:latin typeface="Lato"/>
                <a:ea typeface="Lato"/>
                <a:cs typeface="Lato"/>
                <a:sym typeface="Lato"/>
              </a:rPr>
              <a:t>Staff who are able to regulate their own emotions, come from a place of understanding, encourage caring supportive relationships</a:t>
            </a:r>
            <a:endParaRPr sz="1600">
              <a:solidFill>
                <a:schemeClr val="dk1"/>
              </a:solidFill>
              <a:latin typeface="Lato"/>
              <a:ea typeface="Lato"/>
              <a:cs typeface="Lato"/>
              <a:sym typeface="Lato"/>
            </a:endParaRPr>
          </a:p>
          <a:p>
            <a:pPr marL="457200" lvl="0" indent="-330200" algn="l" rtl="0">
              <a:lnSpc>
                <a:spcPct val="100000"/>
              </a:lnSpc>
              <a:spcBef>
                <a:spcPts val="1000"/>
              </a:spcBef>
              <a:spcAft>
                <a:spcPts val="0"/>
              </a:spcAft>
              <a:buClr>
                <a:schemeClr val="dk1"/>
              </a:buClr>
              <a:buSzPts val="1600"/>
              <a:buFont typeface="Lato"/>
              <a:buChar char="●"/>
            </a:pPr>
            <a:r>
              <a:rPr lang="en-US" sz="1600">
                <a:solidFill>
                  <a:schemeClr val="dk1"/>
                </a:solidFill>
                <a:latin typeface="Lato"/>
                <a:ea typeface="Lato"/>
                <a:cs typeface="Lato"/>
                <a:sym typeface="Lato"/>
              </a:rPr>
              <a:t>Skills to increase their ability to access their educational program such as self-regulation, problem-solving, </a:t>
            </a:r>
            <a:endParaRPr sz="1600">
              <a:solidFill>
                <a:schemeClr val="dk1"/>
              </a:solidFill>
              <a:latin typeface="Lato"/>
              <a:ea typeface="Lato"/>
              <a:cs typeface="Lato"/>
              <a:sym typeface="Lato"/>
            </a:endParaRPr>
          </a:p>
          <a:p>
            <a:pPr marL="457200" lvl="0" indent="-330200" algn="l" rtl="0">
              <a:lnSpc>
                <a:spcPct val="100000"/>
              </a:lnSpc>
              <a:spcBef>
                <a:spcPts val="1000"/>
              </a:spcBef>
              <a:spcAft>
                <a:spcPts val="0"/>
              </a:spcAft>
              <a:buClr>
                <a:schemeClr val="dk1"/>
              </a:buClr>
              <a:buSzPts val="1600"/>
              <a:buFont typeface="Lato"/>
              <a:buChar char="●"/>
            </a:pPr>
            <a:r>
              <a:rPr lang="en-US" sz="1600">
                <a:solidFill>
                  <a:schemeClr val="dk1"/>
                </a:solidFill>
                <a:latin typeface="Lato"/>
                <a:ea typeface="Lato"/>
                <a:cs typeface="Lato"/>
                <a:sym typeface="Lato"/>
              </a:rPr>
              <a:t>Skills to develop healthy peer relationships, effective teamwork, and to recognize and respond to unhealthy relationships</a:t>
            </a:r>
            <a:endParaRPr sz="1600">
              <a:solidFill>
                <a:schemeClr val="dk1"/>
              </a:solidFill>
              <a:latin typeface="Lato"/>
              <a:ea typeface="Lato"/>
              <a:cs typeface="Lato"/>
              <a:sym typeface="Lato"/>
            </a:endParaRPr>
          </a:p>
          <a:p>
            <a:pPr marL="457200" lvl="0" indent="-330200" algn="l" rtl="0">
              <a:lnSpc>
                <a:spcPct val="100000"/>
              </a:lnSpc>
              <a:spcBef>
                <a:spcPts val="1000"/>
              </a:spcBef>
              <a:spcAft>
                <a:spcPts val="0"/>
              </a:spcAft>
              <a:buClr>
                <a:schemeClr val="dk1"/>
              </a:buClr>
              <a:buSzPts val="1600"/>
              <a:buFont typeface="Lato"/>
              <a:buChar char="●"/>
            </a:pPr>
            <a:r>
              <a:rPr lang="en-US" sz="1600">
                <a:solidFill>
                  <a:schemeClr val="dk1"/>
                </a:solidFill>
                <a:latin typeface="Lato"/>
                <a:ea typeface="Lato"/>
                <a:cs typeface="Lato"/>
                <a:sym typeface="Lato"/>
              </a:rPr>
              <a:t>Recognizes that executive functioning develops over time and can be taught</a:t>
            </a:r>
            <a:endParaRPr sz="1600">
              <a:solidFill>
                <a:schemeClr val="dk1"/>
              </a:solidFill>
              <a:latin typeface="Lato"/>
              <a:ea typeface="Lato"/>
              <a:cs typeface="Lato"/>
              <a:sym typeface="Lato"/>
            </a:endParaRPr>
          </a:p>
          <a:p>
            <a:pPr marL="0" marR="0" lvl="0" indent="0" algn="r" rtl="0">
              <a:lnSpc>
                <a:spcPct val="100000"/>
              </a:lnSpc>
              <a:spcBef>
                <a:spcPts val="1000"/>
              </a:spcBef>
              <a:spcAft>
                <a:spcPts val="0"/>
              </a:spcAft>
              <a:buClr>
                <a:schemeClr val="dk1"/>
              </a:buClr>
              <a:buSzPts val="1500"/>
              <a:buFont typeface="Arial"/>
              <a:buNone/>
            </a:pPr>
            <a:endParaRPr sz="1600">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0"/>
          <p:cNvSpPr txBox="1"/>
          <p:nvPr/>
        </p:nvSpPr>
        <p:spPr>
          <a:xfrm>
            <a:off x="472081" y="230667"/>
            <a:ext cx="8091000" cy="474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700"/>
              <a:buFont typeface="Lato"/>
              <a:buNone/>
            </a:pPr>
            <a:r>
              <a:rPr lang="en-US" sz="2700" b="1">
                <a:solidFill>
                  <a:srgbClr val="FFFFFF"/>
                </a:solidFill>
                <a:latin typeface="Lato Black"/>
                <a:ea typeface="Lato Black"/>
                <a:cs typeface="Lato Black"/>
                <a:sym typeface="Lato Black"/>
              </a:rPr>
              <a:t>TSS is Conducive to SEL</a:t>
            </a:r>
            <a:endParaRPr sz="2700" b="1" i="0" u="none" strike="noStrike" cap="none">
              <a:solidFill>
                <a:srgbClr val="FFFFFF"/>
              </a:solidFill>
              <a:latin typeface="Lato Black"/>
              <a:ea typeface="Lato Black"/>
              <a:cs typeface="Lato Black"/>
              <a:sym typeface="Lato Black"/>
            </a:endParaRPr>
          </a:p>
        </p:txBody>
      </p:sp>
      <p:sp>
        <p:nvSpPr>
          <p:cNvPr id="253" name="Google Shape;253;p30"/>
          <p:cNvSpPr txBox="1"/>
          <p:nvPr/>
        </p:nvSpPr>
        <p:spPr>
          <a:xfrm>
            <a:off x="2338600" y="1412500"/>
            <a:ext cx="4936200" cy="2524800"/>
          </a:xfrm>
          <a:prstGeom prst="rect">
            <a:avLst/>
          </a:prstGeom>
          <a:noFill/>
          <a:ln>
            <a:noFill/>
          </a:ln>
        </p:spPr>
        <p:txBody>
          <a:bodyPr spcFirstLastPara="1" wrap="square" lIns="68575" tIns="68575" rIns="68575" bIns="68575" anchor="t" anchorCtr="0">
            <a:noAutofit/>
          </a:bodyPr>
          <a:lstStyle/>
          <a:p>
            <a:pPr marL="457200" lvl="0" indent="-342900" algn="l" rtl="0">
              <a:lnSpc>
                <a:spcPct val="100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All people do well if they can</a:t>
            </a:r>
            <a:endParaRPr sz="1800">
              <a:solidFill>
                <a:schemeClr val="dk1"/>
              </a:solidFill>
              <a:latin typeface="Lato"/>
              <a:ea typeface="Lato"/>
              <a:cs typeface="Lato"/>
              <a:sym typeface="Lato"/>
            </a:endParaRPr>
          </a:p>
          <a:p>
            <a:pPr marL="457200" lvl="0"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What happened to you, not ‘what is wrong with you’</a:t>
            </a:r>
            <a:endParaRPr sz="1800">
              <a:solidFill>
                <a:schemeClr val="dk1"/>
              </a:solidFill>
              <a:latin typeface="Lato"/>
              <a:ea typeface="Lato"/>
              <a:cs typeface="Lato"/>
              <a:sym typeface="Lato"/>
            </a:endParaRPr>
          </a:p>
          <a:p>
            <a:pPr marL="457200" lvl="0"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Caring supportive adult relationships </a:t>
            </a:r>
            <a:endParaRPr sz="1800">
              <a:solidFill>
                <a:schemeClr val="dk1"/>
              </a:solidFill>
              <a:latin typeface="Lato"/>
              <a:ea typeface="Lato"/>
              <a:cs typeface="Lato"/>
              <a:sym typeface="Lato"/>
            </a:endParaRPr>
          </a:p>
          <a:p>
            <a:pPr marL="457200" lvl="0"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Attention to triggers</a:t>
            </a:r>
            <a:endParaRPr sz="1800">
              <a:solidFill>
                <a:schemeClr val="dk1"/>
              </a:solidFill>
              <a:latin typeface="Lato"/>
              <a:ea typeface="Lato"/>
              <a:cs typeface="Lato"/>
              <a:sym typeface="Lato"/>
            </a:endParaRPr>
          </a:p>
          <a:p>
            <a:pPr marL="457200" lvl="0"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Provides sense of belonging and purpose</a:t>
            </a:r>
            <a:endParaRPr sz="1800">
              <a:solidFill>
                <a:schemeClr val="dk1"/>
              </a:solidFill>
              <a:latin typeface="Lato"/>
              <a:ea typeface="Lato"/>
              <a:cs typeface="Lato"/>
              <a:sym typeface="Lato"/>
            </a:endParaRPr>
          </a:p>
          <a:p>
            <a:pPr marL="457200" lvl="0" indent="-342900" algn="l" rtl="0">
              <a:lnSpc>
                <a:spcPct val="100000"/>
              </a:lnSpc>
              <a:spcBef>
                <a:spcPts val="1000"/>
              </a:spcBef>
              <a:spcAft>
                <a:spcPts val="1000"/>
              </a:spcAft>
              <a:buClr>
                <a:schemeClr val="dk1"/>
              </a:buClr>
              <a:buSzPts val="1800"/>
              <a:buFont typeface="Lato"/>
              <a:buChar char="●"/>
            </a:pPr>
            <a:r>
              <a:rPr lang="en-US" sz="1800">
                <a:solidFill>
                  <a:schemeClr val="dk1"/>
                </a:solidFill>
                <a:latin typeface="Lato"/>
                <a:ea typeface="Lato"/>
                <a:cs typeface="Lato"/>
                <a:sym typeface="Lato"/>
              </a:rPr>
              <a:t>Focus on how we do what we do</a:t>
            </a:r>
            <a:endParaRPr sz="1800">
              <a:solidFill>
                <a:schemeClr val="dk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1"/>
          <p:cNvSpPr txBox="1">
            <a:spLocks noGrp="1"/>
          </p:cNvSpPr>
          <p:nvPr>
            <p:ph type="body" idx="1"/>
          </p:nvPr>
        </p:nvSpPr>
        <p:spPr>
          <a:xfrm>
            <a:off x="29350" y="168975"/>
            <a:ext cx="9144000" cy="721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400"/>
              <a:buFont typeface="Arial"/>
              <a:buNone/>
            </a:pPr>
            <a:endParaRPr sz="3000" b="1" i="0" u="none" strike="noStrike" cap="none">
              <a:solidFill>
                <a:schemeClr val="lt1"/>
              </a:solidFill>
              <a:latin typeface="Lato Black"/>
              <a:ea typeface="Lato Black"/>
              <a:cs typeface="Lato Black"/>
              <a:sym typeface="Lato Black"/>
            </a:endParaRPr>
          </a:p>
          <a:p>
            <a:pPr marL="0" marR="0" lvl="0" indent="0" algn="ctr" rtl="0">
              <a:lnSpc>
                <a:spcPct val="100000"/>
              </a:lnSpc>
              <a:spcBef>
                <a:spcPts val="0"/>
              </a:spcBef>
              <a:spcAft>
                <a:spcPts val="0"/>
              </a:spcAft>
              <a:buClr>
                <a:schemeClr val="lt1"/>
              </a:buClr>
              <a:buSzPts val="2400"/>
              <a:buFont typeface="Arial"/>
              <a:buNone/>
            </a:pPr>
            <a:r>
              <a:rPr lang="en-US" sz="3000" b="0" i="1" u="none" strike="noStrike" cap="none">
                <a:solidFill>
                  <a:schemeClr val="lt1"/>
                </a:solidFill>
                <a:latin typeface="Lato"/>
                <a:ea typeface="Lato"/>
                <a:cs typeface="Lato"/>
                <a:sym typeface="Lato"/>
              </a:rPr>
              <a:t>Perspective Shift</a:t>
            </a:r>
            <a:endParaRPr sz="3000" b="1" i="0" u="none" strike="noStrike" cap="none">
              <a:solidFill>
                <a:schemeClr val="lt1"/>
              </a:solidFill>
              <a:latin typeface="Lato Black"/>
              <a:ea typeface="Lato Black"/>
              <a:cs typeface="Lato Black"/>
              <a:sym typeface="Lato Black"/>
            </a:endParaRPr>
          </a:p>
          <a:p>
            <a:pPr marL="0" marR="0" lvl="0" indent="0" algn="ctr" rtl="0">
              <a:lnSpc>
                <a:spcPct val="100000"/>
              </a:lnSpc>
              <a:spcBef>
                <a:spcPts val="0"/>
              </a:spcBef>
              <a:spcAft>
                <a:spcPts val="0"/>
              </a:spcAft>
              <a:buClr>
                <a:schemeClr val="lt1"/>
              </a:buClr>
              <a:buSzPts val="2400"/>
              <a:buFont typeface="Arial"/>
              <a:buNone/>
            </a:pPr>
            <a:endParaRPr sz="3000" b="1" i="0" u="none" strike="noStrike" cap="none">
              <a:solidFill>
                <a:schemeClr val="lt1"/>
              </a:solidFill>
              <a:latin typeface="Lato Black"/>
              <a:ea typeface="Lato Black"/>
              <a:cs typeface="Lato Black"/>
              <a:sym typeface="Lato Black"/>
            </a:endParaRPr>
          </a:p>
        </p:txBody>
      </p:sp>
      <p:graphicFrame>
        <p:nvGraphicFramePr>
          <p:cNvPr id="259" name="Google Shape;259;p31"/>
          <p:cNvGraphicFramePr/>
          <p:nvPr/>
        </p:nvGraphicFramePr>
        <p:xfrm>
          <a:off x="277337" y="1096575"/>
          <a:ext cx="3000000" cy="3000000"/>
        </p:xfrm>
        <a:graphic>
          <a:graphicData uri="http://schemas.openxmlformats.org/drawingml/2006/table">
            <a:tbl>
              <a:tblPr>
                <a:noFill/>
                <a:tableStyleId>{6E368356-EFC2-4845-9A04-2F3BDC943233}</a:tableStyleId>
              </a:tblPr>
              <a:tblGrid>
                <a:gridCol w="1765250">
                  <a:extLst>
                    <a:ext uri="{9D8B030D-6E8A-4147-A177-3AD203B41FA5}">
                      <a16:colId xmlns:a16="http://schemas.microsoft.com/office/drawing/2014/main" val="20000"/>
                    </a:ext>
                  </a:extLst>
                </a:gridCol>
                <a:gridCol w="6342800">
                  <a:extLst>
                    <a:ext uri="{9D8B030D-6E8A-4147-A177-3AD203B41FA5}">
                      <a16:colId xmlns:a16="http://schemas.microsoft.com/office/drawing/2014/main" val="20001"/>
                    </a:ext>
                  </a:extLst>
                </a:gridCol>
              </a:tblGrid>
              <a:tr h="29675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solidFill>
                            <a:srgbClr val="F3F3F3"/>
                          </a:solidFill>
                          <a:latin typeface="Lato"/>
                          <a:ea typeface="Lato"/>
                          <a:cs typeface="Lato"/>
                          <a:sym typeface="Lato"/>
                        </a:rPr>
                        <a:t>Instead of</a:t>
                      </a:r>
                      <a:endParaRPr sz="1200" b="1" u="none" strike="noStrike" cap="none">
                        <a:solidFill>
                          <a:srgbClr val="F3F3F3"/>
                        </a:solidFill>
                        <a:latin typeface="Lato"/>
                        <a:ea typeface="Lato"/>
                        <a:cs typeface="Lato"/>
                        <a:sym typeface="Lato"/>
                      </a:endParaRPr>
                    </a:p>
                  </a:txBody>
                  <a:tcPr marL="91425" marR="91425" marT="91425" marB="91425">
                    <a:solidFill>
                      <a:srgbClr val="4372C3"/>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solidFill>
                            <a:srgbClr val="F3F3F3"/>
                          </a:solidFill>
                          <a:latin typeface="Lato"/>
                          <a:ea typeface="Lato"/>
                          <a:cs typeface="Lato"/>
                          <a:sym typeface="Lato"/>
                        </a:rPr>
                        <a:t>A different look</a:t>
                      </a:r>
                      <a:endParaRPr sz="1200" b="1" u="none" strike="noStrike" cap="none">
                        <a:solidFill>
                          <a:srgbClr val="F3F3F3"/>
                        </a:solidFill>
                        <a:latin typeface="Lato"/>
                        <a:ea typeface="Lato"/>
                        <a:cs typeface="Lato"/>
                        <a:sym typeface="Lato"/>
                      </a:endParaRPr>
                    </a:p>
                  </a:txBody>
                  <a:tcPr marL="91425" marR="91425" marT="91425" marB="91425">
                    <a:solidFill>
                      <a:srgbClr val="4372C3"/>
                    </a:solidFill>
                  </a:tcPr>
                </a:tc>
                <a:extLst>
                  <a:ext uri="{0D108BD9-81ED-4DB2-BD59-A6C34878D82A}">
                    <a16:rowId xmlns:a16="http://schemas.microsoft.com/office/drawing/2014/main" val="10000"/>
                  </a:ext>
                </a:extLst>
              </a:tr>
              <a:tr h="32185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Lato"/>
                          <a:ea typeface="Lato"/>
                          <a:cs typeface="Lato"/>
                          <a:sym typeface="Lato"/>
                        </a:rPr>
                        <a:t>He’s attention seeking</a:t>
                      </a:r>
                      <a:endParaRPr sz="1200" u="none" strike="noStrike" cap="none">
                        <a:latin typeface="Lato"/>
                        <a:ea typeface="Lato"/>
                        <a:cs typeface="Lato"/>
                        <a:sym typeface="Lato"/>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1200"/>
                        <a:buFont typeface="Arial"/>
                        <a:buNone/>
                      </a:pPr>
                      <a:r>
                        <a:rPr lang="en-US" sz="1200" i="1" u="none" strike="noStrike" cap="none">
                          <a:latin typeface="Lato"/>
                          <a:ea typeface="Lato"/>
                          <a:cs typeface="Lato"/>
                          <a:sym typeface="Lato"/>
                        </a:rPr>
                        <a:t>Why isn’t he getting attention in the way most of his peers do?</a:t>
                      </a:r>
                      <a:endParaRPr sz="1200" i="1" u="none" strike="noStrike" cap="none">
                        <a:latin typeface="Lato"/>
                        <a:ea typeface="Lato"/>
                        <a:cs typeface="Lato"/>
                        <a:sym typeface="Lato"/>
                      </a:endParaRPr>
                    </a:p>
                  </a:txBody>
                  <a:tcPr marL="91425" marR="91425" marT="91425" marB="91425"/>
                </a:tc>
                <a:extLst>
                  <a:ext uri="{0D108BD9-81ED-4DB2-BD59-A6C34878D82A}">
                    <a16:rowId xmlns:a16="http://schemas.microsoft.com/office/drawing/2014/main" val="10001"/>
                  </a:ext>
                </a:extLst>
              </a:tr>
              <a:tr h="3292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Lato"/>
                          <a:ea typeface="Lato"/>
                          <a:cs typeface="Lato"/>
                          <a:sym typeface="Lato"/>
                        </a:rPr>
                        <a:t>She’s avoiding</a:t>
                      </a:r>
                      <a:endParaRPr sz="1200" u="none" strike="noStrike" cap="none">
                        <a:latin typeface="Lato"/>
                        <a:ea typeface="Lato"/>
                        <a:cs typeface="Lato"/>
                        <a:sym typeface="Lato"/>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1200"/>
                        <a:buFont typeface="Arial"/>
                        <a:buNone/>
                      </a:pPr>
                      <a:r>
                        <a:rPr lang="en-US" sz="1200" i="1" u="none" strike="noStrike" cap="none">
                          <a:latin typeface="Lato"/>
                          <a:ea typeface="Lato"/>
                          <a:cs typeface="Lato"/>
                          <a:sym typeface="Lato"/>
                        </a:rPr>
                        <a:t>Many of us avoid when we are emotionally uncomfortable---why is she uncomfortable?</a:t>
                      </a:r>
                      <a:endParaRPr sz="1200" i="1" u="none" strike="noStrike" cap="none">
                        <a:latin typeface="Lato"/>
                        <a:ea typeface="Lato"/>
                        <a:cs typeface="Lato"/>
                        <a:sym typeface="Lato"/>
                      </a:endParaRPr>
                    </a:p>
                  </a:txBody>
                  <a:tcPr marL="91425" marR="91425" marT="91425" marB="91425"/>
                </a:tc>
                <a:extLst>
                  <a:ext uri="{0D108BD9-81ED-4DB2-BD59-A6C34878D82A}">
                    <a16:rowId xmlns:a16="http://schemas.microsoft.com/office/drawing/2014/main" val="10002"/>
                  </a:ext>
                </a:extLst>
              </a:tr>
              <a:tr h="340875">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Lato"/>
                          <a:ea typeface="Lato"/>
                          <a:cs typeface="Lato"/>
                          <a:sym typeface="Lato"/>
                        </a:rPr>
                        <a:t>They want control</a:t>
                      </a:r>
                      <a:endParaRPr sz="1200" u="none" strike="noStrike" cap="none">
                        <a:latin typeface="Lato"/>
                        <a:ea typeface="Lato"/>
                        <a:cs typeface="Lato"/>
                        <a:sym typeface="Lato"/>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1200"/>
                        <a:buFont typeface="Arial"/>
                        <a:buNone/>
                      </a:pPr>
                      <a:r>
                        <a:rPr lang="en-US" sz="1200" i="1" u="none" strike="noStrike" cap="none">
                          <a:latin typeface="Lato"/>
                          <a:ea typeface="Lato"/>
                          <a:cs typeface="Lato"/>
                          <a:sym typeface="Lato"/>
                        </a:rPr>
                        <a:t>Why can’t they get their wants and needs met without conflict?</a:t>
                      </a:r>
                      <a:endParaRPr sz="1200" i="1" u="none" strike="noStrike" cap="none">
                        <a:latin typeface="Lato"/>
                        <a:ea typeface="Lato"/>
                        <a:cs typeface="Lato"/>
                        <a:sym typeface="Lato"/>
                      </a:endParaRPr>
                    </a:p>
                  </a:txBody>
                  <a:tcPr marL="91425" marR="91425" marT="91425" marB="91425"/>
                </a:tc>
                <a:extLst>
                  <a:ext uri="{0D108BD9-81ED-4DB2-BD59-A6C34878D82A}">
                    <a16:rowId xmlns:a16="http://schemas.microsoft.com/office/drawing/2014/main" val="10003"/>
                  </a:ext>
                </a:extLst>
              </a:tr>
              <a:tr h="28745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Lato"/>
                          <a:ea typeface="Lato"/>
                          <a:cs typeface="Lato"/>
                          <a:sym typeface="Lato"/>
                        </a:rPr>
                        <a:t>She has a trauma history</a:t>
                      </a:r>
                      <a:endParaRPr sz="1200" u="none" strike="noStrike" cap="none">
                        <a:latin typeface="Lato"/>
                        <a:ea typeface="Lato"/>
                        <a:cs typeface="Lato"/>
                        <a:sym typeface="Lato"/>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1200"/>
                        <a:buFont typeface="Arial"/>
                        <a:buNone/>
                      </a:pPr>
                      <a:r>
                        <a:rPr lang="en-US" sz="1200" i="1" u="none" strike="noStrike" cap="none">
                          <a:latin typeface="Lato"/>
                          <a:ea typeface="Lato"/>
                          <a:cs typeface="Lato"/>
                          <a:sym typeface="Lato"/>
                        </a:rPr>
                        <a:t>If exposure to ACE changes brain architecture, what skills might this person need help with?</a:t>
                      </a:r>
                      <a:endParaRPr sz="1200" i="1" u="none" strike="noStrike" cap="none">
                        <a:latin typeface="Lato"/>
                        <a:ea typeface="Lato"/>
                        <a:cs typeface="Lato"/>
                        <a:sym typeface="Lato"/>
                      </a:endParaRPr>
                    </a:p>
                  </a:txBody>
                  <a:tcPr marL="91425" marR="91425" marT="91425" marB="91425"/>
                </a:tc>
                <a:extLst>
                  <a:ext uri="{0D108BD9-81ED-4DB2-BD59-A6C34878D82A}">
                    <a16:rowId xmlns:a16="http://schemas.microsoft.com/office/drawing/2014/main" val="10004"/>
                  </a:ext>
                </a:extLst>
              </a:tr>
              <a:tr h="340875">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Lato"/>
                          <a:ea typeface="Lato"/>
                          <a:cs typeface="Lato"/>
                          <a:sym typeface="Lato"/>
                        </a:rPr>
                        <a:t>He just isn’t motivated</a:t>
                      </a:r>
                      <a:endParaRPr sz="1200" u="none" strike="noStrike" cap="none">
                        <a:latin typeface="Lato"/>
                        <a:ea typeface="Lato"/>
                        <a:cs typeface="Lato"/>
                        <a:sym typeface="Lato"/>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1200"/>
                        <a:buFont typeface="Arial"/>
                        <a:buNone/>
                      </a:pPr>
                      <a:r>
                        <a:rPr lang="en-US" sz="1200" i="1" u="none" strike="noStrike" cap="none">
                          <a:latin typeface="Lato"/>
                          <a:ea typeface="Lato"/>
                          <a:cs typeface="Lato"/>
                          <a:sym typeface="Lato"/>
                        </a:rPr>
                        <a:t>Doing well is preferable—so what’s getting in the way?</a:t>
                      </a:r>
                      <a:endParaRPr sz="1200" i="1" u="none" strike="noStrike" cap="none">
                        <a:latin typeface="Lato"/>
                        <a:ea typeface="Lato"/>
                        <a:cs typeface="Lato"/>
                        <a:sym typeface="Lato"/>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2"/>
          <p:cNvSpPr txBox="1"/>
          <p:nvPr/>
        </p:nvSpPr>
        <p:spPr>
          <a:xfrm>
            <a:off x="472081" y="230667"/>
            <a:ext cx="8091000" cy="474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700"/>
              <a:buFont typeface="Lato"/>
              <a:buNone/>
            </a:pPr>
            <a:r>
              <a:rPr lang="en-US" sz="2700" b="1">
                <a:solidFill>
                  <a:srgbClr val="FFFFFF"/>
                </a:solidFill>
                <a:latin typeface="Lato Black"/>
                <a:ea typeface="Lato Black"/>
                <a:cs typeface="Lato Black"/>
                <a:sym typeface="Lato Black"/>
              </a:rPr>
              <a:t>SEL and TSS - Universal Level</a:t>
            </a:r>
            <a:endParaRPr sz="2700" b="1" i="0" u="none" strike="noStrike" cap="none">
              <a:solidFill>
                <a:srgbClr val="FFFFFF"/>
              </a:solidFill>
              <a:latin typeface="Lato Black"/>
              <a:ea typeface="Lato Black"/>
              <a:cs typeface="Lato Black"/>
              <a:sym typeface="Lato Black"/>
            </a:endParaRPr>
          </a:p>
        </p:txBody>
      </p:sp>
      <p:sp>
        <p:nvSpPr>
          <p:cNvPr id="266" name="Google Shape;266;p32"/>
          <p:cNvSpPr txBox="1"/>
          <p:nvPr/>
        </p:nvSpPr>
        <p:spPr>
          <a:xfrm>
            <a:off x="1422450" y="1109050"/>
            <a:ext cx="6299100" cy="3513300"/>
          </a:xfrm>
          <a:prstGeom prst="rect">
            <a:avLst/>
          </a:prstGeom>
          <a:noFill/>
          <a:ln>
            <a:noFill/>
          </a:ln>
        </p:spPr>
        <p:txBody>
          <a:bodyPr spcFirstLastPara="1" wrap="square" lIns="68575" tIns="68575" rIns="68575" bIns="68575" anchor="t" anchorCtr="0">
            <a:noAutofit/>
          </a:bodyPr>
          <a:lstStyle/>
          <a:p>
            <a:pPr marL="457200" lvl="0" indent="-342900" algn="l" rtl="0">
              <a:lnSpc>
                <a:spcPct val="100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Taught on the universal level - good for all students (school culture and climate)</a:t>
            </a:r>
            <a:endParaRPr sz="1800">
              <a:solidFill>
                <a:schemeClr val="dk1"/>
              </a:solidFill>
              <a:latin typeface="Lato"/>
              <a:ea typeface="Lato"/>
              <a:cs typeface="Lato"/>
              <a:sym typeface="Lato"/>
            </a:endParaRPr>
          </a:p>
          <a:p>
            <a:pPr marL="914400" lvl="1"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Internalizers and externalizers </a:t>
            </a:r>
            <a:endParaRPr sz="1800">
              <a:solidFill>
                <a:schemeClr val="dk1"/>
              </a:solidFill>
              <a:latin typeface="Lato"/>
              <a:ea typeface="Lato"/>
              <a:cs typeface="Lato"/>
              <a:sym typeface="Lato"/>
            </a:endParaRPr>
          </a:p>
          <a:p>
            <a:pPr marL="914400" lvl="1"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Integrated across settings</a:t>
            </a:r>
            <a:endParaRPr sz="1800">
              <a:solidFill>
                <a:schemeClr val="dk1"/>
              </a:solidFill>
              <a:latin typeface="Lato"/>
              <a:ea typeface="Lato"/>
              <a:cs typeface="Lato"/>
              <a:sym typeface="Lato"/>
            </a:endParaRPr>
          </a:p>
          <a:p>
            <a:pPr marL="914400" lvl="1"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Embedded in interactions, instruction, and practices</a:t>
            </a:r>
            <a:endParaRPr sz="1800">
              <a:solidFill>
                <a:schemeClr val="dk1"/>
              </a:solidFill>
              <a:latin typeface="Lato"/>
              <a:ea typeface="Lato"/>
              <a:cs typeface="Lato"/>
              <a:sym typeface="Lato"/>
            </a:endParaRPr>
          </a:p>
          <a:p>
            <a:pPr marL="914400" lvl="1"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Consistent opportunity to practice</a:t>
            </a:r>
            <a:endParaRPr sz="1800">
              <a:solidFill>
                <a:schemeClr val="dk1"/>
              </a:solidFill>
              <a:latin typeface="Lato"/>
              <a:ea typeface="Lato"/>
              <a:cs typeface="Lato"/>
              <a:sym typeface="Lato"/>
            </a:endParaRPr>
          </a:p>
          <a:p>
            <a:pPr marL="914400" lvl="1"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Developmentally and culturally aligned to the needs of students </a:t>
            </a:r>
            <a:endParaRPr sz="1800">
              <a:solidFill>
                <a:schemeClr val="dk1"/>
              </a:solidFill>
              <a:latin typeface="Lato"/>
              <a:ea typeface="Lato"/>
              <a:cs typeface="Lato"/>
              <a:sym typeface="Lato"/>
            </a:endParaRPr>
          </a:p>
          <a:p>
            <a:pPr marL="914400" lvl="1"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Improves school climate, helps manage stress</a:t>
            </a:r>
            <a:endParaRPr sz="1800">
              <a:solidFill>
                <a:schemeClr val="dk1"/>
              </a:solidFill>
              <a:latin typeface="Lato"/>
              <a:ea typeface="Lato"/>
              <a:cs typeface="Lato"/>
              <a:sym typeface="Lato"/>
            </a:endParaRPr>
          </a:p>
          <a:p>
            <a:pPr marL="0" marR="0" lvl="0" indent="0" algn="r" rtl="0">
              <a:lnSpc>
                <a:spcPct val="100000"/>
              </a:lnSpc>
              <a:spcBef>
                <a:spcPts val="1000"/>
              </a:spcBef>
              <a:spcAft>
                <a:spcPts val="1000"/>
              </a:spcAft>
              <a:buClr>
                <a:schemeClr val="dk1"/>
              </a:buClr>
              <a:buSzPts val="1500"/>
              <a:buFont typeface="Arial"/>
              <a:buNone/>
            </a:pPr>
            <a:endParaRPr sz="1800">
              <a:solidFill>
                <a:schemeClr val="dk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3"/>
          <p:cNvSpPr txBox="1"/>
          <p:nvPr/>
        </p:nvSpPr>
        <p:spPr>
          <a:xfrm>
            <a:off x="472081" y="230667"/>
            <a:ext cx="8091000" cy="474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700"/>
              <a:buFont typeface="Lato"/>
              <a:buNone/>
            </a:pPr>
            <a:r>
              <a:rPr lang="en-US" sz="2700" b="1">
                <a:solidFill>
                  <a:srgbClr val="FFFFFF"/>
                </a:solidFill>
                <a:latin typeface="Lato Black"/>
                <a:ea typeface="Lato Black"/>
                <a:cs typeface="Lato Black"/>
                <a:sym typeface="Lato Black"/>
              </a:rPr>
              <a:t>SEL and TSS Common System Features</a:t>
            </a:r>
            <a:endParaRPr sz="2700" b="1" i="0" u="none" strike="noStrike" cap="none">
              <a:solidFill>
                <a:srgbClr val="FFFFFF"/>
              </a:solidFill>
              <a:latin typeface="Lato Black"/>
              <a:ea typeface="Lato Black"/>
              <a:cs typeface="Lato Black"/>
              <a:sym typeface="Lato Black"/>
            </a:endParaRPr>
          </a:p>
        </p:txBody>
      </p:sp>
      <p:sp>
        <p:nvSpPr>
          <p:cNvPr id="273" name="Google Shape;273;p33"/>
          <p:cNvSpPr txBox="1"/>
          <p:nvPr/>
        </p:nvSpPr>
        <p:spPr>
          <a:xfrm>
            <a:off x="1001725" y="1094250"/>
            <a:ext cx="7041000" cy="3920100"/>
          </a:xfrm>
          <a:prstGeom prst="rect">
            <a:avLst/>
          </a:prstGeom>
          <a:noFill/>
          <a:ln>
            <a:noFill/>
          </a:ln>
        </p:spPr>
        <p:txBody>
          <a:bodyPr spcFirstLastPara="1" wrap="square" lIns="68575" tIns="68575" rIns="68575" bIns="68575" anchor="t" anchorCtr="0">
            <a:noAutofit/>
          </a:bodyPr>
          <a:lstStyle/>
          <a:p>
            <a:pPr marL="457200" lvl="0" indent="-342900" algn="l" rtl="0">
              <a:lnSpc>
                <a:spcPct val="100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Strengths-based - provide a sense of mastery, inclusivity, culturally responsive</a:t>
            </a:r>
            <a:endParaRPr sz="1800">
              <a:solidFill>
                <a:schemeClr val="dk1"/>
              </a:solidFill>
              <a:latin typeface="Lato"/>
              <a:ea typeface="Lato"/>
              <a:cs typeface="Lato"/>
              <a:sym typeface="Lato"/>
            </a:endParaRPr>
          </a:p>
          <a:p>
            <a:pPr marL="457200" lvl="0"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Focus on strengthening relationships - staff to student, student to student, adult to adult</a:t>
            </a:r>
            <a:endParaRPr sz="1800">
              <a:solidFill>
                <a:schemeClr val="dk1"/>
              </a:solidFill>
              <a:latin typeface="Lato"/>
              <a:ea typeface="Lato"/>
              <a:cs typeface="Lato"/>
              <a:sym typeface="Lato"/>
            </a:endParaRPr>
          </a:p>
          <a:p>
            <a:pPr marL="457200" lvl="0"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Growth-mindset</a:t>
            </a:r>
            <a:endParaRPr sz="1800">
              <a:solidFill>
                <a:schemeClr val="dk1"/>
              </a:solidFill>
              <a:latin typeface="Lato"/>
              <a:ea typeface="Lato"/>
              <a:cs typeface="Lato"/>
              <a:sym typeface="Lato"/>
            </a:endParaRPr>
          </a:p>
          <a:p>
            <a:pPr marL="457200" lvl="0"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Proactive rather than reactive</a:t>
            </a:r>
            <a:endParaRPr sz="1800">
              <a:solidFill>
                <a:schemeClr val="dk1"/>
              </a:solidFill>
              <a:latin typeface="Lato"/>
              <a:ea typeface="Lato"/>
              <a:cs typeface="Lato"/>
              <a:sym typeface="Lato"/>
            </a:endParaRPr>
          </a:p>
          <a:p>
            <a:pPr marL="457200" lvl="0" indent="-342900" algn="l" rtl="0">
              <a:lnSpc>
                <a:spcPct val="100000"/>
              </a:lnSpc>
              <a:spcBef>
                <a:spcPts val="1000"/>
              </a:spcBef>
              <a:spcAft>
                <a:spcPts val="0"/>
              </a:spcAft>
              <a:buClr>
                <a:schemeClr val="dk1"/>
              </a:buClr>
              <a:buSzPts val="1800"/>
              <a:buChar char="●"/>
            </a:pPr>
            <a:r>
              <a:rPr lang="en-US" sz="1800">
                <a:solidFill>
                  <a:schemeClr val="dk1"/>
                </a:solidFill>
                <a:latin typeface="Lato"/>
                <a:ea typeface="Lato"/>
                <a:cs typeface="Lato"/>
                <a:sym typeface="Lato"/>
              </a:rPr>
              <a:t>Provide emotional and physical safety for everyone</a:t>
            </a:r>
            <a:endParaRPr sz="1800">
              <a:solidFill>
                <a:schemeClr val="dk1"/>
              </a:solidFill>
              <a:latin typeface="Lato"/>
              <a:ea typeface="Lato"/>
              <a:cs typeface="Lato"/>
              <a:sym typeface="Lato"/>
            </a:endParaRPr>
          </a:p>
          <a:p>
            <a:pPr marL="457200" lvl="0"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Focus on the underlying need</a:t>
            </a:r>
            <a:endParaRPr sz="1800">
              <a:solidFill>
                <a:schemeClr val="dk1"/>
              </a:solidFill>
              <a:latin typeface="Lato"/>
              <a:ea typeface="Lato"/>
              <a:cs typeface="Lato"/>
              <a:sym typeface="Lato"/>
            </a:endParaRPr>
          </a:p>
          <a:p>
            <a:pPr marL="457200" lvl="0"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Training that aims to change staff behavior and attitudes</a:t>
            </a:r>
            <a:endParaRPr sz="1800">
              <a:solidFill>
                <a:schemeClr val="dk1"/>
              </a:solidFill>
              <a:latin typeface="Lato"/>
              <a:ea typeface="Lato"/>
              <a:cs typeface="Lato"/>
              <a:sym typeface="Lato"/>
            </a:endParaRPr>
          </a:p>
          <a:p>
            <a:pPr marL="457200" lvl="0"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Engages in authentic parent/caregiver partnerships</a:t>
            </a:r>
            <a:endParaRPr sz="1800">
              <a:solidFill>
                <a:schemeClr val="dk1"/>
              </a:solidFill>
              <a:latin typeface="Lato"/>
              <a:ea typeface="Lato"/>
              <a:cs typeface="Lato"/>
              <a:sym typeface="Lato"/>
            </a:endParaRPr>
          </a:p>
          <a:p>
            <a:pPr marL="457200" lvl="0" indent="0" algn="l" rtl="0">
              <a:spcBef>
                <a:spcPts val="1000"/>
              </a:spcBef>
              <a:spcAft>
                <a:spcPts val="0"/>
              </a:spcAft>
              <a:buNone/>
            </a:pPr>
            <a:endParaRPr sz="1100">
              <a:solidFill>
                <a:schemeClr val="dk1"/>
              </a:solidFill>
              <a:latin typeface="Lato"/>
              <a:ea typeface="Lato"/>
              <a:cs typeface="Lato"/>
              <a:sym typeface="Lato"/>
            </a:endParaRPr>
          </a:p>
          <a:p>
            <a:pPr marL="0" marR="0" lvl="0" indent="0" algn="r" rtl="0">
              <a:lnSpc>
                <a:spcPct val="100000"/>
              </a:lnSpc>
              <a:spcBef>
                <a:spcPts val="0"/>
              </a:spcBef>
              <a:spcAft>
                <a:spcPts val="0"/>
              </a:spcAft>
              <a:buClr>
                <a:schemeClr val="dk1"/>
              </a:buClr>
              <a:buSzPts val="1500"/>
              <a:buFont typeface="Arial"/>
              <a:buNone/>
            </a:pPr>
            <a:endParaRPr sz="2400">
              <a:solidFill>
                <a:schemeClr val="dk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4"/>
          <p:cNvSpPr txBox="1"/>
          <p:nvPr/>
        </p:nvSpPr>
        <p:spPr>
          <a:xfrm>
            <a:off x="472081" y="230667"/>
            <a:ext cx="8091000" cy="474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700"/>
              <a:buFont typeface="Lato"/>
              <a:buNone/>
            </a:pPr>
            <a:r>
              <a:rPr lang="en-US" sz="2700" b="1">
                <a:solidFill>
                  <a:srgbClr val="FFFFFF"/>
                </a:solidFill>
                <a:latin typeface="Lato Black"/>
                <a:ea typeface="Lato Black"/>
                <a:cs typeface="Lato Black"/>
                <a:sym typeface="Lato Black"/>
              </a:rPr>
              <a:t>SEL and TSS Common System Features (cont)</a:t>
            </a:r>
            <a:endParaRPr sz="2700" b="1" i="0" u="none" strike="noStrike" cap="none">
              <a:solidFill>
                <a:srgbClr val="FFFFFF"/>
              </a:solidFill>
              <a:latin typeface="Lato Black"/>
              <a:ea typeface="Lato Black"/>
              <a:cs typeface="Lato Black"/>
              <a:sym typeface="Lato Black"/>
            </a:endParaRPr>
          </a:p>
        </p:txBody>
      </p:sp>
      <p:sp>
        <p:nvSpPr>
          <p:cNvPr id="280" name="Google Shape;280;p34"/>
          <p:cNvSpPr txBox="1"/>
          <p:nvPr/>
        </p:nvSpPr>
        <p:spPr>
          <a:xfrm>
            <a:off x="1390400" y="946225"/>
            <a:ext cx="5980800" cy="4127400"/>
          </a:xfrm>
          <a:prstGeom prst="rect">
            <a:avLst/>
          </a:prstGeom>
          <a:noFill/>
          <a:ln>
            <a:noFill/>
          </a:ln>
        </p:spPr>
        <p:txBody>
          <a:bodyPr spcFirstLastPara="1" wrap="square" lIns="68575" tIns="68575" rIns="68575" bIns="68575" anchor="t" anchorCtr="0">
            <a:noAutofit/>
          </a:bodyPr>
          <a:lstStyle/>
          <a:p>
            <a:pPr marL="457200" lvl="0" indent="-342900" algn="l" rtl="0">
              <a:lnSpc>
                <a:spcPct val="100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Start with leadership team -  use existing team, cross-communication, aligned work</a:t>
            </a:r>
            <a:endParaRPr sz="1800">
              <a:solidFill>
                <a:schemeClr val="dk1"/>
              </a:solidFill>
              <a:latin typeface="Lato"/>
              <a:ea typeface="Lato"/>
              <a:cs typeface="Lato"/>
              <a:sym typeface="Lato"/>
            </a:endParaRPr>
          </a:p>
          <a:p>
            <a:pPr marL="457200" lvl="0"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Adults are teaching, providing opportunities to practice, modeling, and reinforcing these skills throughout the day</a:t>
            </a:r>
            <a:endParaRPr sz="1800">
              <a:solidFill>
                <a:schemeClr val="dk1"/>
              </a:solidFill>
              <a:latin typeface="Lato"/>
              <a:ea typeface="Lato"/>
              <a:cs typeface="Lato"/>
              <a:sym typeface="Lato"/>
            </a:endParaRPr>
          </a:p>
          <a:p>
            <a:pPr marL="457200" lvl="0"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Take time to implement and integrate into the ‘way we do things’</a:t>
            </a:r>
            <a:endParaRPr sz="1800">
              <a:solidFill>
                <a:schemeClr val="dk1"/>
              </a:solidFill>
              <a:latin typeface="Lato"/>
              <a:ea typeface="Lato"/>
              <a:cs typeface="Lato"/>
              <a:sym typeface="Lato"/>
            </a:endParaRPr>
          </a:p>
          <a:p>
            <a:pPr marL="457200" lvl="0"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Resilience can be achieved by learning social and emotional skills and  by being surrounded by healthy and healing environments on a daily basis</a:t>
            </a:r>
            <a:endParaRPr sz="1800">
              <a:solidFill>
                <a:schemeClr val="dk1"/>
              </a:solidFill>
              <a:latin typeface="Lato"/>
              <a:ea typeface="Lato"/>
              <a:cs typeface="Lato"/>
              <a:sym typeface="Lato"/>
            </a:endParaRPr>
          </a:p>
          <a:p>
            <a:pPr marL="457200" lvl="0"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Provide foundation in skills and environment so that more time can be spent on teaching and learning; less time spent on classroom management</a:t>
            </a:r>
            <a:endParaRPr sz="1800">
              <a:solidFill>
                <a:schemeClr val="dk1"/>
              </a:solidFill>
              <a:latin typeface="Lato"/>
              <a:ea typeface="Lato"/>
              <a:cs typeface="Lato"/>
              <a:sym typeface="Lato"/>
            </a:endParaRPr>
          </a:p>
          <a:p>
            <a:pPr marL="0" marR="0" lvl="0" indent="0" algn="r" rtl="0">
              <a:lnSpc>
                <a:spcPct val="100000"/>
              </a:lnSpc>
              <a:spcBef>
                <a:spcPts val="1000"/>
              </a:spcBef>
              <a:spcAft>
                <a:spcPts val="1000"/>
              </a:spcAft>
              <a:buClr>
                <a:schemeClr val="dk1"/>
              </a:buClr>
              <a:buSzPts val="1500"/>
              <a:buFont typeface="Arial"/>
              <a:buNone/>
            </a:pPr>
            <a:endParaRPr sz="1800">
              <a:solidFill>
                <a:schemeClr val="dk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5"/>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Arial"/>
              <a:buNone/>
            </a:pPr>
            <a:r>
              <a:rPr lang="en-US"/>
              <a:t>Theory of Change</a:t>
            </a:r>
            <a:endParaRPr/>
          </a:p>
        </p:txBody>
      </p:sp>
      <p:pic>
        <p:nvPicPr>
          <p:cNvPr id="286" name="Google Shape;286;p35"/>
          <p:cNvPicPr preferRelativeResize="0"/>
          <p:nvPr/>
        </p:nvPicPr>
        <p:blipFill rotWithShape="1">
          <a:blip r:embed="rId3">
            <a:alphaModFix/>
          </a:blip>
          <a:srcRect/>
          <a:stretch/>
        </p:blipFill>
        <p:spPr>
          <a:xfrm>
            <a:off x="445434" y="1040303"/>
            <a:ext cx="7876004" cy="3062895"/>
          </a:xfrm>
          <a:prstGeom prst="rect">
            <a:avLst/>
          </a:prstGeom>
          <a:noFill/>
          <a:ln>
            <a:noFill/>
          </a:ln>
        </p:spPr>
      </p:pic>
      <p:sp>
        <p:nvSpPr>
          <p:cNvPr id="287" name="Google Shape;287;p35"/>
          <p:cNvSpPr/>
          <p:nvPr/>
        </p:nvSpPr>
        <p:spPr>
          <a:xfrm rot="-9636529">
            <a:off x="2758354" y="3271306"/>
            <a:ext cx="2654691" cy="1021974"/>
          </a:xfrm>
          <a:prstGeom prst="bentArrow">
            <a:avLst>
              <a:gd name="adj1" fmla="val 25000"/>
              <a:gd name="adj2" fmla="val 31112"/>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66975" tIns="66975" rIns="66975" bIns="6697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88" name="Google Shape;288;p35"/>
          <p:cNvSpPr/>
          <p:nvPr/>
        </p:nvSpPr>
        <p:spPr>
          <a:xfrm>
            <a:off x="445425" y="1965000"/>
            <a:ext cx="1502700" cy="1213500"/>
          </a:xfrm>
          <a:prstGeom prst="roundRect">
            <a:avLst>
              <a:gd name="adj" fmla="val 16667"/>
            </a:avLst>
          </a:prstGeom>
          <a:solidFill>
            <a:srgbClr val="00AB4E"/>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FFFFFF"/>
                </a:solidFill>
              </a:rPr>
              <a:t>Professional development for coach(es) and team</a:t>
            </a:r>
            <a:endParaRPr>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6"/>
          <p:cNvSpPr txBox="1">
            <a:spLocks noGrp="1"/>
          </p:cNvSpPr>
          <p:nvPr>
            <p:ph type="title"/>
          </p:nvPr>
        </p:nvSpPr>
        <p:spPr>
          <a:xfrm>
            <a:off x="430225" y="3"/>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atin typeface="Lato"/>
                <a:ea typeface="Lato"/>
                <a:cs typeface="Lato"/>
                <a:sym typeface="Lato"/>
              </a:rPr>
              <a:t>SEL and TSS and Functioning</a:t>
            </a:r>
            <a:endParaRPr sz="3600" b="1">
              <a:latin typeface="Lato"/>
              <a:ea typeface="Lato"/>
              <a:cs typeface="Lato"/>
              <a:sym typeface="Lato"/>
            </a:endParaRPr>
          </a:p>
        </p:txBody>
      </p:sp>
      <p:sp>
        <p:nvSpPr>
          <p:cNvPr id="294" name="Google Shape;294;p36"/>
          <p:cNvSpPr txBox="1">
            <a:spLocks noGrp="1"/>
          </p:cNvSpPr>
          <p:nvPr>
            <p:ph type="body" idx="1"/>
          </p:nvPr>
        </p:nvSpPr>
        <p:spPr>
          <a:xfrm>
            <a:off x="653900" y="857400"/>
            <a:ext cx="7864800" cy="4188300"/>
          </a:xfrm>
          <a:prstGeom prst="rect">
            <a:avLst/>
          </a:prstGeom>
        </p:spPr>
        <p:txBody>
          <a:bodyPr spcFirstLastPara="1" wrap="square" lIns="91425" tIns="91425" rIns="91425" bIns="91425" anchor="t" anchorCtr="0">
            <a:noAutofit/>
          </a:bodyPr>
          <a:lstStyle/>
          <a:p>
            <a:pPr marL="457200" lvl="0" indent="-368300" algn="l" rtl="0">
              <a:spcBef>
                <a:spcPts val="700"/>
              </a:spcBef>
              <a:spcAft>
                <a:spcPts val="0"/>
              </a:spcAft>
              <a:buSzPts val="2200"/>
              <a:buFont typeface="Lato"/>
              <a:buChar char="•"/>
            </a:pPr>
            <a:r>
              <a:rPr lang="en-US" sz="2200">
                <a:latin typeface="Lato"/>
                <a:ea typeface="Lato"/>
                <a:cs typeface="Lato"/>
                <a:sym typeface="Lato"/>
              </a:rPr>
              <a:t>SEL and TSS can both improve student functioning in areas  affected by trauma</a:t>
            </a:r>
            <a:endParaRPr sz="2200">
              <a:latin typeface="Lato"/>
              <a:ea typeface="Lato"/>
              <a:cs typeface="Lato"/>
              <a:sym typeface="Lato"/>
            </a:endParaRPr>
          </a:p>
          <a:p>
            <a:pPr marL="914400" lvl="0" indent="0" algn="l" rtl="0">
              <a:spcBef>
                <a:spcPts val="700"/>
              </a:spcBef>
              <a:spcAft>
                <a:spcPts val="0"/>
              </a:spcAft>
              <a:buNone/>
            </a:pPr>
            <a:endParaRPr sz="1600">
              <a:latin typeface="Lato"/>
              <a:ea typeface="Lato"/>
              <a:cs typeface="Lato"/>
              <a:sym typeface="Lato"/>
            </a:endParaRPr>
          </a:p>
        </p:txBody>
      </p:sp>
      <p:sp>
        <p:nvSpPr>
          <p:cNvPr id="295" name="Google Shape;295;p36"/>
          <p:cNvSpPr txBox="1">
            <a:spLocks noGrp="1"/>
          </p:cNvSpPr>
          <p:nvPr>
            <p:ph type="body" idx="1"/>
          </p:nvPr>
        </p:nvSpPr>
        <p:spPr>
          <a:xfrm>
            <a:off x="4048000" y="1727775"/>
            <a:ext cx="4364700" cy="3092700"/>
          </a:xfrm>
          <a:prstGeom prst="rect">
            <a:avLst/>
          </a:prstGeom>
        </p:spPr>
        <p:txBody>
          <a:bodyPr spcFirstLastPara="1" wrap="square" lIns="91425" tIns="91425" rIns="91425" bIns="91425" anchor="t" anchorCtr="0">
            <a:noAutofit/>
          </a:bodyPr>
          <a:lstStyle/>
          <a:p>
            <a:pPr marL="914400" lvl="1" indent="-368300" algn="l" rtl="0">
              <a:spcBef>
                <a:spcPts val="500"/>
              </a:spcBef>
              <a:spcAft>
                <a:spcPts val="0"/>
              </a:spcAft>
              <a:buSzPts val="2200"/>
              <a:buFont typeface="Lato"/>
              <a:buChar char="–"/>
            </a:pPr>
            <a:r>
              <a:rPr lang="en-US" sz="2200">
                <a:latin typeface="Lato"/>
                <a:ea typeface="Lato"/>
                <a:cs typeface="Lato"/>
                <a:sym typeface="Lato"/>
              </a:rPr>
              <a:t>Classroom and teacher transitions</a:t>
            </a:r>
            <a:endParaRPr sz="2200">
              <a:latin typeface="Lato"/>
              <a:ea typeface="Lato"/>
              <a:cs typeface="Lato"/>
              <a:sym typeface="Lato"/>
            </a:endParaRPr>
          </a:p>
          <a:p>
            <a:pPr marL="914400" lvl="1" indent="-368300" algn="l" rtl="0">
              <a:spcBef>
                <a:spcPts val="0"/>
              </a:spcBef>
              <a:spcAft>
                <a:spcPts val="0"/>
              </a:spcAft>
              <a:buSzPts val="2200"/>
              <a:buFont typeface="Lato"/>
              <a:buChar char="–"/>
            </a:pPr>
            <a:r>
              <a:rPr lang="en-US" sz="2200">
                <a:latin typeface="Lato"/>
                <a:ea typeface="Lato"/>
                <a:cs typeface="Lato"/>
                <a:sym typeface="Lato"/>
              </a:rPr>
              <a:t>Forming relationships</a:t>
            </a:r>
            <a:endParaRPr sz="2200">
              <a:latin typeface="Lato"/>
              <a:ea typeface="Lato"/>
              <a:cs typeface="Lato"/>
              <a:sym typeface="Lato"/>
            </a:endParaRPr>
          </a:p>
          <a:p>
            <a:pPr marL="914400" lvl="1" indent="-368300" algn="l" rtl="0">
              <a:spcBef>
                <a:spcPts val="0"/>
              </a:spcBef>
              <a:spcAft>
                <a:spcPts val="0"/>
              </a:spcAft>
              <a:buSzPts val="2200"/>
              <a:buFont typeface="Lato"/>
              <a:buChar char="–"/>
            </a:pPr>
            <a:r>
              <a:rPr lang="en-US" sz="2200">
                <a:latin typeface="Lato"/>
                <a:ea typeface="Lato"/>
                <a:cs typeface="Lato"/>
                <a:sym typeface="Lato"/>
              </a:rPr>
              <a:t>Regulating emotions</a:t>
            </a:r>
            <a:endParaRPr sz="2200">
              <a:latin typeface="Lato"/>
              <a:ea typeface="Lato"/>
              <a:cs typeface="Lato"/>
              <a:sym typeface="Lato"/>
            </a:endParaRPr>
          </a:p>
          <a:p>
            <a:pPr marL="914400" lvl="1" indent="-368300" algn="l" rtl="0">
              <a:spcBef>
                <a:spcPts val="0"/>
              </a:spcBef>
              <a:spcAft>
                <a:spcPts val="0"/>
              </a:spcAft>
              <a:buSzPts val="2200"/>
              <a:buFont typeface="Lato"/>
              <a:buChar char="–"/>
            </a:pPr>
            <a:r>
              <a:rPr lang="en-US" sz="2200">
                <a:latin typeface="Lato"/>
                <a:ea typeface="Lato"/>
                <a:cs typeface="Lato"/>
                <a:sym typeface="Lato"/>
              </a:rPr>
              <a:t>Organizing material sequentially</a:t>
            </a:r>
            <a:endParaRPr sz="2200">
              <a:latin typeface="Lato"/>
              <a:ea typeface="Lato"/>
              <a:cs typeface="Lato"/>
              <a:sym typeface="Lato"/>
            </a:endParaRPr>
          </a:p>
          <a:p>
            <a:pPr marL="914400" lvl="1" indent="-368300" algn="l" rtl="0">
              <a:spcBef>
                <a:spcPts val="0"/>
              </a:spcBef>
              <a:spcAft>
                <a:spcPts val="0"/>
              </a:spcAft>
              <a:buSzPts val="2200"/>
              <a:buFont typeface="Lato"/>
              <a:buChar char="–"/>
            </a:pPr>
            <a:r>
              <a:rPr lang="en-US" sz="2200">
                <a:latin typeface="Lato"/>
                <a:ea typeface="Lato"/>
                <a:cs typeface="Lato"/>
                <a:sym typeface="Lato"/>
              </a:rPr>
              <a:t>Application of knowledge</a:t>
            </a:r>
            <a:endParaRPr sz="1600">
              <a:latin typeface="Lato"/>
              <a:ea typeface="Lato"/>
              <a:cs typeface="Lato"/>
              <a:sym typeface="Lato"/>
            </a:endParaRPr>
          </a:p>
        </p:txBody>
      </p:sp>
      <p:sp>
        <p:nvSpPr>
          <p:cNvPr id="296" name="Google Shape;296;p36"/>
          <p:cNvSpPr txBox="1">
            <a:spLocks noGrp="1"/>
          </p:cNvSpPr>
          <p:nvPr>
            <p:ph type="body" idx="1"/>
          </p:nvPr>
        </p:nvSpPr>
        <p:spPr>
          <a:xfrm>
            <a:off x="389700" y="1727775"/>
            <a:ext cx="4047900" cy="3092700"/>
          </a:xfrm>
          <a:prstGeom prst="rect">
            <a:avLst/>
          </a:prstGeom>
        </p:spPr>
        <p:txBody>
          <a:bodyPr spcFirstLastPara="1" wrap="square" lIns="91425" tIns="91425" rIns="91425" bIns="91425" anchor="t" anchorCtr="0">
            <a:noAutofit/>
          </a:bodyPr>
          <a:lstStyle/>
          <a:p>
            <a:pPr marL="914400" lvl="1" indent="-368300" algn="l" rtl="0">
              <a:spcBef>
                <a:spcPts val="500"/>
              </a:spcBef>
              <a:spcAft>
                <a:spcPts val="0"/>
              </a:spcAft>
              <a:buSzPts val="2200"/>
              <a:buFont typeface="Lato"/>
              <a:buChar char="–"/>
            </a:pPr>
            <a:r>
              <a:rPr lang="en-US" sz="2200">
                <a:latin typeface="Lato"/>
                <a:ea typeface="Lato"/>
                <a:cs typeface="Lato"/>
                <a:sym typeface="Lato"/>
              </a:rPr>
              <a:t>Concentration</a:t>
            </a:r>
            <a:endParaRPr sz="2200">
              <a:latin typeface="Lato"/>
              <a:ea typeface="Lato"/>
              <a:cs typeface="Lato"/>
              <a:sym typeface="Lato"/>
            </a:endParaRPr>
          </a:p>
          <a:p>
            <a:pPr marL="914400" lvl="1" indent="-368300" algn="l" rtl="0">
              <a:spcBef>
                <a:spcPts val="0"/>
              </a:spcBef>
              <a:spcAft>
                <a:spcPts val="0"/>
              </a:spcAft>
              <a:buSzPts val="2200"/>
              <a:buFont typeface="Lato"/>
              <a:buChar char="–"/>
            </a:pPr>
            <a:r>
              <a:rPr lang="en-US" sz="2200">
                <a:latin typeface="Lato"/>
                <a:ea typeface="Lato"/>
                <a:cs typeface="Lato"/>
                <a:sym typeface="Lato"/>
              </a:rPr>
              <a:t>Problem-solving </a:t>
            </a:r>
            <a:endParaRPr sz="2200">
              <a:latin typeface="Lato"/>
              <a:ea typeface="Lato"/>
              <a:cs typeface="Lato"/>
              <a:sym typeface="Lato"/>
            </a:endParaRPr>
          </a:p>
          <a:p>
            <a:pPr marL="914400" lvl="1" indent="-368300" algn="l" rtl="0">
              <a:spcBef>
                <a:spcPts val="0"/>
              </a:spcBef>
              <a:spcAft>
                <a:spcPts val="0"/>
              </a:spcAft>
              <a:buSzPts val="2200"/>
              <a:buFont typeface="Lato"/>
              <a:buChar char="–"/>
            </a:pPr>
            <a:r>
              <a:rPr lang="en-US" sz="2200">
                <a:latin typeface="Lato"/>
                <a:ea typeface="Lato"/>
                <a:cs typeface="Lato"/>
                <a:sym typeface="Lato"/>
              </a:rPr>
              <a:t>Abstract thinking</a:t>
            </a:r>
            <a:endParaRPr sz="2200">
              <a:latin typeface="Lato"/>
              <a:ea typeface="Lato"/>
              <a:cs typeface="Lato"/>
              <a:sym typeface="Lato"/>
            </a:endParaRPr>
          </a:p>
          <a:p>
            <a:pPr marL="914400" lvl="1" indent="-368300" algn="l" rtl="0">
              <a:spcBef>
                <a:spcPts val="0"/>
              </a:spcBef>
              <a:spcAft>
                <a:spcPts val="0"/>
              </a:spcAft>
              <a:buSzPts val="2200"/>
              <a:buFont typeface="Lato"/>
              <a:buChar char="–"/>
            </a:pPr>
            <a:r>
              <a:rPr lang="en-US" sz="2200">
                <a:latin typeface="Lato"/>
                <a:ea typeface="Lato"/>
                <a:cs typeface="Lato"/>
                <a:sym typeface="Lato"/>
              </a:rPr>
              <a:t>Working collaboratively in groups</a:t>
            </a:r>
            <a:endParaRPr sz="2200">
              <a:latin typeface="Lato"/>
              <a:ea typeface="Lato"/>
              <a:cs typeface="Lato"/>
              <a:sym typeface="Lato"/>
            </a:endParaRPr>
          </a:p>
          <a:p>
            <a:pPr marL="914400" lvl="1" indent="-368300" algn="l" rtl="0">
              <a:spcBef>
                <a:spcPts val="0"/>
              </a:spcBef>
              <a:spcAft>
                <a:spcPts val="0"/>
              </a:spcAft>
              <a:buSzPts val="2200"/>
              <a:buFont typeface="Lato"/>
              <a:buChar char="–"/>
            </a:pPr>
            <a:r>
              <a:rPr lang="en-US" sz="2200">
                <a:latin typeface="Lato"/>
                <a:ea typeface="Lato"/>
                <a:cs typeface="Lato"/>
                <a:sym typeface="Lato"/>
              </a:rPr>
              <a:t>Ability to recall facts</a:t>
            </a:r>
            <a:endParaRPr sz="2200">
              <a:latin typeface="Lato"/>
              <a:ea typeface="Lato"/>
              <a:cs typeface="Lato"/>
              <a:sym typeface="Lato"/>
            </a:endParaRPr>
          </a:p>
          <a:p>
            <a:pPr marL="914400" lvl="1" indent="-368300" algn="l" rtl="0">
              <a:spcBef>
                <a:spcPts val="0"/>
              </a:spcBef>
              <a:spcAft>
                <a:spcPts val="0"/>
              </a:spcAft>
              <a:buSzPts val="2200"/>
              <a:buFont typeface="Lato"/>
              <a:buChar char="–"/>
            </a:pPr>
            <a:r>
              <a:rPr lang="en-US" sz="2200">
                <a:latin typeface="Lato"/>
                <a:ea typeface="Lato"/>
                <a:cs typeface="Lato"/>
                <a:sym typeface="Lato"/>
              </a:rPr>
              <a:t>Working memory</a:t>
            </a:r>
            <a:endParaRPr sz="2200">
              <a:latin typeface="Lato"/>
              <a:ea typeface="Lato"/>
              <a:cs typeface="Lato"/>
              <a:sym typeface="Lato"/>
            </a:endParaRPr>
          </a:p>
          <a:p>
            <a:pPr marL="914400" lvl="1" indent="-368300" algn="l" rtl="0">
              <a:spcBef>
                <a:spcPts val="0"/>
              </a:spcBef>
              <a:spcAft>
                <a:spcPts val="0"/>
              </a:spcAft>
              <a:buSzPts val="2200"/>
              <a:buFont typeface="Lato"/>
              <a:buChar char="–"/>
            </a:pPr>
            <a:r>
              <a:rPr lang="en-US" sz="2200">
                <a:latin typeface="Lato"/>
                <a:ea typeface="Lato"/>
                <a:cs typeface="Lato"/>
                <a:sym typeface="Lato"/>
              </a:rPr>
              <a:t>Comprehension</a:t>
            </a:r>
            <a:endParaRPr sz="2200">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7"/>
          <p:cNvSpPr txBox="1"/>
          <p:nvPr/>
        </p:nvSpPr>
        <p:spPr>
          <a:xfrm>
            <a:off x="472081" y="230667"/>
            <a:ext cx="8091000" cy="474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700"/>
              <a:buFont typeface="Lato"/>
              <a:buNone/>
            </a:pPr>
            <a:r>
              <a:rPr lang="en-US" sz="2700" b="1">
                <a:solidFill>
                  <a:srgbClr val="FFFFFF"/>
                </a:solidFill>
                <a:latin typeface="Lato Black"/>
                <a:ea typeface="Lato Black"/>
                <a:cs typeface="Lato Black"/>
                <a:sym typeface="Lato Black"/>
              </a:rPr>
              <a:t>SEL and TSS and Adults</a:t>
            </a:r>
            <a:endParaRPr sz="2700" b="1" i="0" u="none" strike="noStrike" cap="none">
              <a:solidFill>
                <a:srgbClr val="FFFFFF"/>
              </a:solidFill>
              <a:latin typeface="Lato Black"/>
              <a:ea typeface="Lato Black"/>
              <a:cs typeface="Lato Black"/>
              <a:sym typeface="Lato Black"/>
            </a:endParaRPr>
          </a:p>
        </p:txBody>
      </p:sp>
      <p:sp>
        <p:nvSpPr>
          <p:cNvPr id="303" name="Google Shape;303;p37"/>
          <p:cNvSpPr txBox="1"/>
          <p:nvPr/>
        </p:nvSpPr>
        <p:spPr>
          <a:xfrm>
            <a:off x="472075" y="1057950"/>
            <a:ext cx="8399100" cy="3867900"/>
          </a:xfrm>
          <a:prstGeom prst="rect">
            <a:avLst/>
          </a:prstGeom>
          <a:noFill/>
          <a:ln>
            <a:noFill/>
          </a:ln>
        </p:spPr>
        <p:txBody>
          <a:bodyPr spcFirstLastPara="1" wrap="square" lIns="68575" tIns="68575" rIns="68575" bIns="68575" anchor="t" anchorCtr="0">
            <a:noAutofit/>
          </a:bodyPr>
          <a:lstStyle/>
          <a:p>
            <a:pPr marL="0" lvl="0" indent="457200" algn="l" rtl="0">
              <a:lnSpc>
                <a:spcPct val="100000"/>
              </a:lnSpc>
              <a:spcBef>
                <a:spcPts val="0"/>
              </a:spcBef>
              <a:spcAft>
                <a:spcPts val="0"/>
              </a:spcAft>
              <a:buClr>
                <a:srgbClr val="000000"/>
              </a:buClr>
              <a:buSzPts val="1100"/>
              <a:buFont typeface="Arial"/>
              <a:buNone/>
            </a:pPr>
            <a:r>
              <a:rPr lang="en-US" sz="1800">
                <a:solidFill>
                  <a:schemeClr val="dk1"/>
                </a:solidFill>
                <a:latin typeface="Lato"/>
                <a:ea typeface="Lato"/>
                <a:cs typeface="Lato"/>
                <a:sym typeface="Lato"/>
              </a:rPr>
              <a:t>Supports adult mental wellbeing </a:t>
            </a:r>
            <a:endParaRPr sz="1800">
              <a:solidFill>
                <a:schemeClr val="dk1"/>
              </a:solidFill>
              <a:latin typeface="Lato"/>
              <a:ea typeface="Lato"/>
              <a:cs typeface="Lato"/>
              <a:sym typeface="Lato"/>
            </a:endParaRPr>
          </a:p>
          <a:p>
            <a:pPr marL="914400" lvl="1" indent="-342900" algn="l" rtl="0">
              <a:lnSpc>
                <a:spcPct val="100000"/>
              </a:lnSpc>
              <a:spcBef>
                <a:spcPts val="1000"/>
              </a:spcBef>
              <a:spcAft>
                <a:spcPts val="0"/>
              </a:spcAft>
              <a:buClr>
                <a:schemeClr val="dk1"/>
              </a:buClr>
              <a:buSzPts val="1800"/>
              <a:buFont typeface="Lato"/>
              <a:buChar char="○"/>
            </a:pPr>
            <a:r>
              <a:rPr lang="en-US" sz="1800">
                <a:solidFill>
                  <a:srgbClr val="1F1F1F"/>
                </a:solidFill>
                <a:latin typeface="Lato"/>
                <a:ea typeface="Lato"/>
                <a:cs typeface="Lato"/>
                <a:sym typeface="Lato"/>
              </a:rPr>
              <a:t>Adult SEL Skills Are Directly Tied to Our Ability to Be Trauma Sensitive</a:t>
            </a:r>
            <a:endParaRPr sz="1800">
              <a:solidFill>
                <a:srgbClr val="1F1F1F"/>
              </a:solidFill>
              <a:latin typeface="Lato"/>
              <a:ea typeface="Lato"/>
              <a:cs typeface="Lato"/>
              <a:sym typeface="Lato"/>
            </a:endParaRPr>
          </a:p>
          <a:p>
            <a:pPr marL="914400" lvl="1"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Teaches skills (problem-solving, mindfulness practices)</a:t>
            </a:r>
            <a:endParaRPr sz="1800">
              <a:solidFill>
                <a:schemeClr val="dk1"/>
              </a:solidFill>
              <a:latin typeface="Lato"/>
              <a:ea typeface="Lato"/>
              <a:cs typeface="Lato"/>
              <a:sym typeface="Lato"/>
            </a:endParaRPr>
          </a:p>
          <a:p>
            <a:pPr marL="914400" lvl="1"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Provide philosophy - adults around them give the benefit of the doubt</a:t>
            </a:r>
            <a:endParaRPr sz="1800">
              <a:solidFill>
                <a:schemeClr val="dk1"/>
              </a:solidFill>
              <a:latin typeface="Lato"/>
              <a:ea typeface="Lato"/>
              <a:cs typeface="Lato"/>
              <a:sym typeface="Lato"/>
            </a:endParaRPr>
          </a:p>
          <a:p>
            <a:pPr marL="914400" lvl="1"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Offers compassion, reduces stress and burn out</a:t>
            </a:r>
            <a:endParaRPr sz="1800">
              <a:solidFill>
                <a:schemeClr val="dk1"/>
              </a:solidFill>
              <a:latin typeface="Lato"/>
              <a:ea typeface="Lato"/>
              <a:cs typeface="Lato"/>
              <a:sym typeface="Lato"/>
            </a:endParaRPr>
          </a:p>
          <a:p>
            <a:pPr marL="914400" lvl="1"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Helps adults recognize own triggers and coping strategies</a:t>
            </a:r>
            <a:endParaRPr sz="1800">
              <a:solidFill>
                <a:schemeClr val="dk1"/>
              </a:solidFill>
              <a:latin typeface="Lato"/>
              <a:ea typeface="Lato"/>
              <a:cs typeface="Lato"/>
              <a:sym typeface="Lato"/>
            </a:endParaRPr>
          </a:p>
          <a:p>
            <a:pPr marL="914400" lvl="1"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Enhances classroom management</a:t>
            </a:r>
            <a:endParaRPr sz="1800">
              <a:solidFill>
                <a:schemeClr val="dk1"/>
              </a:solidFill>
              <a:latin typeface="Lato"/>
              <a:ea typeface="Lato"/>
              <a:cs typeface="Lato"/>
              <a:sym typeface="Lato"/>
            </a:endParaRPr>
          </a:p>
          <a:p>
            <a:pPr marL="914400" lvl="1"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Effects of trauma and SEL skill competence is not complete by 12th grade. Both are lifelong “projects”. We need to manage our own in order to model and teach students.</a:t>
            </a:r>
            <a:endParaRPr sz="1800">
              <a:solidFill>
                <a:schemeClr val="dk1"/>
              </a:solidFill>
              <a:latin typeface="Lato"/>
              <a:ea typeface="Lato"/>
              <a:cs typeface="Lato"/>
              <a:sym typeface="Lato"/>
            </a:endParaRPr>
          </a:p>
          <a:p>
            <a:pPr marL="0" marR="0" lvl="0" indent="0" algn="r" rtl="0">
              <a:lnSpc>
                <a:spcPct val="100000"/>
              </a:lnSpc>
              <a:spcBef>
                <a:spcPts val="1000"/>
              </a:spcBef>
              <a:spcAft>
                <a:spcPts val="1000"/>
              </a:spcAft>
              <a:buClr>
                <a:schemeClr val="dk1"/>
              </a:buClr>
              <a:buSzPts val="1500"/>
              <a:buFont typeface="Arial"/>
              <a:buNone/>
            </a:pPr>
            <a:endParaRPr sz="1800">
              <a:solidFill>
                <a:schemeClr val="dk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8"/>
          <p:cNvSpPr txBox="1"/>
          <p:nvPr/>
        </p:nvSpPr>
        <p:spPr>
          <a:xfrm>
            <a:off x="-275715" y="40331"/>
            <a:ext cx="9144000" cy="92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600" b="1" i="0" u="none" strike="noStrike" cap="none">
                <a:solidFill>
                  <a:schemeClr val="lt1"/>
                </a:solidFill>
                <a:latin typeface="Lato Black"/>
                <a:ea typeface="Lato Black"/>
                <a:cs typeface="Lato Black"/>
                <a:sym typeface="Lato Black"/>
              </a:rPr>
              <a:t>People Do Well If They Can</a:t>
            </a:r>
            <a:endParaRPr sz="1400" b="0" i="0" u="none" strike="noStrike" cap="none">
              <a:solidFill>
                <a:srgbClr val="000000"/>
              </a:solidFill>
              <a:latin typeface="Arial"/>
              <a:ea typeface="Arial"/>
              <a:cs typeface="Arial"/>
              <a:sym typeface="Arial"/>
            </a:endParaRPr>
          </a:p>
        </p:txBody>
      </p:sp>
      <p:pic>
        <p:nvPicPr>
          <p:cNvPr id="311" name="Google Shape;311;p38" descr="https://lh6.googleusercontent.com/aXTN2kwwRcuOWvtMLexNNRocyx_V4_Ppt--GYRN1JiAsywh1hT-kQHi9-ayeZyb-cx6Kd54CWUpnQkB4L8lAxTcCwBeNXuL3V0ARc54hZU5i4bTHcROsTQD2CIR7J9XgNSIvJ5hldvo"/>
          <p:cNvPicPr preferRelativeResize="0"/>
          <p:nvPr/>
        </p:nvPicPr>
        <p:blipFill rotWithShape="1">
          <a:blip r:embed="rId3">
            <a:alphaModFix/>
          </a:blip>
          <a:srcRect b="11441"/>
          <a:stretch/>
        </p:blipFill>
        <p:spPr>
          <a:xfrm>
            <a:off x="4572000" y="1579718"/>
            <a:ext cx="3393496" cy="3390900"/>
          </a:xfrm>
          <a:prstGeom prst="rect">
            <a:avLst/>
          </a:prstGeom>
          <a:noFill/>
          <a:ln>
            <a:noFill/>
          </a:ln>
        </p:spPr>
      </p:pic>
      <p:pic>
        <p:nvPicPr>
          <p:cNvPr id="312" name="Google Shape;312;p38" descr="https://lh3.googleusercontent.com/vxK-7Dgb2KFNbSQca5MmU7o1bo27oR3B5jbcHjgbEOWn3W9ANnrGEjKhZhZq6ho0UW0DTGTCkr7mDFmR9Tj7peJxw3zrW5d_rrHyDsfnU_-8iRC78Wf4tBwb0DI_2FXxSFJkiVypaGs"/>
          <p:cNvPicPr preferRelativeResize="0"/>
          <p:nvPr/>
        </p:nvPicPr>
        <p:blipFill rotWithShape="1">
          <a:blip r:embed="rId4">
            <a:alphaModFix/>
          </a:blip>
          <a:srcRect t="41707"/>
          <a:stretch/>
        </p:blipFill>
        <p:spPr>
          <a:xfrm rot="-238775">
            <a:off x="5850852" y="1970750"/>
            <a:ext cx="1177925" cy="686631"/>
          </a:xfrm>
          <a:prstGeom prst="rect">
            <a:avLst/>
          </a:prstGeom>
          <a:noFill/>
          <a:ln>
            <a:noFill/>
          </a:ln>
        </p:spPr>
      </p:pic>
      <p:sp>
        <p:nvSpPr>
          <p:cNvPr id="313" name="Google Shape;313;p38"/>
          <p:cNvSpPr/>
          <p:nvPr/>
        </p:nvSpPr>
        <p:spPr>
          <a:xfrm rot="-153621">
            <a:off x="4027678" y="2880691"/>
            <a:ext cx="1571469" cy="533340"/>
          </a:xfrm>
          <a:prstGeom prst="roundRect">
            <a:avLst>
              <a:gd name="adj" fmla="val 16667"/>
            </a:avLst>
          </a:prstGeom>
          <a:solidFill>
            <a:srgbClr val="333399"/>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Lato"/>
                <a:ea typeface="Lato"/>
                <a:cs typeface="Lato"/>
                <a:sym typeface="Lato"/>
              </a:rPr>
              <a:t>Educator Effectiveness</a:t>
            </a:r>
            <a:endParaRPr sz="1400" b="0" i="0" u="none" strike="noStrike" cap="none">
              <a:solidFill>
                <a:srgbClr val="000000"/>
              </a:solidFill>
              <a:latin typeface="Arial"/>
              <a:ea typeface="Arial"/>
              <a:cs typeface="Arial"/>
              <a:sym typeface="Arial"/>
            </a:endParaRPr>
          </a:p>
        </p:txBody>
      </p:sp>
      <p:sp>
        <p:nvSpPr>
          <p:cNvPr id="314" name="Google Shape;314;p38"/>
          <p:cNvSpPr/>
          <p:nvPr/>
        </p:nvSpPr>
        <p:spPr>
          <a:xfrm rot="-837081">
            <a:off x="4302878" y="1815393"/>
            <a:ext cx="1571560" cy="533555"/>
          </a:xfrm>
          <a:prstGeom prst="roundRect">
            <a:avLst>
              <a:gd name="adj" fmla="val 16667"/>
            </a:avLst>
          </a:prstGeom>
          <a:solidFill>
            <a:srgbClr val="0099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Lato"/>
                <a:ea typeface="Lato"/>
                <a:cs typeface="Lato"/>
                <a:sym typeface="Lato"/>
              </a:rPr>
              <a:t>Classroom demands</a:t>
            </a:r>
            <a:endParaRPr sz="1400" b="0" i="0" u="none" strike="noStrike" cap="none">
              <a:solidFill>
                <a:srgbClr val="000000"/>
              </a:solidFill>
              <a:latin typeface="Arial"/>
              <a:ea typeface="Arial"/>
              <a:cs typeface="Arial"/>
              <a:sym typeface="Arial"/>
            </a:endParaRPr>
          </a:p>
        </p:txBody>
      </p:sp>
      <p:sp>
        <p:nvSpPr>
          <p:cNvPr id="315" name="Google Shape;315;p38"/>
          <p:cNvSpPr/>
          <p:nvPr/>
        </p:nvSpPr>
        <p:spPr>
          <a:xfrm>
            <a:off x="5652925" y="1046318"/>
            <a:ext cx="1571700" cy="533400"/>
          </a:xfrm>
          <a:prstGeom prst="roundRect">
            <a:avLst>
              <a:gd name="adj" fmla="val 16667"/>
            </a:avLst>
          </a:prstGeom>
          <a:solidFill>
            <a:srgbClr val="0066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Lato"/>
                <a:ea typeface="Lato"/>
                <a:cs typeface="Lato"/>
                <a:sym typeface="Lato"/>
              </a:rPr>
              <a:t>Curriculum, interventions &amp; data</a:t>
            </a:r>
            <a:endParaRPr sz="1400" b="0" i="0" u="none" strike="noStrike" cap="none">
              <a:solidFill>
                <a:srgbClr val="000000"/>
              </a:solidFill>
              <a:latin typeface="Arial"/>
              <a:ea typeface="Arial"/>
              <a:cs typeface="Arial"/>
              <a:sym typeface="Arial"/>
            </a:endParaRPr>
          </a:p>
        </p:txBody>
      </p:sp>
      <p:sp>
        <p:nvSpPr>
          <p:cNvPr id="316" name="Google Shape;316;p38"/>
          <p:cNvSpPr/>
          <p:nvPr/>
        </p:nvSpPr>
        <p:spPr>
          <a:xfrm rot="587591">
            <a:off x="7006932" y="1929965"/>
            <a:ext cx="1571500" cy="533351"/>
          </a:xfrm>
          <a:prstGeom prst="roundRect">
            <a:avLst>
              <a:gd name="adj" fmla="val 16667"/>
            </a:avLst>
          </a:prstGeom>
          <a:solidFill>
            <a:srgbClr val="009999"/>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Lato"/>
                <a:ea typeface="Lato"/>
                <a:cs typeface="Lato"/>
                <a:sym typeface="Lato"/>
              </a:rPr>
              <a:t>Building renovations</a:t>
            </a:r>
            <a:endParaRPr sz="1400" b="0" i="0" u="none" strike="noStrike" cap="none">
              <a:solidFill>
                <a:srgbClr val="000000"/>
              </a:solidFill>
              <a:latin typeface="Arial"/>
              <a:ea typeface="Arial"/>
              <a:cs typeface="Arial"/>
              <a:sym typeface="Arial"/>
            </a:endParaRPr>
          </a:p>
        </p:txBody>
      </p:sp>
      <p:sp>
        <p:nvSpPr>
          <p:cNvPr id="317" name="Google Shape;317;p38"/>
          <p:cNvSpPr/>
          <p:nvPr/>
        </p:nvSpPr>
        <p:spPr>
          <a:xfrm>
            <a:off x="6175788" y="4545576"/>
            <a:ext cx="2875500" cy="533400"/>
          </a:xfrm>
          <a:prstGeom prst="roundRect">
            <a:avLst>
              <a:gd name="adj" fmla="val 16667"/>
            </a:avLst>
          </a:prstGeom>
          <a:solidFill>
            <a:srgbClr val="33A05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Lato"/>
                <a:ea typeface="Lato"/>
                <a:cs typeface="Lato"/>
                <a:sym typeface="Lato"/>
              </a:rPr>
              <a:t>Insert the rest of your life here…</a:t>
            </a:r>
            <a:endParaRPr sz="1400" b="0" i="0" u="none" strike="noStrike" cap="none">
              <a:solidFill>
                <a:srgbClr val="000000"/>
              </a:solidFill>
              <a:latin typeface="Arial"/>
              <a:ea typeface="Arial"/>
              <a:cs typeface="Arial"/>
              <a:sym typeface="Arial"/>
            </a:endParaRPr>
          </a:p>
        </p:txBody>
      </p:sp>
      <p:grpSp>
        <p:nvGrpSpPr>
          <p:cNvPr id="318" name="Google Shape;318;p38"/>
          <p:cNvGrpSpPr/>
          <p:nvPr/>
        </p:nvGrpSpPr>
        <p:grpSpPr>
          <a:xfrm>
            <a:off x="-173788" y="1160172"/>
            <a:ext cx="3879900" cy="3557310"/>
            <a:chOff x="0" y="0"/>
            <a:chExt cx="3879900" cy="3557310"/>
          </a:xfrm>
        </p:grpSpPr>
        <p:sp>
          <p:nvSpPr>
            <p:cNvPr id="319" name="Google Shape;319;p38"/>
            <p:cNvSpPr/>
            <p:nvPr/>
          </p:nvSpPr>
          <p:spPr>
            <a:xfrm rot="-299922">
              <a:off x="11866" y="1557968"/>
              <a:ext cx="3856166" cy="441473"/>
            </a:xfrm>
            <a:prstGeom prst="mathMinus">
              <a:avLst>
                <a:gd name="adj1" fmla="val 23520"/>
              </a:avLst>
            </a:prstGeom>
            <a:solidFill>
              <a:srgbClr val="B3CAE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 name="Google Shape;320;p38"/>
            <p:cNvSpPr/>
            <p:nvPr/>
          </p:nvSpPr>
          <p:spPr>
            <a:xfrm>
              <a:off x="465594" y="177871"/>
              <a:ext cx="1164000" cy="1422900"/>
            </a:xfrm>
            <a:prstGeom prst="downArrow">
              <a:avLst>
                <a:gd name="adj1" fmla="val 50000"/>
                <a:gd name="adj2" fmla="val 5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38"/>
            <p:cNvSpPr/>
            <p:nvPr/>
          </p:nvSpPr>
          <p:spPr>
            <a:xfrm>
              <a:off x="2056377" y="0"/>
              <a:ext cx="1241700" cy="1494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38"/>
            <p:cNvSpPr txBox="1"/>
            <p:nvPr/>
          </p:nvSpPr>
          <p:spPr>
            <a:xfrm>
              <a:off x="2056377" y="0"/>
              <a:ext cx="1241700" cy="149400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1500" b="0" i="0" u="none" strike="noStrike" cap="none">
                  <a:solidFill>
                    <a:schemeClr val="dk1"/>
                  </a:solidFill>
                  <a:latin typeface="Calibri"/>
                  <a:ea typeface="Calibri"/>
                  <a:cs typeface="Calibri"/>
                  <a:sym typeface="Calibri"/>
                </a:rPr>
                <a:t>External Expectations</a:t>
              </a:r>
              <a:endParaRPr sz="1400" b="0" i="0" u="none" strike="noStrike" cap="none">
                <a:solidFill>
                  <a:srgbClr val="000000"/>
                </a:solidFill>
                <a:latin typeface="Arial"/>
                <a:ea typeface="Arial"/>
                <a:cs typeface="Arial"/>
                <a:sym typeface="Arial"/>
              </a:endParaRPr>
            </a:p>
          </p:txBody>
        </p:sp>
        <p:sp>
          <p:nvSpPr>
            <p:cNvPr id="323" name="Google Shape;323;p38"/>
            <p:cNvSpPr/>
            <p:nvPr/>
          </p:nvSpPr>
          <p:spPr>
            <a:xfrm>
              <a:off x="2250375" y="1956587"/>
              <a:ext cx="1164000" cy="1422900"/>
            </a:xfrm>
            <a:prstGeom prst="upArrow">
              <a:avLst>
                <a:gd name="adj1" fmla="val 50000"/>
                <a:gd name="adj2" fmla="val 5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38"/>
            <p:cNvSpPr/>
            <p:nvPr/>
          </p:nvSpPr>
          <p:spPr>
            <a:xfrm>
              <a:off x="581993" y="2063310"/>
              <a:ext cx="1241700" cy="1494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38"/>
            <p:cNvSpPr txBox="1"/>
            <p:nvPr/>
          </p:nvSpPr>
          <p:spPr>
            <a:xfrm>
              <a:off x="581993" y="2063310"/>
              <a:ext cx="1241700" cy="149400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1500" b="0" i="0" u="none" strike="noStrike" cap="none">
                  <a:solidFill>
                    <a:schemeClr val="dk1"/>
                  </a:solidFill>
                  <a:latin typeface="Calibri"/>
                  <a:ea typeface="Calibri"/>
                  <a:cs typeface="Calibri"/>
                  <a:sym typeface="Calibri"/>
                </a:rPr>
                <a:t>Internal Expectations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body" idx="1"/>
          </p:nvPr>
        </p:nvSpPr>
        <p:spPr>
          <a:xfrm>
            <a:off x="0" y="0"/>
            <a:ext cx="9144000" cy="721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r>
              <a:rPr lang="en-US" sz="2400" b="1" i="0" u="none" strike="noStrike" cap="none">
                <a:solidFill>
                  <a:schemeClr val="lt1"/>
                </a:solidFill>
                <a:latin typeface="Lato"/>
                <a:ea typeface="Lato"/>
                <a:cs typeface="Lato"/>
                <a:sym typeface="Lato"/>
              </a:rPr>
              <a:t>The WI SMH Framework: Foundations &amp; Systems of Care</a:t>
            </a:r>
            <a:endParaRPr sz="2400" b="1" i="0" u="none" strike="noStrike" cap="none">
              <a:solidFill>
                <a:schemeClr val="lt1"/>
              </a:solidFill>
              <a:latin typeface="Lato"/>
              <a:ea typeface="Lato"/>
              <a:cs typeface="Lato"/>
              <a:sym typeface="Lato"/>
            </a:endParaRPr>
          </a:p>
        </p:txBody>
      </p:sp>
      <p:sp>
        <p:nvSpPr>
          <p:cNvPr id="67" name="Google Shape;67;p12"/>
          <p:cNvSpPr/>
          <p:nvPr/>
        </p:nvSpPr>
        <p:spPr>
          <a:xfrm>
            <a:off x="2653600" y="1495052"/>
            <a:ext cx="3985500" cy="3207300"/>
          </a:xfrm>
          <a:prstGeom prst="rect">
            <a:avLst/>
          </a:prstGeom>
          <a:solidFill>
            <a:srgbClr val="6F91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68A3CD"/>
              </a:solidFill>
              <a:latin typeface="Arial"/>
              <a:ea typeface="Arial"/>
              <a:cs typeface="Arial"/>
              <a:sym typeface="Arial"/>
            </a:endParaRPr>
          </a:p>
        </p:txBody>
      </p:sp>
      <p:sp>
        <p:nvSpPr>
          <p:cNvPr id="68" name="Google Shape;68;p12"/>
          <p:cNvSpPr txBox="1"/>
          <p:nvPr/>
        </p:nvSpPr>
        <p:spPr>
          <a:xfrm>
            <a:off x="2651675" y="1495050"/>
            <a:ext cx="3840600" cy="331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100"/>
              <a:buFont typeface="Arial"/>
              <a:buNone/>
            </a:pPr>
            <a:r>
              <a:rPr lang="en-US" b="1" i="0" strike="noStrike" cap="none">
                <a:solidFill>
                  <a:srgbClr val="FFFFFF"/>
                </a:solidFill>
                <a:latin typeface="Lato"/>
                <a:ea typeface="Lato"/>
                <a:cs typeface="Lato"/>
                <a:sym typeface="Lato"/>
              </a:rPr>
              <a:t>Trauma Sensitive Practices</a:t>
            </a:r>
            <a:endParaRPr i="0" strike="noStrike" cap="none">
              <a:solidFill>
                <a:srgbClr val="FFFFFF"/>
              </a:solidFill>
              <a:latin typeface="Lato"/>
              <a:ea typeface="Lato"/>
              <a:cs typeface="Lato"/>
              <a:sym typeface="Lato"/>
            </a:endParaRPr>
          </a:p>
          <a:p>
            <a:pPr marL="0" marR="0" lvl="0" indent="0" algn="l" rtl="0">
              <a:lnSpc>
                <a:spcPct val="100000"/>
              </a:lnSpc>
              <a:spcBef>
                <a:spcPts val="0"/>
              </a:spcBef>
              <a:spcAft>
                <a:spcPts val="0"/>
              </a:spcAft>
              <a:buClr>
                <a:srgbClr val="FFFFFF"/>
              </a:buClr>
              <a:buSzPts val="1100"/>
              <a:buFont typeface="Arial"/>
              <a:buNone/>
            </a:pPr>
            <a:r>
              <a:rPr lang="en-US" sz="1100" i="0" u="sng" strike="noStrike" cap="none">
                <a:solidFill>
                  <a:srgbClr val="FFFFFF"/>
                </a:solidFill>
                <a:latin typeface="Lato"/>
                <a:ea typeface="Lato"/>
                <a:cs typeface="Lato"/>
                <a:sym typeface="Lato"/>
                <a:hlinkClick r:id="rId3"/>
              </a:rPr>
              <a:t>http://dpi.wi.gov/sspw/mental-health/trauma</a:t>
            </a:r>
            <a:r>
              <a:rPr lang="en-US" sz="1100" i="0" u="none" strike="noStrike" cap="none">
                <a:solidFill>
                  <a:srgbClr val="FFFFFF"/>
                </a:solidFill>
                <a:latin typeface="Lato"/>
                <a:ea typeface="Lato"/>
                <a:cs typeface="Lato"/>
                <a:sym typeface="Lato"/>
              </a:rPr>
              <a:t> </a:t>
            </a:r>
            <a:endParaRPr sz="1400" i="0" u="none" strike="noStrike" cap="none">
              <a:solidFill>
                <a:srgbClr val="FFFFFF"/>
              </a:solidFill>
              <a:latin typeface="Lato"/>
              <a:ea typeface="Lato"/>
              <a:cs typeface="Lato"/>
              <a:sym typeface="Lato"/>
            </a:endParaRPr>
          </a:p>
          <a:p>
            <a:pPr marL="0" marR="0" lvl="0" indent="0" algn="l" rtl="0">
              <a:lnSpc>
                <a:spcPct val="100000"/>
              </a:lnSpc>
              <a:spcBef>
                <a:spcPts val="0"/>
              </a:spcBef>
              <a:spcAft>
                <a:spcPts val="0"/>
              </a:spcAft>
              <a:buClr>
                <a:srgbClr val="000000"/>
              </a:buClr>
              <a:buSzPts val="1100"/>
              <a:buFont typeface="Arial"/>
              <a:buNone/>
            </a:pPr>
            <a:endParaRPr sz="1100" i="0" u="none" strike="noStrike" cap="none">
              <a:solidFill>
                <a:srgbClr val="FFFFFF"/>
              </a:solidFill>
              <a:latin typeface="Lato"/>
              <a:ea typeface="Lato"/>
              <a:cs typeface="Lato"/>
              <a:sym typeface="Lato"/>
            </a:endParaRPr>
          </a:p>
          <a:p>
            <a:pPr marL="0" lvl="0" indent="0" algn="l" rtl="0">
              <a:spcBef>
                <a:spcPts val="0"/>
              </a:spcBef>
              <a:spcAft>
                <a:spcPts val="0"/>
              </a:spcAft>
              <a:buClr>
                <a:schemeClr val="lt1"/>
              </a:buClr>
              <a:buSzPts val="1100"/>
              <a:buFont typeface="Arial"/>
              <a:buNone/>
            </a:pPr>
            <a:r>
              <a:rPr lang="en-US" b="1">
                <a:solidFill>
                  <a:srgbClr val="FFFFFF"/>
                </a:solidFill>
                <a:latin typeface="Lato"/>
                <a:ea typeface="Lato"/>
                <a:cs typeface="Lato"/>
                <a:sym typeface="Lato"/>
              </a:rPr>
              <a:t>Social/Emotional Learning</a:t>
            </a:r>
            <a:r>
              <a:rPr lang="en-US" b="1" u="sng">
                <a:solidFill>
                  <a:srgbClr val="FFFFFF"/>
                </a:solidFill>
                <a:latin typeface="Lato"/>
                <a:ea typeface="Lato"/>
                <a:cs typeface="Lato"/>
                <a:sym typeface="Lato"/>
              </a:rPr>
              <a:t> </a:t>
            </a:r>
            <a:endParaRPr>
              <a:solidFill>
                <a:srgbClr val="FFFFFF"/>
              </a:solidFill>
              <a:latin typeface="Lato"/>
              <a:ea typeface="Lato"/>
              <a:cs typeface="Lato"/>
              <a:sym typeface="Lato"/>
            </a:endParaRPr>
          </a:p>
          <a:p>
            <a:pPr marL="0" marR="0" lvl="0" indent="0" algn="l" rtl="0">
              <a:lnSpc>
                <a:spcPct val="100000"/>
              </a:lnSpc>
              <a:spcBef>
                <a:spcPts val="0"/>
              </a:spcBef>
              <a:spcAft>
                <a:spcPts val="0"/>
              </a:spcAft>
              <a:buClr>
                <a:srgbClr val="FFFFFF"/>
              </a:buClr>
              <a:buSzPts val="1100"/>
              <a:buFont typeface="Arial"/>
              <a:buNone/>
            </a:pPr>
            <a:r>
              <a:rPr lang="en-US" sz="1100" u="sng">
                <a:solidFill>
                  <a:srgbClr val="FFFFFF"/>
                </a:solidFill>
                <a:latin typeface="Lato"/>
                <a:ea typeface="Lato"/>
                <a:cs typeface="Lato"/>
                <a:sym typeface="Lato"/>
                <a:hlinkClick r:id="rId4"/>
              </a:rPr>
              <a:t>https://dpi.wi.gov/sspw/mental-health/social-emotional-learning</a:t>
            </a:r>
            <a:endParaRPr b="1">
              <a:solidFill>
                <a:srgbClr val="FFFFFF"/>
              </a:solidFill>
              <a:latin typeface="Lato"/>
              <a:ea typeface="Lato"/>
              <a:cs typeface="Lato"/>
              <a:sym typeface="Lato"/>
            </a:endParaRPr>
          </a:p>
          <a:p>
            <a:pPr marL="0" marR="0" lvl="0" indent="0" algn="l" rtl="0">
              <a:lnSpc>
                <a:spcPct val="100000"/>
              </a:lnSpc>
              <a:spcBef>
                <a:spcPts val="0"/>
              </a:spcBef>
              <a:spcAft>
                <a:spcPts val="0"/>
              </a:spcAft>
              <a:buClr>
                <a:srgbClr val="FFFFFF"/>
              </a:buClr>
              <a:buSzPts val="1100"/>
              <a:buFont typeface="Arial"/>
              <a:buNone/>
            </a:pPr>
            <a:endParaRPr b="1">
              <a:solidFill>
                <a:srgbClr val="FFFFFF"/>
              </a:solidFill>
              <a:latin typeface="Lato"/>
              <a:ea typeface="Lato"/>
              <a:cs typeface="Lato"/>
              <a:sym typeface="Lato"/>
            </a:endParaRPr>
          </a:p>
          <a:p>
            <a:pPr marL="0" marR="0" lvl="0" indent="0" algn="l" rtl="0">
              <a:lnSpc>
                <a:spcPct val="100000"/>
              </a:lnSpc>
              <a:spcBef>
                <a:spcPts val="0"/>
              </a:spcBef>
              <a:spcAft>
                <a:spcPts val="0"/>
              </a:spcAft>
              <a:buClr>
                <a:srgbClr val="FFFFFF"/>
              </a:buClr>
              <a:buSzPts val="1100"/>
              <a:buFont typeface="Arial"/>
              <a:buNone/>
            </a:pPr>
            <a:r>
              <a:rPr lang="en-US" b="1" i="0" strike="noStrike" cap="none">
                <a:solidFill>
                  <a:srgbClr val="FFFFFF"/>
                </a:solidFill>
                <a:latin typeface="Lato"/>
                <a:ea typeface="Lato"/>
                <a:cs typeface="Lato"/>
                <a:sym typeface="Lato"/>
              </a:rPr>
              <a:t>Resiliency</a:t>
            </a:r>
            <a:endParaRPr b="1" i="0" strike="noStrike" cap="none">
              <a:solidFill>
                <a:srgbClr val="FFFFFF"/>
              </a:solidFill>
              <a:latin typeface="Lato"/>
              <a:ea typeface="Lato"/>
              <a:cs typeface="Lato"/>
              <a:sym typeface="Lato"/>
            </a:endParaRPr>
          </a:p>
          <a:p>
            <a:pPr marL="0" marR="0" lvl="0" indent="0" algn="l" rtl="0">
              <a:lnSpc>
                <a:spcPct val="100000"/>
              </a:lnSpc>
              <a:spcBef>
                <a:spcPts val="0"/>
              </a:spcBef>
              <a:spcAft>
                <a:spcPts val="0"/>
              </a:spcAft>
              <a:buClr>
                <a:srgbClr val="FFFFFF"/>
              </a:buClr>
              <a:buSzPts val="1100"/>
              <a:buFont typeface="Arial"/>
              <a:buNone/>
            </a:pPr>
            <a:r>
              <a:rPr lang="en-US" sz="1100" i="0" u="sng" strike="noStrike" cap="none">
                <a:solidFill>
                  <a:srgbClr val="FFFFFF"/>
                </a:solidFill>
                <a:latin typeface="Lato"/>
                <a:ea typeface="Lato"/>
                <a:cs typeface="Lato"/>
                <a:sym typeface="Lato"/>
                <a:hlinkClick r:id="rId5"/>
              </a:rPr>
              <a:t>http://dpi.wi.gov/sspw/mental-health/resiliency</a:t>
            </a:r>
            <a:r>
              <a:rPr lang="en-US" sz="1100" i="0" u="none" strike="noStrike" cap="none">
                <a:solidFill>
                  <a:srgbClr val="FFFFFF"/>
                </a:solidFill>
                <a:latin typeface="Lato"/>
                <a:ea typeface="Lato"/>
                <a:cs typeface="Lato"/>
                <a:sym typeface="Lato"/>
              </a:rPr>
              <a:t> </a:t>
            </a:r>
            <a:endParaRPr sz="1400" i="0" u="none" strike="noStrike" cap="none">
              <a:solidFill>
                <a:srgbClr val="FFFFFF"/>
              </a:solidFill>
              <a:latin typeface="Lato"/>
              <a:ea typeface="Lato"/>
              <a:cs typeface="Lato"/>
              <a:sym typeface="Lato"/>
            </a:endParaRPr>
          </a:p>
          <a:p>
            <a:pPr marL="0" marR="0" lvl="0" indent="0" algn="l" rtl="0">
              <a:lnSpc>
                <a:spcPct val="100000"/>
              </a:lnSpc>
              <a:spcBef>
                <a:spcPts val="0"/>
              </a:spcBef>
              <a:spcAft>
                <a:spcPts val="0"/>
              </a:spcAft>
              <a:buClr>
                <a:srgbClr val="000000"/>
              </a:buClr>
              <a:buSzPts val="1100"/>
              <a:buFont typeface="Arial"/>
              <a:buNone/>
            </a:pPr>
            <a:endParaRPr sz="1100" i="0" u="none" strike="noStrike" cap="none">
              <a:solidFill>
                <a:srgbClr val="FFFFFF"/>
              </a:solidFill>
              <a:latin typeface="Lato"/>
              <a:ea typeface="Lato"/>
              <a:cs typeface="Lato"/>
              <a:sym typeface="Lato"/>
            </a:endParaRPr>
          </a:p>
          <a:p>
            <a:pPr marL="0" marR="0" lvl="0" indent="0" algn="l" rtl="0">
              <a:lnSpc>
                <a:spcPct val="100000"/>
              </a:lnSpc>
              <a:spcBef>
                <a:spcPts val="0"/>
              </a:spcBef>
              <a:spcAft>
                <a:spcPts val="0"/>
              </a:spcAft>
              <a:buClr>
                <a:srgbClr val="FFFFFF"/>
              </a:buClr>
              <a:buSzPts val="1100"/>
              <a:buFont typeface="Arial"/>
              <a:buNone/>
            </a:pPr>
            <a:r>
              <a:rPr lang="en-US" b="1" i="0" strike="noStrike" cap="none">
                <a:solidFill>
                  <a:srgbClr val="FFFFFF"/>
                </a:solidFill>
                <a:latin typeface="Lato"/>
                <a:ea typeface="Lato"/>
                <a:cs typeface="Lato"/>
                <a:sym typeface="Lato"/>
              </a:rPr>
              <a:t>Suicide Prevention Education</a:t>
            </a:r>
            <a:endParaRPr i="0" strike="noStrike" cap="none">
              <a:solidFill>
                <a:srgbClr val="FFFFFF"/>
              </a:solidFill>
              <a:latin typeface="Lato"/>
              <a:ea typeface="Lato"/>
              <a:cs typeface="Lato"/>
              <a:sym typeface="Lato"/>
            </a:endParaRPr>
          </a:p>
          <a:p>
            <a:pPr marL="0" marR="0" lvl="0" indent="0" algn="l" rtl="0">
              <a:lnSpc>
                <a:spcPct val="100000"/>
              </a:lnSpc>
              <a:spcBef>
                <a:spcPts val="0"/>
              </a:spcBef>
              <a:spcAft>
                <a:spcPts val="0"/>
              </a:spcAft>
              <a:buClr>
                <a:srgbClr val="FFFFFF"/>
              </a:buClr>
              <a:buSzPts val="1100"/>
              <a:buFont typeface="Arial"/>
              <a:buNone/>
            </a:pPr>
            <a:r>
              <a:rPr lang="en-US" sz="1100" i="0" u="sng" strike="noStrike" cap="none">
                <a:solidFill>
                  <a:srgbClr val="FFFFFF"/>
                </a:solidFill>
                <a:latin typeface="Lato"/>
                <a:ea typeface="Lato"/>
                <a:cs typeface="Lato"/>
                <a:sym typeface="Lato"/>
                <a:hlinkClick r:id="rId6"/>
              </a:rPr>
              <a:t>http://dpi.wi.gov/sspw/mental-health/youth-suicide-prevention</a:t>
            </a:r>
            <a:endParaRPr sz="1100" i="0" u="none" strike="noStrike" cap="none">
              <a:solidFill>
                <a:srgbClr val="FFFFFF"/>
              </a:solidFill>
              <a:latin typeface="Lato"/>
              <a:ea typeface="Lato"/>
              <a:cs typeface="Lato"/>
              <a:sym typeface="Lato"/>
            </a:endParaRPr>
          </a:p>
          <a:p>
            <a:pPr marL="0" marR="0" lvl="0" indent="0" algn="l" rtl="0">
              <a:lnSpc>
                <a:spcPct val="100000"/>
              </a:lnSpc>
              <a:spcBef>
                <a:spcPts val="0"/>
              </a:spcBef>
              <a:spcAft>
                <a:spcPts val="0"/>
              </a:spcAft>
              <a:buClr>
                <a:srgbClr val="FFFFFF"/>
              </a:buClr>
              <a:buSzPts val="1100"/>
              <a:buFont typeface="Arial"/>
              <a:buNone/>
            </a:pPr>
            <a:endParaRPr sz="1100">
              <a:solidFill>
                <a:srgbClr val="FFFFFF"/>
              </a:solidFill>
              <a:latin typeface="Lato"/>
              <a:ea typeface="Lato"/>
              <a:cs typeface="Lato"/>
              <a:sym typeface="Lato"/>
            </a:endParaRPr>
          </a:p>
          <a:p>
            <a:pPr marL="0" marR="0" lvl="0" indent="0" algn="l" rtl="0">
              <a:lnSpc>
                <a:spcPct val="100000"/>
              </a:lnSpc>
              <a:spcBef>
                <a:spcPts val="0"/>
              </a:spcBef>
              <a:spcAft>
                <a:spcPts val="0"/>
              </a:spcAft>
              <a:buClr>
                <a:srgbClr val="FFFFFF"/>
              </a:buClr>
              <a:buSzPts val="1100"/>
              <a:buFont typeface="Arial"/>
              <a:buNone/>
            </a:pPr>
            <a:r>
              <a:rPr lang="en-US" b="1">
                <a:solidFill>
                  <a:srgbClr val="FFFFFF"/>
                </a:solidFill>
                <a:latin typeface="Lato"/>
                <a:ea typeface="Lato"/>
                <a:cs typeface="Lato"/>
                <a:sym typeface="Lato"/>
              </a:rPr>
              <a:t>Culturally Responsive Practices</a:t>
            </a:r>
            <a:endParaRPr b="1">
              <a:solidFill>
                <a:srgbClr val="FFFFFF"/>
              </a:solidFill>
              <a:latin typeface="Lato"/>
              <a:ea typeface="Lato"/>
              <a:cs typeface="Lato"/>
              <a:sym typeface="Lato"/>
            </a:endParaRPr>
          </a:p>
          <a:p>
            <a:pPr marL="0" marR="0" lvl="0" indent="0" algn="l" rtl="0">
              <a:lnSpc>
                <a:spcPct val="100000"/>
              </a:lnSpc>
              <a:spcBef>
                <a:spcPts val="0"/>
              </a:spcBef>
              <a:spcAft>
                <a:spcPts val="0"/>
              </a:spcAft>
              <a:buClr>
                <a:srgbClr val="FFFFFF"/>
              </a:buClr>
              <a:buSzPts val="1100"/>
              <a:buFont typeface="Arial"/>
              <a:buNone/>
            </a:pPr>
            <a:r>
              <a:rPr lang="en-US" sz="1100" u="sng">
                <a:solidFill>
                  <a:srgbClr val="FFFFFF"/>
                </a:solidFill>
                <a:latin typeface="Lato"/>
                <a:ea typeface="Lato"/>
                <a:cs typeface="Lato"/>
                <a:sym typeface="Lato"/>
                <a:hlinkClick r:id="rId7"/>
              </a:rPr>
              <a:t>https://dpi.wi.gov/sites/default/files/imce/rti/pdf/mlss-wi-model-inform-crp.pdf</a:t>
            </a:r>
            <a:endParaRPr sz="1100">
              <a:solidFill>
                <a:srgbClr val="FFFFFF"/>
              </a:solidFill>
              <a:latin typeface="Lato"/>
              <a:ea typeface="Lato"/>
              <a:cs typeface="Lato"/>
              <a:sym typeface="Lato"/>
            </a:endParaRPr>
          </a:p>
          <a:p>
            <a:pPr marL="0" marR="0" lvl="0" indent="0" algn="l" rtl="0">
              <a:lnSpc>
                <a:spcPct val="100000"/>
              </a:lnSpc>
              <a:spcBef>
                <a:spcPts val="0"/>
              </a:spcBef>
              <a:spcAft>
                <a:spcPts val="0"/>
              </a:spcAft>
              <a:buClr>
                <a:srgbClr val="FFFFFF"/>
              </a:buClr>
              <a:buSzPts val="1100"/>
              <a:buFont typeface="Arial"/>
              <a:buNone/>
            </a:pPr>
            <a:endParaRPr sz="1100">
              <a:solidFill>
                <a:srgbClr val="FFFFFF"/>
              </a:solidFill>
              <a:latin typeface="Lato"/>
              <a:ea typeface="Lato"/>
              <a:cs typeface="Lato"/>
              <a:sym typeface="Lato"/>
            </a:endParaRPr>
          </a:p>
          <a:p>
            <a:pPr marL="192882" marR="0" lvl="1" indent="-2382" algn="l" rtl="0">
              <a:lnSpc>
                <a:spcPct val="100000"/>
              </a:lnSpc>
              <a:spcBef>
                <a:spcPts val="0"/>
              </a:spcBef>
              <a:spcAft>
                <a:spcPts val="0"/>
              </a:spcAft>
              <a:buClr>
                <a:srgbClr val="000000"/>
              </a:buClr>
              <a:buSzPts val="1400"/>
              <a:buFont typeface="Arial"/>
              <a:buNone/>
            </a:pPr>
            <a:endParaRPr sz="1400" i="0" u="none" strike="noStrike" cap="none">
              <a:solidFill>
                <a:srgbClr val="262087"/>
              </a:solidFill>
              <a:latin typeface="Lato"/>
              <a:ea typeface="Lato"/>
              <a:cs typeface="Lato"/>
              <a:sym typeface="Lato"/>
            </a:endParaRPr>
          </a:p>
          <a:p>
            <a:pPr marL="120550" marR="0" lvl="0" indent="-31650" algn="l" rtl="0">
              <a:lnSpc>
                <a:spcPct val="100000"/>
              </a:lnSpc>
              <a:spcBef>
                <a:spcPts val="0"/>
              </a:spcBef>
              <a:spcAft>
                <a:spcPts val="0"/>
              </a:spcAft>
              <a:buClr>
                <a:srgbClr val="000000"/>
              </a:buClr>
              <a:buSzPts val="1400"/>
              <a:buFont typeface="Arial"/>
              <a:buNone/>
            </a:pPr>
            <a:endParaRPr sz="1400" i="0" u="none" strike="noStrike" cap="none">
              <a:solidFill>
                <a:srgbClr val="FFFFFF"/>
              </a:solidFill>
              <a:latin typeface="Lato"/>
              <a:ea typeface="Lato"/>
              <a:cs typeface="Lato"/>
              <a:sym typeface="Lato"/>
            </a:endParaRPr>
          </a:p>
        </p:txBody>
      </p:sp>
      <p:pic>
        <p:nvPicPr>
          <p:cNvPr id="69" name="Google Shape;69;p12"/>
          <p:cNvPicPr preferRelativeResize="0"/>
          <p:nvPr/>
        </p:nvPicPr>
        <p:blipFill rotWithShape="1">
          <a:blip r:embed="rId8">
            <a:alphaModFix/>
          </a:blip>
          <a:srcRect/>
          <a:stretch/>
        </p:blipFill>
        <p:spPr>
          <a:xfrm>
            <a:off x="5612445" y="959569"/>
            <a:ext cx="1253100" cy="12531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9"/>
          <p:cNvSpPr txBox="1"/>
          <p:nvPr/>
        </p:nvSpPr>
        <p:spPr>
          <a:xfrm>
            <a:off x="472081" y="230667"/>
            <a:ext cx="8091000" cy="474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700"/>
              <a:buFont typeface="Lato"/>
              <a:buNone/>
            </a:pPr>
            <a:r>
              <a:rPr lang="en-US" sz="2700" b="1">
                <a:solidFill>
                  <a:srgbClr val="FFFFFF"/>
                </a:solidFill>
                <a:latin typeface="Lato Black"/>
                <a:ea typeface="Lato Black"/>
                <a:cs typeface="Lato Black"/>
                <a:sym typeface="Lato Black"/>
              </a:rPr>
              <a:t>SEL and TSS and Equity</a:t>
            </a:r>
            <a:endParaRPr sz="2700" b="1" i="0" u="none" strike="noStrike" cap="none">
              <a:solidFill>
                <a:srgbClr val="FFFFFF"/>
              </a:solidFill>
              <a:latin typeface="Lato Black"/>
              <a:ea typeface="Lato Black"/>
              <a:cs typeface="Lato Black"/>
              <a:sym typeface="Lato Black"/>
            </a:endParaRPr>
          </a:p>
        </p:txBody>
      </p:sp>
      <p:sp>
        <p:nvSpPr>
          <p:cNvPr id="332" name="Google Shape;332;p39"/>
          <p:cNvSpPr txBox="1"/>
          <p:nvPr/>
        </p:nvSpPr>
        <p:spPr>
          <a:xfrm>
            <a:off x="1642450" y="1042150"/>
            <a:ext cx="6131700" cy="3942600"/>
          </a:xfrm>
          <a:prstGeom prst="rect">
            <a:avLst/>
          </a:prstGeom>
          <a:noFill/>
          <a:ln>
            <a:noFill/>
          </a:ln>
        </p:spPr>
        <p:txBody>
          <a:bodyPr spcFirstLastPara="1" wrap="square" lIns="68575" tIns="68575" rIns="68575" bIns="68575" anchor="t" anchorCtr="0">
            <a:noAutofit/>
          </a:bodyPr>
          <a:lstStyle/>
          <a:p>
            <a:pPr marL="457200" lvl="0" indent="-342900" algn="l" rtl="0">
              <a:lnSpc>
                <a:spcPct val="100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Equity - each learner as access to the resources and rigor they need at the right moment  in their education despite race, gender, ethnicity, language, disability, family background, or family income (CCSSO, 2017)...to develop their full academic and social potential</a:t>
            </a:r>
            <a:endParaRPr sz="1800">
              <a:solidFill>
                <a:schemeClr val="dk1"/>
              </a:solidFill>
              <a:latin typeface="Lato"/>
              <a:ea typeface="Lato"/>
              <a:cs typeface="Lato"/>
              <a:sym typeface="Lato"/>
            </a:endParaRPr>
          </a:p>
          <a:p>
            <a:pPr marL="457200" lvl="0"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SEL and TSS contribute to an environment where students are valued for their strengths</a:t>
            </a:r>
            <a:endParaRPr sz="1800">
              <a:solidFill>
                <a:schemeClr val="dk1"/>
              </a:solidFill>
              <a:latin typeface="Lato"/>
              <a:ea typeface="Lato"/>
              <a:cs typeface="Lato"/>
              <a:sym typeface="Lato"/>
            </a:endParaRPr>
          </a:p>
          <a:p>
            <a:pPr marL="914400" lvl="1"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Build on strengths to overcome deficits</a:t>
            </a:r>
            <a:endParaRPr sz="1800">
              <a:solidFill>
                <a:schemeClr val="dk1"/>
              </a:solidFill>
              <a:latin typeface="Lato"/>
              <a:ea typeface="Lato"/>
              <a:cs typeface="Lato"/>
              <a:sym typeface="Lato"/>
            </a:endParaRPr>
          </a:p>
          <a:p>
            <a:pPr marL="457200" lvl="0" indent="-342900" algn="l" rtl="0">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Discipline that includes philosophy and practices of SEL and TSS can reduce race and gender disparities in the use of ineffective punitive discipline practices</a:t>
            </a:r>
            <a:endParaRPr sz="1800">
              <a:solidFill>
                <a:schemeClr val="dk1"/>
              </a:solidFill>
              <a:latin typeface="Lato"/>
              <a:ea typeface="Lato"/>
              <a:cs typeface="Lato"/>
              <a:sym typeface="Lato"/>
            </a:endParaRPr>
          </a:p>
          <a:p>
            <a:pPr marL="0" marR="0" lvl="0" indent="0" algn="r" rtl="0">
              <a:lnSpc>
                <a:spcPct val="100000"/>
              </a:lnSpc>
              <a:spcBef>
                <a:spcPts val="0"/>
              </a:spcBef>
              <a:spcAft>
                <a:spcPts val="1000"/>
              </a:spcAft>
              <a:buClr>
                <a:schemeClr val="dk1"/>
              </a:buClr>
              <a:buSzPts val="1500"/>
              <a:buFont typeface="Arial"/>
              <a:buNone/>
            </a:pPr>
            <a:endParaRPr sz="1800">
              <a:solidFill>
                <a:schemeClr val="dk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0"/>
          <p:cNvSpPr txBox="1"/>
          <p:nvPr/>
        </p:nvSpPr>
        <p:spPr>
          <a:xfrm>
            <a:off x="472081" y="230667"/>
            <a:ext cx="8091000" cy="474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700"/>
              <a:buFont typeface="Lato"/>
              <a:buNone/>
            </a:pPr>
            <a:r>
              <a:rPr lang="en-US" sz="2700" b="1">
                <a:solidFill>
                  <a:srgbClr val="FFFFFF"/>
                </a:solidFill>
                <a:latin typeface="Lato Black"/>
                <a:ea typeface="Lato Black"/>
                <a:cs typeface="Lato Black"/>
                <a:sym typeface="Lato Black"/>
              </a:rPr>
              <a:t>SEL and TSS and Equity (cont)</a:t>
            </a:r>
            <a:endParaRPr sz="2700" b="1" i="0" u="none" strike="noStrike" cap="none">
              <a:solidFill>
                <a:srgbClr val="FFFFFF"/>
              </a:solidFill>
              <a:latin typeface="Lato Black"/>
              <a:ea typeface="Lato Black"/>
              <a:cs typeface="Lato Black"/>
              <a:sym typeface="Lato Black"/>
            </a:endParaRPr>
          </a:p>
        </p:txBody>
      </p:sp>
      <p:sp>
        <p:nvSpPr>
          <p:cNvPr id="339" name="Google Shape;339;p40"/>
          <p:cNvSpPr txBox="1"/>
          <p:nvPr/>
        </p:nvSpPr>
        <p:spPr>
          <a:xfrm>
            <a:off x="1443150" y="990650"/>
            <a:ext cx="6534900" cy="3942600"/>
          </a:xfrm>
          <a:prstGeom prst="rect">
            <a:avLst/>
          </a:prstGeom>
          <a:noFill/>
          <a:ln>
            <a:noFill/>
          </a:ln>
        </p:spPr>
        <p:txBody>
          <a:bodyPr spcFirstLastPara="1" wrap="square" lIns="68575" tIns="68575" rIns="68575" bIns="68575" anchor="t" anchorCtr="0">
            <a:noAutofit/>
          </a:bodyPr>
          <a:lstStyle/>
          <a:p>
            <a:pPr marL="457200" lvl="0" indent="-342900" algn="l" rtl="0">
              <a:lnSpc>
                <a:spcPct val="100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A student’s sense of how they see themselves impacts their school experience</a:t>
            </a:r>
            <a:endParaRPr sz="1800">
              <a:solidFill>
                <a:schemeClr val="dk1"/>
              </a:solidFill>
              <a:latin typeface="Lato"/>
              <a:ea typeface="Lato"/>
              <a:cs typeface="Lato"/>
              <a:sym typeface="Lato"/>
            </a:endParaRPr>
          </a:p>
          <a:p>
            <a:pPr marL="914400" lvl="1" indent="-342900" algn="l" rtl="0">
              <a:lnSpc>
                <a:spcPct val="100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Beliefs about own learning</a:t>
            </a:r>
            <a:endParaRPr sz="1800">
              <a:solidFill>
                <a:schemeClr val="dk1"/>
              </a:solidFill>
              <a:latin typeface="Lato"/>
              <a:ea typeface="Lato"/>
              <a:cs typeface="Lato"/>
              <a:sym typeface="Lato"/>
            </a:endParaRPr>
          </a:p>
          <a:p>
            <a:pPr marL="914400" lvl="1" indent="-342900" algn="l" rtl="0">
              <a:lnSpc>
                <a:spcPct val="100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Feeling of belonging</a:t>
            </a:r>
            <a:endParaRPr sz="1800">
              <a:solidFill>
                <a:schemeClr val="dk1"/>
              </a:solidFill>
              <a:latin typeface="Lato"/>
              <a:ea typeface="Lato"/>
              <a:cs typeface="Lato"/>
              <a:sym typeface="Lato"/>
            </a:endParaRPr>
          </a:p>
          <a:p>
            <a:pPr marL="914400" lvl="1" indent="-342900" algn="l" rtl="0">
              <a:lnSpc>
                <a:spcPct val="100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Feeling that culture is respected</a:t>
            </a:r>
            <a:endParaRPr sz="1800">
              <a:solidFill>
                <a:schemeClr val="dk1"/>
              </a:solidFill>
              <a:latin typeface="Lato"/>
              <a:ea typeface="Lato"/>
              <a:cs typeface="Lato"/>
              <a:sym typeface="Lato"/>
            </a:endParaRPr>
          </a:p>
          <a:p>
            <a:pPr marL="914400" lvl="1" indent="-342900" algn="l" rtl="0">
              <a:lnSpc>
                <a:spcPct val="100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Is their effort valued</a:t>
            </a:r>
            <a:endParaRPr sz="1800">
              <a:solidFill>
                <a:schemeClr val="dk1"/>
              </a:solidFill>
              <a:latin typeface="Lato"/>
              <a:ea typeface="Lato"/>
              <a:cs typeface="Lato"/>
              <a:sym typeface="Lato"/>
            </a:endParaRPr>
          </a:p>
          <a:p>
            <a:pPr marL="457200" lvl="0"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Prioritize the nurturing of caring supportive relationships - students, families, communities</a:t>
            </a:r>
            <a:endParaRPr sz="1800">
              <a:solidFill>
                <a:schemeClr val="dk1"/>
              </a:solidFill>
              <a:latin typeface="Lato"/>
              <a:ea typeface="Lato"/>
              <a:cs typeface="Lato"/>
              <a:sym typeface="Lato"/>
            </a:endParaRPr>
          </a:p>
          <a:p>
            <a:pPr marL="457200" lvl="0"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Behaviors understood in context</a:t>
            </a:r>
            <a:endParaRPr sz="1800">
              <a:solidFill>
                <a:schemeClr val="dk1"/>
              </a:solidFill>
              <a:latin typeface="Lato"/>
              <a:ea typeface="Lato"/>
              <a:cs typeface="Lato"/>
              <a:sym typeface="Lato"/>
            </a:endParaRPr>
          </a:p>
          <a:p>
            <a:pPr marL="914400" lvl="1" indent="-342900" algn="l" rtl="0">
              <a:lnSpc>
                <a:spcPct val="100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Outbursts, violence, defiance viewed as externalizing behaviors related to trauma</a:t>
            </a:r>
            <a:endParaRPr sz="1800">
              <a:solidFill>
                <a:schemeClr val="dk1"/>
              </a:solidFill>
              <a:latin typeface="Lato"/>
              <a:ea typeface="Lato"/>
              <a:cs typeface="Lato"/>
              <a:sym typeface="Lato"/>
            </a:endParaRPr>
          </a:p>
          <a:p>
            <a:pPr marL="914400" lvl="1" indent="-342900" algn="l" rtl="0">
              <a:lnSpc>
                <a:spcPct val="100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Agitation, withdrawal, aggression are warning signs of depression</a:t>
            </a:r>
            <a:endParaRPr sz="1800">
              <a:solidFill>
                <a:schemeClr val="dk1"/>
              </a:solidFill>
              <a:latin typeface="Lato"/>
              <a:ea typeface="Lato"/>
              <a:cs typeface="Lato"/>
              <a:sym typeface="Lato"/>
            </a:endParaRPr>
          </a:p>
          <a:p>
            <a:pPr marL="0" marR="0" lvl="0" indent="0" algn="r" rtl="0">
              <a:lnSpc>
                <a:spcPct val="100000"/>
              </a:lnSpc>
              <a:spcBef>
                <a:spcPts val="0"/>
              </a:spcBef>
              <a:spcAft>
                <a:spcPts val="1000"/>
              </a:spcAft>
              <a:buClr>
                <a:schemeClr val="dk1"/>
              </a:buClr>
              <a:buSzPts val="1500"/>
              <a:buFont typeface="Arial"/>
              <a:buNone/>
            </a:pPr>
            <a:endParaRPr sz="1800">
              <a:solidFill>
                <a:schemeClr val="dk1"/>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1"/>
          <p:cNvSpPr txBox="1"/>
          <p:nvPr/>
        </p:nvSpPr>
        <p:spPr>
          <a:xfrm>
            <a:off x="472081" y="230667"/>
            <a:ext cx="8091000" cy="474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700"/>
              <a:buFont typeface="Lato"/>
              <a:buNone/>
            </a:pPr>
            <a:r>
              <a:rPr lang="en-US" sz="2700" b="1">
                <a:solidFill>
                  <a:srgbClr val="FFFFFF"/>
                </a:solidFill>
                <a:latin typeface="Lato Black"/>
                <a:ea typeface="Lato Black"/>
                <a:cs typeface="Lato Black"/>
                <a:sym typeface="Lato Black"/>
              </a:rPr>
              <a:t>Equity as Access</a:t>
            </a:r>
            <a:endParaRPr sz="2700" b="1" i="0" u="none" strike="noStrike" cap="none">
              <a:solidFill>
                <a:srgbClr val="FFFFFF"/>
              </a:solidFill>
              <a:latin typeface="Lato Black"/>
              <a:ea typeface="Lato Black"/>
              <a:cs typeface="Lato Black"/>
              <a:sym typeface="Lato Black"/>
            </a:endParaRPr>
          </a:p>
        </p:txBody>
      </p:sp>
      <p:sp>
        <p:nvSpPr>
          <p:cNvPr id="346" name="Google Shape;346;p41"/>
          <p:cNvSpPr txBox="1"/>
          <p:nvPr/>
        </p:nvSpPr>
        <p:spPr>
          <a:xfrm>
            <a:off x="1437150" y="942000"/>
            <a:ext cx="6850800" cy="42015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800">
                <a:solidFill>
                  <a:srgbClr val="2A76A0"/>
                </a:solidFill>
                <a:latin typeface="Lato"/>
                <a:ea typeface="Lato"/>
                <a:cs typeface="Lato"/>
                <a:sym typeface="Lato"/>
              </a:rPr>
              <a:t>From </a:t>
            </a:r>
            <a:r>
              <a:rPr lang="en-US" sz="1800">
                <a:solidFill>
                  <a:srgbClr val="2A76A0"/>
                </a:solidFill>
                <a:latin typeface="Helvetica Neue"/>
                <a:ea typeface="Helvetica Neue"/>
                <a:cs typeface="Helvetica Neue"/>
                <a:sym typeface="Helvetica Neue"/>
              </a:rPr>
              <a:t>Applying an Equity Lens to Social, Emotional, and Academic Development:</a:t>
            </a:r>
            <a:endParaRPr sz="1800">
              <a:solidFill>
                <a:srgbClr val="2A76A0"/>
              </a:solidFill>
              <a:latin typeface="Lato"/>
              <a:ea typeface="Lato"/>
              <a:cs typeface="Lato"/>
              <a:sym typeface="Lato"/>
            </a:endParaRPr>
          </a:p>
          <a:p>
            <a:pPr marL="596900" lvl="0" indent="-342900" algn="l" rtl="0">
              <a:lnSpc>
                <a:spcPct val="100000"/>
              </a:lnSpc>
              <a:spcBef>
                <a:spcPts val="1000"/>
              </a:spcBef>
              <a:spcAft>
                <a:spcPts val="0"/>
              </a:spcAft>
              <a:buClr>
                <a:srgbClr val="443B3B"/>
              </a:buClr>
              <a:buSzPts val="1800"/>
              <a:buFont typeface="Lato"/>
              <a:buChar char="●"/>
            </a:pPr>
            <a:r>
              <a:rPr lang="en-US" sz="1800" b="1">
                <a:solidFill>
                  <a:srgbClr val="443B3B"/>
                </a:solidFill>
                <a:latin typeface="Lato"/>
                <a:ea typeface="Lato"/>
                <a:cs typeface="Lato"/>
                <a:sym typeface="Lato"/>
              </a:rPr>
              <a:t>Five barriers</a:t>
            </a:r>
            <a:r>
              <a:rPr lang="en-US" sz="1800">
                <a:solidFill>
                  <a:srgbClr val="443B3B"/>
                </a:solidFill>
                <a:latin typeface="Lato"/>
                <a:ea typeface="Lato"/>
                <a:cs typeface="Lato"/>
                <a:sym typeface="Lato"/>
              </a:rPr>
              <a:t> contribute to inequitable access to a high-quality SEL education</a:t>
            </a:r>
            <a:endParaRPr sz="1800">
              <a:solidFill>
                <a:srgbClr val="443B3B"/>
              </a:solidFill>
              <a:latin typeface="Lato"/>
              <a:ea typeface="Lato"/>
              <a:cs typeface="Lato"/>
              <a:sym typeface="Lato"/>
            </a:endParaRPr>
          </a:p>
          <a:p>
            <a:pPr marL="914400" lvl="1" indent="-342900" algn="l" rtl="0">
              <a:lnSpc>
                <a:spcPct val="100000"/>
              </a:lnSpc>
              <a:spcBef>
                <a:spcPts val="0"/>
              </a:spcBef>
              <a:spcAft>
                <a:spcPts val="0"/>
              </a:spcAft>
              <a:buClr>
                <a:schemeClr val="dk1"/>
              </a:buClr>
              <a:buSzPts val="1800"/>
              <a:buFont typeface="Lato"/>
              <a:buChar char="○"/>
            </a:pPr>
            <a:r>
              <a:rPr lang="en-US" sz="1800">
                <a:solidFill>
                  <a:srgbClr val="443B3B"/>
                </a:solidFill>
                <a:latin typeface="Lato"/>
                <a:ea typeface="Lato"/>
                <a:cs typeface="Lato"/>
                <a:sym typeface="Lato"/>
              </a:rPr>
              <a:t>poverty</a:t>
            </a:r>
            <a:endParaRPr sz="1800">
              <a:solidFill>
                <a:srgbClr val="443B3B"/>
              </a:solidFill>
              <a:latin typeface="Lato"/>
              <a:ea typeface="Lato"/>
              <a:cs typeface="Lato"/>
              <a:sym typeface="Lato"/>
            </a:endParaRPr>
          </a:p>
          <a:p>
            <a:pPr marL="914400" lvl="1" indent="-342900" algn="l" rtl="0">
              <a:lnSpc>
                <a:spcPct val="100000"/>
              </a:lnSpc>
              <a:spcBef>
                <a:spcPts val="0"/>
              </a:spcBef>
              <a:spcAft>
                <a:spcPts val="0"/>
              </a:spcAft>
              <a:buClr>
                <a:schemeClr val="dk1"/>
              </a:buClr>
              <a:buSzPts val="1800"/>
              <a:buFont typeface="Lato"/>
              <a:buChar char="○"/>
            </a:pPr>
            <a:r>
              <a:rPr lang="en-US" sz="1800">
                <a:solidFill>
                  <a:srgbClr val="443B3B"/>
                </a:solidFill>
                <a:latin typeface="Lato"/>
                <a:ea typeface="Lato"/>
                <a:cs typeface="Lato"/>
                <a:sym typeface="Lato"/>
              </a:rPr>
              <a:t>exclusionary discipline practices and policies</a:t>
            </a:r>
            <a:endParaRPr sz="1800">
              <a:solidFill>
                <a:srgbClr val="443B3B"/>
              </a:solidFill>
              <a:latin typeface="Lato"/>
              <a:ea typeface="Lato"/>
              <a:cs typeface="Lato"/>
              <a:sym typeface="Lato"/>
            </a:endParaRPr>
          </a:p>
          <a:p>
            <a:pPr marL="914400" lvl="1" indent="-342900" algn="l" rtl="0">
              <a:lnSpc>
                <a:spcPct val="100000"/>
              </a:lnSpc>
              <a:spcBef>
                <a:spcPts val="0"/>
              </a:spcBef>
              <a:spcAft>
                <a:spcPts val="0"/>
              </a:spcAft>
              <a:buClr>
                <a:schemeClr val="dk1"/>
              </a:buClr>
              <a:buSzPts val="1800"/>
              <a:buFont typeface="Lato"/>
              <a:buChar char="○"/>
            </a:pPr>
            <a:r>
              <a:rPr lang="en-US" sz="1800">
                <a:solidFill>
                  <a:srgbClr val="443B3B"/>
                </a:solidFill>
                <a:latin typeface="Lato"/>
                <a:ea typeface="Lato"/>
                <a:cs typeface="Lato"/>
                <a:sym typeface="Lato"/>
              </a:rPr>
              <a:t>lack of trauma-informed practices</a:t>
            </a:r>
            <a:endParaRPr sz="1800">
              <a:solidFill>
                <a:srgbClr val="443B3B"/>
              </a:solidFill>
              <a:latin typeface="Lato"/>
              <a:ea typeface="Lato"/>
              <a:cs typeface="Lato"/>
              <a:sym typeface="Lato"/>
            </a:endParaRPr>
          </a:p>
          <a:p>
            <a:pPr marL="914400" lvl="1" indent="-342900" algn="l" rtl="0">
              <a:lnSpc>
                <a:spcPct val="100000"/>
              </a:lnSpc>
              <a:spcBef>
                <a:spcPts val="0"/>
              </a:spcBef>
              <a:spcAft>
                <a:spcPts val="0"/>
              </a:spcAft>
              <a:buClr>
                <a:schemeClr val="dk1"/>
              </a:buClr>
              <a:buSzPts val="1800"/>
              <a:buFont typeface="Lato"/>
              <a:buChar char="○"/>
            </a:pPr>
            <a:r>
              <a:rPr lang="en-US" sz="1800">
                <a:solidFill>
                  <a:srgbClr val="443B3B"/>
                </a:solidFill>
                <a:latin typeface="Lato"/>
                <a:ea typeface="Lato"/>
                <a:cs typeface="Lato"/>
                <a:sym typeface="Lato"/>
              </a:rPr>
              <a:t>implicit bias in school staff</a:t>
            </a:r>
            <a:endParaRPr sz="1800">
              <a:solidFill>
                <a:srgbClr val="443B3B"/>
              </a:solidFill>
              <a:latin typeface="Lato"/>
              <a:ea typeface="Lato"/>
              <a:cs typeface="Lato"/>
              <a:sym typeface="Lato"/>
            </a:endParaRPr>
          </a:p>
          <a:p>
            <a:pPr marL="914400" lvl="1" indent="-342900" algn="l" rtl="0">
              <a:lnSpc>
                <a:spcPct val="100000"/>
              </a:lnSpc>
              <a:spcBef>
                <a:spcPts val="0"/>
              </a:spcBef>
              <a:spcAft>
                <a:spcPts val="0"/>
              </a:spcAft>
              <a:buClr>
                <a:schemeClr val="dk1"/>
              </a:buClr>
              <a:buSzPts val="1800"/>
              <a:buFont typeface="Lato"/>
              <a:buChar char="○"/>
            </a:pPr>
            <a:r>
              <a:rPr lang="en-US" sz="1800">
                <a:solidFill>
                  <a:srgbClr val="443B3B"/>
                </a:solidFill>
                <a:latin typeface="Lato"/>
                <a:ea typeface="Lato"/>
                <a:cs typeface="Lato"/>
                <a:sym typeface="Lato"/>
              </a:rPr>
              <a:t>educator stress and burnout</a:t>
            </a:r>
            <a:endParaRPr sz="1800">
              <a:solidFill>
                <a:srgbClr val="443B3B"/>
              </a:solidFill>
              <a:latin typeface="Lato"/>
              <a:ea typeface="Lato"/>
              <a:cs typeface="Lato"/>
              <a:sym typeface="Lato"/>
            </a:endParaRPr>
          </a:p>
          <a:p>
            <a:pPr marL="914400" lvl="0" indent="0" algn="l" rtl="0">
              <a:lnSpc>
                <a:spcPct val="100000"/>
              </a:lnSpc>
              <a:spcBef>
                <a:spcPts val="1000"/>
              </a:spcBef>
              <a:spcAft>
                <a:spcPts val="0"/>
              </a:spcAft>
              <a:buNone/>
            </a:pPr>
            <a:r>
              <a:rPr lang="en-US" sz="1200">
                <a:latin typeface="Lato"/>
                <a:ea typeface="Lato"/>
                <a:cs typeface="Lato"/>
                <a:sym typeface="Lato"/>
              </a:rPr>
              <a:t>(</a:t>
            </a:r>
            <a:r>
              <a:rPr lang="en-US" sz="1200" u="sng">
                <a:latin typeface="Lato"/>
                <a:ea typeface="Lato"/>
                <a:cs typeface="Lato"/>
                <a:sym typeface="Lato"/>
                <a:hlinkClick r:id="rId3"/>
              </a:rPr>
              <a:t>Simmons DN</a:t>
            </a:r>
            <a:r>
              <a:rPr lang="en-US" sz="1200">
                <a:latin typeface="Lato"/>
                <a:ea typeface="Lato"/>
                <a:cs typeface="Lato"/>
                <a:sym typeface="Lato"/>
              </a:rPr>
              <a:t>, </a:t>
            </a:r>
            <a:r>
              <a:rPr lang="en-US" sz="1200" u="sng">
                <a:latin typeface="Lato"/>
                <a:ea typeface="Lato"/>
                <a:cs typeface="Lato"/>
                <a:sym typeface="Lato"/>
                <a:hlinkClick r:id="rId4"/>
              </a:rPr>
              <a:t>Brackett MA</a:t>
            </a:r>
            <a:r>
              <a:rPr lang="en-US" sz="1200">
                <a:latin typeface="Lato"/>
                <a:ea typeface="Lato"/>
                <a:cs typeface="Lato"/>
                <a:sym typeface="Lato"/>
              </a:rPr>
              <a:t>, and Adler N, Applying an Equity Lens to Social, Emotional, and Academic Development, Robert Wood Johnson Foundation, 2018 - </a:t>
            </a:r>
            <a:r>
              <a:rPr lang="en-US" sz="1200" u="sng">
                <a:latin typeface="Lato"/>
                <a:ea typeface="Lato"/>
                <a:cs typeface="Lato"/>
                <a:sym typeface="Lato"/>
                <a:hlinkClick r:id="rId5"/>
              </a:rPr>
              <a:t>https://www.rwjf.org/en/library/research/2018/06/applying-an-equity-lens-to-social-emotional-and-academic-development.html</a:t>
            </a:r>
            <a:r>
              <a:rPr lang="en-US" sz="1200">
                <a:latin typeface="Lato"/>
                <a:ea typeface="Lato"/>
                <a:cs typeface="Lato"/>
                <a:sym typeface="Lato"/>
              </a:rPr>
              <a:t>) </a:t>
            </a:r>
            <a:endParaRPr sz="1200">
              <a:latin typeface="Lato"/>
              <a:ea typeface="Lato"/>
              <a:cs typeface="Lato"/>
              <a:sym typeface="Lato"/>
            </a:endParaRPr>
          </a:p>
          <a:p>
            <a:pPr marL="0" lvl="0" indent="0" algn="l" rtl="0">
              <a:lnSpc>
                <a:spcPct val="100000"/>
              </a:lnSpc>
              <a:spcBef>
                <a:spcPts val="1000"/>
              </a:spcBef>
              <a:spcAft>
                <a:spcPts val="1000"/>
              </a:spcAft>
              <a:buNone/>
            </a:pPr>
            <a:endParaRPr sz="1800">
              <a:solidFill>
                <a:srgbClr val="443B3B"/>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2"/>
          <p:cNvSpPr txBox="1"/>
          <p:nvPr/>
        </p:nvSpPr>
        <p:spPr>
          <a:xfrm>
            <a:off x="472081" y="230667"/>
            <a:ext cx="8091000" cy="474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700"/>
              <a:buFont typeface="Lato"/>
              <a:buNone/>
            </a:pPr>
            <a:r>
              <a:rPr lang="en-US" sz="2700" b="1">
                <a:solidFill>
                  <a:srgbClr val="FFFFFF"/>
                </a:solidFill>
                <a:latin typeface="Lato Black"/>
                <a:ea typeface="Lato Black"/>
                <a:cs typeface="Lato Black"/>
                <a:sym typeface="Lato Black"/>
              </a:rPr>
              <a:t>Equity as Access (cont)</a:t>
            </a:r>
            <a:endParaRPr sz="2700" b="1" i="0" u="none" strike="noStrike" cap="none">
              <a:solidFill>
                <a:srgbClr val="FFFFFF"/>
              </a:solidFill>
              <a:latin typeface="Lato Black"/>
              <a:ea typeface="Lato Black"/>
              <a:cs typeface="Lato Black"/>
              <a:sym typeface="Lato Black"/>
            </a:endParaRPr>
          </a:p>
        </p:txBody>
      </p:sp>
      <p:sp>
        <p:nvSpPr>
          <p:cNvPr id="353" name="Google Shape;353;p42"/>
          <p:cNvSpPr txBox="1"/>
          <p:nvPr/>
        </p:nvSpPr>
        <p:spPr>
          <a:xfrm>
            <a:off x="1383125" y="942000"/>
            <a:ext cx="6429300" cy="42015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Clr>
                <a:srgbClr val="000000"/>
              </a:buClr>
              <a:buSzPts val="1100"/>
              <a:buFont typeface="Arial"/>
              <a:buNone/>
            </a:pPr>
            <a:r>
              <a:rPr lang="en-US" sz="1800">
                <a:solidFill>
                  <a:srgbClr val="2A76A0"/>
                </a:solidFill>
                <a:latin typeface="Lato"/>
                <a:ea typeface="Lato"/>
                <a:cs typeface="Lato"/>
                <a:sym typeface="Lato"/>
              </a:rPr>
              <a:t>From </a:t>
            </a:r>
            <a:r>
              <a:rPr lang="en-US" sz="1800">
                <a:solidFill>
                  <a:srgbClr val="2A76A0"/>
                </a:solidFill>
                <a:latin typeface="Helvetica Neue"/>
                <a:ea typeface="Helvetica Neue"/>
                <a:cs typeface="Helvetica Neue"/>
                <a:sym typeface="Helvetica Neue"/>
              </a:rPr>
              <a:t>Applying an Equity Lens to Social, Emotional, and Academic Development:</a:t>
            </a:r>
            <a:endParaRPr>
              <a:solidFill>
                <a:srgbClr val="2A76A0"/>
              </a:solidFill>
              <a:latin typeface="Lato"/>
              <a:ea typeface="Lato"/>
              <a:cs typeface="Lato"/>
              <a:sym typeface="Lato"/>
            </a:endParaRPr>
          </a:p>
          <a:p>
            <a:pPr marL="596900" lvl="0" indent="-342900" algn="l" rtl="0">
              <a:lnSpc>
                <a:spcPct val="100000"/>
              </a:lnSpc>
              <a:spcBef>
                <a:spcPts val="1000"/>
              </a:spcBef>
              <a:spcAft>
                <a:spcPts val="0"/>
              </a:spcAft>
              <a:buClr>
                <a:srgbClr val="443B3B"/>
              </a:buClr>
              <a:buSzPts val="1800"/>
              <a:buFont typeface="Lato"/>
              <a:buChar char="●"/>
            </a:pPr>
            <a:r>
              <a:rPr lang="en-US" sz="1800" b="1">
                <a:solidFill>
                  <a:srgbClr val="443B3B"/>
                </a:solidFill>
                <a:latin typeface="Lato"/>
                <a:ea typeface="Lato"/>
                <a:cs typeface="Lato"/>
                <a:sym typeface="Lato"/>
              </a:rPr>
              <a:t>Five opportunities </a:t>
            </a:r>
            <a:r>
              <a:rPr lang="en-US" sz="1800">
                <a:solidFill>
                  <a:srgbClr val="443B3B"/>
                </a:solidFill>
                <a:latin typeface="Lato"/>
                <a:ea typeface="Lato"/>
                <a:cs typeface="Lato"/>
                <a:sym typeface="Lato"/>
              </a:rPr>
              <a:t>identified for overcoming those barriers</a:t>
            </a:r>
            <a:endParaRPr sz="1800">
              <a:solidFill>
                <a:srgbClr val="443B3B"/>
              </a:solidFill>
              <a:latin typeface="Lato"/>
              <a:ea typeface="Lato"/>
              <a:cs typeface="Lato"/>
              <a:sym typeface="Lato"/>
            </a:endParaRPr>
          </a:p>
          <a:p>
            <a:pPr marL="914400" lvl="1" indent="-342900" algn="l" rtl="0">
              <a:lnSpc>
                <a:spcPct val="100000"/>
              </a:lnSpc>
              <a:spcBef>
                <a:spcPts val="0"/>
              </a:spcBef>
              <a:spcAft>
                <a:spcPts val="0"/>
              </a:spcAft>
              <a:buClr>
                <a:schemeClr val="dk1"/>
              </a:buClr>
              <a:buSzPts val="1800"/>
              <a:buFont typeface="Lato"/>
              <a:buChar char="○"/>
            </a:pPr>
            <a:r>
              <a:rPr lang="en-US" sz="1800">
                <a:solidFill>
                  <a:srgbClr val="443B3B"/>
                </a:solidFill>
                <a:latin typeface="Lato"/>
                <a:ea typeface="Lato"/>
                <a:cs typeface="Lato"/>
                <a:sym typeface="Lato"/>
              </a:rPr>
              <a:t>school racial and socioeconomic integration initiatives</a:t>
            </a:r>
            <a:endParaRPr sz="1800">
              <a:solidFill>
                <a:srgbClr val="443B3B"/>
              </a:solidFill>
              <a:latin typeface="Lato"/>
              <a:ea typeface="Lato"/>
              <a:cs typeface="Lato"/>
              <a:sym typeface="Lato"/>
            </a:endParaRPr>
          </a:p>
          <a:p>
            <a:pPr marL="914400" lvl="1" indent="-342900" algn="l" rtl="0">
              <a:lnSpc>
                <a:spcPct val="100000"/>
              </a:lnSpc>
              <a:spcBef>
                <a:spcPts val="0"/>
              </a:spcBef>
              <a:spcAft>
                <a:spcPts val="0"/>
              </a:spcAft>
              <a:buClr>
                <a:schemeClr val="dk1"/>
              </a:buClr>
              <a:buSzPts val="1800"/>
              <a:buFont typeface="Lato"/>
              <a:buChar char="○"/>
            </a:pPr>
            <a:r>
              <a:rPr lang="en-US" sz="1800">
                <a:solidFill>
                  <a:srgbClr val="443B3B"/>
                </a:solidFill>
                <a:latin typeface="Lato"/>
                <a:ea typeface="Lato"/>
                <a:cs typeface="Lato"/>
                <a:sym typeface="Lato"/>
              </a:rPr>
              <a:t>restorative justice practices for school discipline</a:t>
            </a:r>
            <a:endParaRPr sz="1800">
              <a:solidFill>
                <a:srgbClr val="443B3B"/>
              </a:solidFill>
              <a:latin typeface="Lato"/>
              <a:ea typeface="Lato"/>
              <a:cs typeface="Lato"/>
              <a:sym typeface="Lato"/>
            </a:endParaRPr>
          </a:p>
          <a:p>
            <a:pPr marL="914400" lvl="1" indent="-342900" algn="l" rtl="0">
              <a:lnSpc>
                <a:spcPct val="100000"/>
              </a:lnSpc>
              <a:spcBef>
                <a:spcPts val="0"/>
              </a:spcBef>
              <a:spcAft>
                <a:spcPts val="0"/>
              </a:spcAft>
              <a:buClr>
                <a:schemeClr val="dk1"/>
              </a:buClr>
              <a:buSzPts val="1800"/>
              <a:buFont typeface="Lato"/>
              <a:buChar char="○"/>
            </a:pPr>
            <a:r>
              <a:rPr lang="en-US" sz="1800">
                <a:solidFill>
                  <a:srgbClr val="443B3B"/>
                </a:solidFill>
                <a:latin typeface="Lato"/>
                <a:ea typeface="Lato"/>
                <a:cs typeface="Lato"/>
                <a:sym typeface="Lato"/>
              </a:rPr>
              <a:t>trauma-informed system interventions</a:t>
            </a:r>
            <a:endParaRPr sz="1800">
              <a:solidFill>
                <a:srgbClr val="443B3B"/>
              </a:solidFill>
              <a:latin typeface="Lato"/>
              <a:ea typeface="Lato"/>
              <a:cs typeface="Lato"/>
              <a:sym typeface="Lato"/>
            </a:endParaRPr>
          </a:p>
          <a:p>
            <a:pPr marL="914400" lvl="1" indent="-342900" algn="l" rtl="0">
              <a:lnSpc>
                <a:spcPct val="100000"/>
              </a:lnSpc>
              <a:spcBef>
                <a:spcPts val="0"/>
              </a:spcBef>
              <a:spcAft>
                <a:spcPts val="0"/>
              </a:spcAft>
              <a:buClr>
                <a:schemeClr val="dk1"/>
              </a:buClr>
              <a:buSzPts val="1800"/>
              <a:buFont typeface="Lato"/>
              <a:buChar char="○"/>
            </a:pPr>
            <a:r>
              <a:rPr lang="en-US" sz="1800">
                <a:solidFill>
                  <a:srgbClr val="443B3B"/>
                </a:solidFill>
                <a:latin typeface="Lato"/>
                <a:ea typeface="Lato"/>
                <a:cs typeface="Lato"/>
                <a:sym typeface="Lato"/>
              </a:rPr>
              <a:t>culturally competent and equity-literate educators</a:t>
            </a:r>
            <a:endParaRPr sz="1800">
              <a:solidFill>
                <a:srgbClr val="443B3B"/>
              </a:solidFill>
              <a:latin typeface="Lato"/>
              <a:ea typeface="Lato"/>
              <a:cs typeface="Lato"/>
              <a:sym typeface="Lato"/>
            </a:endParaRPr>
          </a:p>
          <a:p>
            <a:pPr marL="914400" lvl="1" indent="-342900" algn="l" rtl="0">
              <a:lnSpc>
                <a:spcPct val="100000"/>
              </a:lnSpc>
              <a:spcBef>
                <a:spcPts val="0"/>
              </a:spcBef>
              <a:spcAft>
                <a:spcPts val="0"/>
              </a:spcAft>
              <a:buClr>
                <a:schemeClr val="dk1"/>
              </a:buClr>
              <a:buSzPts val="1800"/>
              <a:buFont typeface="Lato"/>
              <a:buChar char="○"/>
            </a:pPr>
            <a:r>
              <a:rPr lang="en-US" sz="1800">
                <a:solidFill>
                  <a:srgbClr val="443B3B"/>
                </a:solidFill>
                <a:latin typeface="Lato"/>
                <a:ea typeface="Lato"/>
                <a:cs typeface="Lato"/>
                <a:sym typeface="Lato"/>
              </a:rPr>
              <a:t>SEL and mindfulness programming to support students and teachers</a:t>
            </a:r>
            <a:endParaRPr sz="1800">
              <a:solidFill>
                <a:srgbClr val="443B3B"/>
              </a:solidFill>
              <a:latin typeface="Lato"/>
              <a:ea typeface="Lato"/>
              <a:cs typeface="Lato"/>
              <a:sym typeface="Lato"/>
            </a:endParaRPr>
          </a:p>
          <a:p>
            <a:pPr marL="914400" lvl="0" indent="0" algn="l" rtl="0">
              <a:lnSpc>
                <a:spcPct val="100000"/>
              </a:lnSpc>
              <a:spcBef>
                <a:spcPts val="0"/>
              </a:spcBef>
              <a:spcAft>
                <a:spcPts val="0"/>
              </a:spcAft>
              <a:buNone/>
            </a:pPr>
            <a:endParaRPr sz="1800">
              <a:solidFill>
                <a:srgbClr val="443B3B"/>
              </a:solidFill>
              <a:latin typeface="Lato"/>
              <a:ea typeface="Lato"/>
              <a:cs typeface="Lato"/>
              <a:sym typeface="Lato"/>
            </a:endParaRPr>
          </a:p>
          <a:p>
            <a:pPr marL="0" lvl="0" indent="0" algn="l" rtl="0">
              <a:lnSpc>
                <a:spcPct val="100000"/>
              </a:lnSpc>
              <a:spcBef>
                <a:spcPts val="0"/>
              </a:spcBef>
              <a:spcAft>
                <a:spcPts val="0"/>
              </a:spcAft>
              <a:buNone/>
            </a:pPr>
            <a:r>
              <a:rPr lang="en-US" sz="1200">
                <a:latin typeface="Lato"/>
                <a:ea typeface="Lato"/>
                <a:cs typeface="Lato"/>
                <a:sym typeface="Lato"/>
              </a:rPr>
              <a:t>(</a:t>
            </a:r>
            <a:r>
              <a:rPr lang="en-US" sz="1200" u="sng">
                <a:latin typeface="Lato"/>
                <a:ea typeface="Lato"/>
                <a:cs typeface="Lato"/>
                <a:sym typeface="Lato"/>
                <a:hlinkClick r:id="rId3"/>
              </a:rPr>
              <a:t>Simmons DN</a:t>
            </a:r>
            <a:r>
              <a:rPr lang="en-US" sz="1200">
                <a:latin typeface="Lato"/>
                <a:ea typeface="Lato"/>
                <a:cs typeface="Lato"/>
                <a:sym typeface="Lato"/>
              </a:rPr>
              <a:t>, </a:t>
            </a:r>
            <a:r>
              <a:rPr lang="en-US" sz="1200" u="sng">
                <a:latin typeface="Lato"/>
                <a:ea typeface="Lato"/>
                <a:cs typeface="Lato"/>
                <a:sym typeface="Lato"/>
                <a:hlinkClick r:id="rId4"/>
              </a:rPr>
              <a:t>Brackett MA</a:t>
            </a:r>
            <a:r>
              <a:rPr lang="en-US" sz="1200">
                <a:latin typeface="Lato"/>
                <a:ea typeface="Lato"/>
                <a:cs typeface="Lato"/>
                <a:sym typeface="Lato"/>
              </a:rPr>
              <a:t>, and Adler N, Applying an Equity Lens to Social, Emotional, and Academic Development, Robert Wood Johnson Foundation, 2018 - </a:t>
            </a:r>
            <a:r>
              <a:rPr lang="en-US" sz="1200" u="sng">
                <a:latin typeface="Lato"/>
                <a:ea typeface="Lato"/>
                <a:cs typeface="Lato"/>
                <a:sym typeface="Lato"/>
                <a:hlinkClick r:id="rId5"/>
              </a:rPr>
              <a:t>https://www.rwjf.org/en/library/research/2018/06/applying-an-equity-lens-to-social-emotional-and-academic-development.html</a:t>
            </a:r>
            <a:r>
              <a:rPr lang="en-US" sz="1200">
                <a:latin typeface="Lato"/>
                <a:ea typeface="Lato"/>
                <a:cs typeface="Lato"/>
                <a:sym typeface="Lato"/>
              </a:rPr>
              <a:t>) </a:t>
            </a:r>
            <a:endParaRPr sz="1200">
              <a:latin typeface="Lato"/>
              <a:ea typeface="Lato"/>
              <a:cs typeface="Lato"/>
              <a:sym typeface="Lato"/>
            </a:endParaRPr>
          </a:p>
          <a:p>
            <a:pPr marL="0" lvl="0" indent="0" algn="l" rtl="0">
              <a:lnSpc>
                <a:spcPct val="100000"/>
              </a:lnSpc>
              <a:spcBef>
                <a:spcPts val="0"/>
              </a:spcBef>
              <a:spcAft>
                <a:spcPts val="1000"/>
              </a:spcAft>
              <a:buNone/>
            </a:pPr>
            <a:endParaRPr sz="1800">
              <a:solidFill>
                <a:srgbClr val="443B3B"/>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3"/>
          <p:cNvSpPr txBox="1"/>
          <p:nvPr/>
        </p:nvSpPr>
        <p:spPr>
          <a:xfrm>
            <a:off x="472081" y="230667"/>
            <a:ext cx="8091000" cy="474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700"/>
              <a:buFont typeface="Lato"/>
              <a:buNone/>
            </a:pPr>
            <a:r>
              <a:rPr lang="en-US" sz="2700" b="1">
                <a:solidFill>
                  <a:srgbClr val="FFFFFF"/>
                </a:solidFill>
                <a:latin typeface="Lato Black"/>
                <a:ea typeface="Lato Black"/>
                <a:cs typeface="Lato Black"/>
                <a:sym typeface="Lato Black"/>
              </a:rPr>
              <a:t>SEL and TSS and Discipline</a:t>
            </a:r>
            <a:endParaRPr sz="2700" b="1" i="0" u="none" strike="noStrike" cap="none">
              <a:solidFill>
                <a:srgbClr val="FFFFFF"/>
              </a:solidFill>
              <a:latin typeface="Lato Black"/>
              <a:ea typeface="Lato Black"/>
              <a:cs typeface="Lato Black"/>
              <a:sym typeface="Lato Black"/>
            </a:endParaRPr>
          </a:p>
        </p:txBody>
      </p:sp>
      <p:sp>
        <p:nvSpPr>
          <p:cNvPr id="360" name="Google Shape;360;p43"/>
          <p:cNvSpPr txBox="1"/>
          <p:nvPr/>
        </p:nvSpPr>
        <p:spPr>
          <a:xfrm>
            <a:off x="1413525" y="1123850"/>
            <a:ext cx="6904800" cy="3975300"/>
          </a:xfrm>
          <a:prstGeom prst="rect">
            <a:avLst/>
          </a:prstGeom>
          <a:noFill/>
          <a:ln>
            <a:noFill/>
          </a:ln>
        </p:spPr>
        <p:txBody>
          <a:bodyPr spcFirstLastPara="1" wrap="square" lIns="68575" tIns="68575" rIns="68575" bIns="68575" anchor="t" anchorCtr="0">
            <a:noAutofit/>
          </a:bodyPr>
          <a:lstStyle/>
          <a:p>
            <a:pPr marL="457200" lvl="0" indent="-342900" algn="l" rtl="0">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Discipline policies and procedures are aligned with SEL and TSS</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Clear limits and boundaries are set and enforced </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Discipline within the context of continued relationship</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Restore the harm, return to the community</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Ask what can be learned from the situation - learning moment</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Provide rational detachment - it’s not about you(adult)</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Consider institutional bias, how behaviors are viewed, how behaviors are punished</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Involve natural supports (caregivers, allies)</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(video: </a:t>
            </a:r>
            <a:r>
              <a:rPr lang="en-US" sz="1800" u="sng">
                <a:solidFill>
                  <a:srgbClr val="1155CC"/>
                </a:solidFill>
                <a:latin typeface="Lato"/>
                <a:ea typeface="Lato"/>
                <a:cs typeface="Lato"/>
                <a:sym typeface="Lato"/>
                <a:hlinkClick r:id="rId3"/>
              </a:rPr>
              <a:t>https://www.policeone.com/police-products/traffic-enforcement/videos/183517519-LAs-favorite-traffic-cop/</a:t>
            </a:r>
            <a:r>
              <a:rPr lang="en-US" sz="1800">
                <a:solidFill>
                  <a:schemeClr val="dk1"/>
                </a:solidFill>
                <a:latin typeface="Lato"/>
                <a:ea typeface="Lato"/>
                <a:cs typeface="Lato"/>
                <a:sym typeface="Lato"/>
              </a:rPr>
              <a:t>) </a:t>
            </a:r>
            <a:endParaRPr sz="1800">
              <a:solidFill>
                <a:schemeClr val="dk1"/>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4"/>
          <p:cNvSpPr txBox="1"/>
          <p:nvPr/>
        </p:nvSpPr>
        <p:spPr>
          <a:xfrm>
            <a:off x="472081" y="230667"/>
            <a:ext cx="8091000" cy="474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700"/>
              <a:buFont typeface="Lato"/>
              <a:buNone/>
            </a:pPr>
            <a:r>
              <a:rPr lang="en-US" sz="2700" b="1">
                <a:solidFill>
                  <a:srgbClr val="FFFFFF"/>
                </a:solidFill>
                <a:latin typeface="Lato Black"/>
                <a:ea typeface="Lato Black"/>
                <a:cs typeface="Lato Black"/>
                <a:sym typeface="Lato Black"/>
              </a:rPr>
              <a:t>SEL and TSS and College and Career Ready</a:t>
            </a:r>
            <a:endParaRPr sz="2700" b="1" i="0" u="none" strike="noStrike" cap="none">
              <a:solidFill>
                <a:srgbClr val="FFFFFF"/>
              </a:solidFill>
              <a:latin typeface="Lato Black"/>
              <a:ea typeface="Lato Black"/>
              <a:cs typeface="Lato Black"/>
              <a:sym typeface="Lato Black"/>
            </a:endParaRPr>
          </a:p>
        </p:txBody>
      </p:sp>
      <p:sp>
        <p:nvSpPr>
          <p:cNvPr id="367" name="Google Shape;367;p44"/>
          <p:cNvSpPr txBox="1"/>
          <p:nvPr/>
        </p:nvSpPr>
        <p:spPr>
          <a:xfrm>
            <a:off x="1605050" y="1138650"/>
            <a:ext cx="6306300" cy="3468900"/>
          </a:xfrm>
          <a:prstGeom prst="rect">
            <a:avLst/>
          </a:prstGeom>
          <a:noFill/>
          <a:ln>
            <a:noFill/>
          </a:ln>
        </p:spPr>
        <p:txBody>
          <a:bodyPr spcFirstLastPara="1" wrap="square" lIns="68575" tIns="68575" rIns="68575" bIns="68575" anchor="t" anchorCtr="0">
            <a:noAutofit/>
          </a:bodyPr>
          <a:lstStyle/>
          <a:p>
            <a:pPr marL="457200" lvl="0" indent="-342900" algn="l" rtl="0">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Manage emotions - recognize triggers</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Focus attention - mindfulness</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Respect self and others - self worth and value</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Make responsible choices - access prefrontal cortex for long term planning</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Engage with communities - reduce feelings of fear</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SEL skills can be a protective factor to trauma’s risk factors and provides students with skills to take on all types of challenges that may impact college or career readiness</a:t>
            </a:r>
            <a:endParaRPr sz="1800">
              <a:solidFill>
                <a:schemeClr val="dk1"/>
              </a:solidFill>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5"/>
          <p:cNvSpPr txBox="1"/>
          <p:nvPr/>
        </p:nvSpPr>
        <p:spPr>
          <a:xfrm>
            <a:off x="472081" y="230667"/>
            <a:ext cx="8091000" cy="474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700"/>
              <a:buFont typeface="Lato"/>
              <a:buNone/>
            </a:pPr>
            <a:r>
              <a:rPr lang="en-US" sz="2700" b="1">
                <a:solidFill>
                  <a:srgbClr val="FFFFFF"/>
                </a:solidFill>
                <a:latin typeface="Lato Black"/>
                <a:ea typeface="Lato Black"/>
                <a:cs typeface="Lato Black"/>
                <a:sym typeface="Lato Black"/>
              </a:rPr>
              <a:t>Which to Start With?</a:t>
            </a:r>
            <a:endParaRPr sz="2700" b="1" i="0" u="none" strike="noStrike" cap="none">
              <a:solidFill>
                <a:srgbClr val="FFFFFF"/>
              </a:solidFill>
              <a:latin typeface="Lato Black"/>
              <a:ea typeface="Lato Black"/>
              <a:cs typeface="Lato Black"/>
              <a:sym typeface="Lato Black"/>
            </a:endParaRPr>
          </a:p>
        </p:txBody>
      </p:sp>
      <p:sp>
        <p:nvSpPr>
          <p:cNvPr id="374" name="Google Shape;374;p45"/>
          <p:cNvSpPr txBox="1"/>
          <p:nvPr/>
        </p:nvSpPr>
        <p:spPr>
          <a:xfrm>
            <a:off x="1901050" y="1131250"/>
            <a:ext cx="5692200" cy="3027600"/>
          </a:xfrm>
          <a:prstGeom prst="rect">
            <a:avLst/>
          </a:prstGeom>
          <a:noFill/>
          <a:ln>
            <a:noFill/>
          </a:ln>
        </p:spPr>
        <p:txBody>
          <a:bodyPr spcFirstLastPara="1" wrap="square" lIns="68575" tIns="68575" rIns="68575" bIns="68575" anchor="t" anchorCtr="0">
            <a:noAutofit/>
          </a:bodyPr>
          <a:lstStyle/>
          <a:p>
            <a:pPr marL="457200" lvl="0" indent="-342900" algn="l" rtl="0">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Get a team together</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Do a comprehensive needs assessment (mental health framework </a:t>
            </a:r>
            <a:r>
              <a:rPr lang="en-US" sz="1800" u="sng">
                <a:solidFill>
                  <a:schemeClr val="hlink"/>
                </a:solidFill>
                <a:latin typeface="Lato"/>
                <a:ea typeface="Lato"/>
                <a:cs typeface="Lato"/>
                <a:sym typeface="Lato"/>
                <a:hlinkClick r:id="rId3"/>
              </a:rPr>
              <a:t>provides one</a:t>
            </a:r>
            <a:r>
              <a:rPr lang="en-US" sz="1800">
                <a:solidFill>
                  <a:schemeClr val="dk1"/>
                </a:solidFill>
                <a:latin typeface="Lato"/>
                <a:ea typeface="Lato"/>
                <a:cs typeface="Lato"/>
                <a:sym typeface="Lato"/>
              </a:rPr>
              <a:t>)</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Choose one (TSS or SEL) to start</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Do a strategy specific needs assessment</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Create an action plan to addresses the needs</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Provide training to staff and community (coaching, champions, refresher trainings, updates)</a:t>
            </a:r>
            <a:endParaRPr sz="1800">
              <a:solidFill>
                <a:schemeClr val="dk1"/>
              </a:solidFill>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6"/>
          <p:cNvSpPr txBox="1"/>
          <p:nvPr/>
        </p:nvSpPr>
        <p:spPr>
          <a:xfrm>
            <a:off x="472081" y="230667"/>
            <a:ext cx="8091000" cy="474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700"/>
              <a:buFont typeface="Lato"/>
              <a:buNone/>
            </a:pPr>
            <a:r>
              <a:rPr lang="en-US" sz="2700" b="1">
                <a:solidFill>
                  <a:srgbClr val="FFFFFF"/>
                </a:solidFill>
                <a:latin typeface="Lato Black"/>
                <a:ea typeface="Lato Black"/>
                <a:cs typeface="Lato Black"/>
                <a:sym typeface="Lato Black"/>
              </a:rPr>
              <a:t>Assessing Students</a:t>
            </a:r>
            <a:endParaRPr sz="2700" b="1" i="0" u="none" strike="noStrike" cap="none">
              <a:solidFill>
                <a:srgbClr val="FFFFFF"/>
              </a:solidFill>
              <a:latin typeface="Lato Black"/>
              <a:ea typeface="Lato Black"/>
              <a:cs typeface="Lato Black"/>
              <a:sym typeface="Lato Black"/>
            </a:endParaRPr>
          </a:p>
        </p:txBody>
      </p:sp>
      <p:sp>
        <p:nvSpPr>
          <p:cNvPr id="381" name="Google Shape;381;p46"/>
          <p:cNvSpPr txBox="1"/>
          <p:nvPr/>
        </p:nvSpPr>
        <p:spPr>
          <a:xfrm>
            <a:off x="2237725" y="1101650"/>
            <a:ext cx="4559700" cy="3283800"/>
          </a:xfrm>
          <a:prstGeom prst="rect">
            <a:avLst/>
          </a:prstGeom>
          <a:noFill/>
          <a:ln>
            <a:noFill/>
          </a:ln>
        </p:spPr>
        <p:txBody>
          <a:bodyPr spcFirstLastPara="1" wrap="square" lIns="68575" tIns="68575" rIns="68575" bIns="68575" anchor="t" anchorCtr="0">
            <a:noAutofit/>
          </a:bodyPr>
          <a:lstStyle/>
          <a:p>
            <a:pPr marL="457200" lvl="0" indent="-342900" algn="l" rtl="0">
              <a:lnSpc>
                <a:spcPct val="100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Be careful to avoid deficit-thinking</a:t>
            </a:r>
            <a:endParaRPr sz="1800">
              <a:solidFill>
                <a:schemeClr val="dk1"/>
              </a:solidFill>
              <a:latin typeface="Lato"/>
              <a:ea typeface="Lato"/>
              <a:cs typeface="Lato"/>
              <a:sym typeface="Lato"/>
            </a:endParaRPr>
          </a:p>
          <a:p>
            <a:pPr marL="457200" lvl="0"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Don’t say ‘trauma kid’, ‘kid with no SEL’, ‘tier 3 kid’</a:t>
            </a:r>
            <a:endParaRPr sz="1800">
              <a:solidFill>
                <a:schemeClr val="dk1"/>
              </a:solidFill>
              <a:latin typeface="Lato"/>
              <a:ea typeface="Lato"/>
              <a:cs typeface="Lato"/>
              <a:sym typeface="Lato"/>
            </a:endParaRPr>
          </a:p>
          <a:p>
            <a:pPr marL="457200" lvl="0"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Identify unmet expectations, specific skill deficits in specific areas - match strengths</a:t>
            </a:r>
            <a:endParaRPr sz="1800">
              <a:solidFill>
                <a:schemeClr val="dk1"/>
              </a:solidFill>
              <a:latin typeface="Lato"/>
              <a:ea typeface="Lato"/>
              <a:cs typeface="Lato"/>
              <a:sym typeface="Lato"/>
            </a:endParaRPr>
          </a:p>
          <a:p>
            <a:pPr marL="457200" lvl="0"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Don’t put kids into intervention based on trauma history or SEL issues - id specific needs, triggers, skills </a:t>
            </a:r>
            <a:endParaRPr sz="1800">
              <a:solidFill>
                <a:schemeClr val="dk1"/>
              </a:solidFill>
              <a:latin typeface="Lato"/>
              <a:ea typeface="Lato"/>
              <a:cs typeface="Lato"/>
              <a:sym typeface="Lato"/>
            </a:endParaRPr>
          </a:p>
          <a:p>
            <a:pPr marL="457200" lvl="0" indent="0" algn="l" rtl="0">
              <a:lnSpc>
                <a:spcPct val="100000"/>
              </a:lnSpc>
              <a:spcBef>
                <a:spcPts val="1000"/>
              </a:spcBef>
              <a:spcAft>
                <a:spcPts val="1000"/>
              </a:spcAft>
              <a:buNone/>
            </a:pPr>
            <a:endParaRPr sz="1800">
              <a:solidFill>
                <a:schemeClr val="dk1"/>
              </a:solidFill>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7"/>
          <p:cNvSpPr txBox="1"/>
          <p:nvPr/>
        </p:nvSpPr>
        <p:spPr>
          <a:xfrm>
            <a:off x="472081" y="230667"/>
            <a:ext cx="8091000" cy="474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700"/>
              <a:buFont typeface="Lato"/>
              <a:buNone/>
            </a:pPr>
            <a:r>
              <a:rPr lang="en-US" sz="2700" b="1">
                <a:solidFill>
                  <a:srgbClr val="FFFFFF"/>
                </a:solidFill>
                <a:latin typeface="Lato Black"/>
                <a:ea typeface="Lato Black"/>
                <a:cs typeface="Lato Black"/>
                <a:sym typeface="Lato Black"/>
              </a:rPr>
              <a:t>Assessing Students (cont)</a:t>
            </a:r>
            <a:endParaRPr sz="2700" b="1" i="0" u="none" strike="noStrike" cap="none">
              <a:solidFill>
                <a:srgbClr val="FFFFFF"/>
              </a:solidFill>
              <a:latin typeface="Lato Black"/>
              <a:ea typeface="Lato Black"/>
              <a:cs typeface="Lato Black"/>
              <a:sym typeface="Lato Black"/>
            </a:endParaRPr>
          </a:p>
        </p:txBody>
      </p:sp>
      <p:sp>
        <p:nvSpPr>
          <p:cNvPr id="388" name="Google Shape;388;p47"/>
          <p:cNvSpPr txBox="1"/>
          <p:nvPr/>
        </p:nvSpPr>
        <p:spPr>
          <a:xfrm>
            <a:off x="1914200" y="1033425"/>
            <a:ext cx="5344200" cy="4108500"/>
          </a:xfrm>
          <a:prstGeom prst="rect">
            <a:avLst/>
          </a:prstGeom>
          <a:noFill/>
          <a:ln>
            <a:noFill/>
          </a:ln>
        </p:spPr>
        <p:txBody>
          <a:bodyPr spcFirstLastPara="1" wrap="square" lIns="68575" tIns="68575" rIns="68575" bIns="68575" anchor="t" anchorCtr="0">
            <a:noAutofit/>
          </a:bodyPr>
          <a:lstStyle/>
          <a:p>
            <a:pPr marL="457200" lvl="0" indent="-342900" algn="l" rtl="0">
              <a:lnSpc>
                <a:spcPct val="100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Provide supports to students in the universal setting. Use assessments to identify universal instruction</a:t>
            </a:r>
            <a:endParaRPr sz="1800">
              <a:solidFill>
                <a:schemeClr val="dk1"/>
              </a:solidFill>
              <a:latin typeface="Lato"/>
              <a:ea typeface="Lato"/>
              <a:cs typeface="Lato"/>
              <a:sym typeface="Lato"/>
            </a:endParaRPr>
          </a:p>
          <a:p>
            <a:pPr marL="457200" lvl="0" indent="-342900" algn="l" rtl="0">
              <a:lnSpc>
                <a:spcPct val="100000"/>
              </a:lnSpc>
              <a:spcBef>
                <a:spcPts val="1000"/>
              </a:spcBef>
              <a:spcAft>
                <a:spcPts val="1000"/>
              </a:spcAft>
              <a:buClr>
                <a:schemeClr val="dk1"/>
              </a:buClr>
              <a:buSzPts val="1800"/>
              <a:buFont typeface="Lato"/>
              <a:buChar char="●"/>
            </a:pPr>
            <a:r>
              <a:rPr lang="en-US" sz="1800">
                <a:solidFill>
                  <a:schemeClr val="dk1"/>
                </a:solidFill>
                <a:latin typeface="Lato"/>
                <a:ea typeface="Lato"/>
                <a:cs typeface="Lato"/>
                <a:sym typeface="Lato"/>
              </a:rPr>
              <a:t>Don’t identify students for tier two support (SAIG groups for example) due to trauma or SEL. Neither SEL or Trauma have psychometrically robust measures for identifying deficits. Identify students based upon behavior. Supports for trauma and SEL skill lags can be PART of the tier 2 supports but shouldn’t be the REASON for them.</a:t>
            </a:r>
            <a:endParaRPr sz="1800">
              <a:solidFill>
                <a:schemeClr val="dk1"/>
              </a:solidFill>
              <a:latin typeface="Lato"/>
              <a:ea typeface="Lato"/>
              <a:cs typeface="Lato"/>
              <a:sym typeface="La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8"/>
          <p:cNvSpPr txBox="1"/>
          <p:nvPr/>
        </p:nvSpPr>
        <p:spPr>
          <a:xfrm>
            <a:off x="472081" y="230667"/>
            <a:ext cx="8091000" cy="474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700"/>
              <a:buFont typeface="Lato"/>
              <a:buNone/>
            </a:pPr>
            <a:r>
              <a:rPr lang="en-US" sz="2700" b="1">
                <a:solidFill>
                  <a:srgbClr val="FFFFFF"/>
                </a:solidFill>
                <a:latin typeface="Lato Black"/>
                <a:ea typeface="Lato Black"/>
                <a:cs typeface="Lato Black"/>
                <a:sym typeface="Lato Black"/>
              </a:rPr>
              <a:t>Key Takeaways</a:t>
            </a:r>
            <a:endParaRPr sz="2700" b="1" i="0" u="none" strike="noStrike" cap="none">
              <a:solidFill>
                <a:srgbClr val="FFFFFF"/>
              </a:solidFill>
              <a:latin typeface="Lato Black"/>
              <a:ea typeface="Lato Black"/>
              <a:cs typeface="Lato Black"/>
              <a:sym typeface="Lato Black"/>
            </a:endParaRPr>
          </a:p>
        </p:txBody>
      </p:sp>
      <p:sp>
        <p:nvSpPr>
          <p:cNvPr id="395" name="Google Shape;395;p48"/>
          <p:cNvSpPr txBox="1"/>
          <p:nvPr/>
        </p:nvSpPr>
        <p:spPr>
          <a:xfrm>
            <a:off x="1821375" y="1152950"/>
            <a:ext cx="5061900" cy="3365100"/>
          </a:xfrm>
          <a:prstGeom prst="rect">
            <a:avLst/>
          </a:prstGeom>
          <a:noFill/>
          <a:ln>
            <a:noFill/>
          </a:ln>
        </p:spPr>
        <p:txBody>
          <a:bodyPr spcFirstLastPara="1" wrap="square" lIns="68575" tIns="68575" rIns="68575" bIns="68575" anchor="t" anchorCtr="0">
            <a:noAutofit/>
          </a:bodyPr>
          <a:lstStyle/>
          <a:p>
            <a:pPr marL="457200" lvl="0" indent="0" algn="l" rtl="0">
              <a:spcBef>
                <a:spcPts val="0"/>
              </a:spcBef>
              <a:spcAft>
                <a:spcPts val="0"/>
              </a:spcAft>
              <a:buNone/>
            </a:pPr>
            <a:r>
              <a:rPr lang="en-US" sz="2200">
                <a:solidFill>
                  <a:schemeClr val="dk1"/>
                </a:solidFill>
                <a:latin typeface="Lato"/>
                <a:ea typeface="Lato"/>
                <a:cs typeface="Lato"/>
                <a:sym typeface="Lato"/>
              </a:rPr>
              <a:t>“Major domains of human development—social, emotional, cognitive, linguistic, academic—are deeply intertwined in the brain and in behavior, and all are central to learning.”  </a:t>
            </a:r>
            <a:endParaRPr sz="2200">
              <a:solidFill>
                <a:schemeClr val="dk1"/>
              </a:solidFill>
              <a:latin typeface="Lato"/>
              <a:ea typeface="Lato"/>
              <a:cs typeface="Lato"/>
              <a:sym typeface="Lato"/>
            </a:endParaRPr>
          </a:p>
          <a:p>
            <a:pPr marL="457200" lvl="0" indent="0" algn="l" rtl="0">
              <a:spcBef>
                <a:spcPts val="439"/>
              </a:spcBef>
              <a:spcAft>
                <a:spcPts val="0"/>
              </a:spcAft>
              <a:buNone/>
            </a:pPr>
            <a:r>
              <a:rPr lang="en-US" sz="900">
                <a:solidFill>
                  <a:schemeClr val="dk1"/>
                </a:solidFill>
                <a:latin typeface="Lato"/>
                <a:ea typeface="Lato"/>
                <a:cs typeface="Lato"/>
                <a:sym typeface="Lato"/>
              </a:rPr>
              <a:t>The Evidence Base for How We Learn Supporting Students’ Social, Emotional, and Academic Development: Consensus Statements of Evidence From the Council of Distinguished Scientists </a:t>
            </a:r>
            <a:r>
              <a:rPr lang="en-US" sz="1100" u="sng">
                <a:solidFill>
                  <a:schemeClr val="hlink"/>
                </a:solidFill>
                <a:hlinkClick r:id="rId3"/>
              </a:rPr>
              <a:t>https://assets.aspeninstitute.org/content/uploads/2017/09/SEAD-Research-Brief-9.12_updated-web.pdf</a:t>
            </a:r>
            <a:endParaRPr sz="1100">
              <a:solidFill>
                <a:schemeClr val="dk1"/>
              </a:solidFill>
              <a:latin typeface="Lato"/>
              <a:ea typeface="Lato"/>
              <a:cs typeface="Lato"/>
              <a:sym typeface="Lato"/>
            </a:endParaRPr>
          </a:p>
          <a:p>
            <a:pPr marL="914400" marR="0" lvl="0" indent="0" algn="l" rtl="0">
              <a:lnSpc>
                <a:spcPct val="100000"/>
              </a:lnSpc>
              <a:spcBef>
                <a:spcPts val="1000"/>
              </a:spcBef>
              <a:spcAft>
                <a:spcPts val="0"/>
              </a:spcAft>
              <a:buNone/>
            </a:pPr>
            <a:endParaRPr sz="1100">
              <a:solidFill>
                <a:schemeClr val="dk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p:nvPr/>
        </p:nvSpPr>
        <p:spPr>
          <a:xfrm>
            <a:off x="472081" y="230667"/>
            <a:ext cx="8091000" cy="474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700"/>
              <a:buFont typeface="Lato"/>
              <a:buNone/>
            </a:pPr>
            <a:r>
              <a:rPr lang="en-US" sz="2700" b="1">
                <a:solidFill>
                  <a:srgbClr val="FFFFFF"/>
                </a:solidFill>
                <a:latin typeface="Lato Black"/>
                <a:ea typeface="Lato Black"/>
                <a:cs typeface="Lato Black"/>
                <a:sym typeface="Lato Black"/>
              </a:rPr>
              <a:t>What We Know About Learning</a:t>
            </a:r>
            <a:endParaRPr sz="2700" b="1" i="0" u="none" strike="noStrike" cap="none">
              <a:solidFill>
                <a:srgbClr val="FFFFFF"/>
              </a:solidFill>
              <a:latin typeface="Lato Black"/>
              <a:ea typeface="Lato Black"/>
              <a:cs typeface="Lato Black"/>
              <a:sym typeface="Lato Black"/>
            </a:endParaRPr>
          </a:p>
        </p:txBody>
      </p:sp>
      <p:sp>
        <p:nvSpPr>
          <p:cNvPr id="76" name="Google Shape;76;p13"/>
          <p:cNvSpPr txBox="1"/>
          <p:nvPr/>
        </p:nvSpPr>
        <p:spPr>
          <a:xfrm>
            <a:off x="829850" y="957175"/>
            <a:ext cx="7782600" cy="3893700"/>
          </a:xfrm>
          <a:prstGeom prst="rect">
            <a:avLst/>
          </a:prstGeom>
          <a:noFill/>
          <a:ln>
            <a:noFill/>
          </a:ln>
        </p:spPr>
        <p:txBody>
          <a:bodyPr spcFirstLastPara="1" wrap="square" lIns="68575" tIns="68575" rIns="68575" bIns="68575" anchor="t" anchorCtr="0">
            <a:noAutofit/>
          </a:bodyPr>
          <a:lstStyle/>
          <a:p>
            <a:pPr marL="457200" lvl="0" indent="-342900" algn="l" rtl="0">
              <a:lnSpc>
                <a:spcPct val="100000"/>
              </a:lnSpc>
              <a:spcBef>
                <a:spcPts val="0"/>
              </a:spcBef>
              <a:spcAft>
                <a:spcPts val="0"/>
              </a:spcAft>
              <a:buClr>
                <a:schemeClr val="dk1"/>
              </a:buClr>
              <a:buSzPts val="1800"/>
              <a:buFont typeface="Lato"/>
              <a:buAutoNum type="arabicPeriod"/>
            </a:pPr>
            <a:r>
              <a:rPr lang="en-US" sz="1800">
                <a:solidFill>
                  <a:schemeClr val="dk1"/>
                </a:solidFill>
                <a:latin typeface="Lato"/>
                <a:ea typeface="Lato"/>
                <a:cs typeface="Lato"/>
                <a:sym typeface="Lato"/>
              </a:rPr>
              <a:t>The brain never stops growing, changing, responding to interaction and environments</a:t>
            </a:r>
            <a:endParaRPr sz="1800">
              <a:solidFill>
                <a:schemeClr val="dk1"/>
              </a:solidFill>
              <a:latin typeface="Lato"/>
              <a:ea typeface="Lato"/>
              <a:cs typeface="Lato"/>
              <a:sym typeface="Lato"/>
            </a:endParaRPr>
          </a:p>
          <a:p>
            <a:pPr marL="914400" lvl="1" indent="-342900" algn="l" rtl="0">
              <a:lnSpc>
                <a:spcPct val="100000"/>
              </a:lnSpc>
              <a:spcBef>
                <a:spcPts val="1000"/>
              </a:spcBef>
              <a:spcAft>
                <a:spcPts val="0"/>
              </a:spcAft>
              <a:buClr>
                <a:schemeClr val="dk1"/>
              </a:buClr>
              <a:buSzPts val="1800"/>
              <a:buFont typeface="Lato"/>
              <a:buAutoNum type="alphaLcPeriod"/>
            </a:pPr>
            <a:r>
              <a:rPr lang="en-US" sz="1800">
                <a:solidFill>
                  <a:schemeClr val="dk1"/>
                </a:solidFill>
                <a:latin typeface="Lato"/>
                <a:ea typeface="Lato"/>
                <a:cs typeface="Lato"/>
                <a:sym typeface="Lato"/>
              </a:rPr>
              <a:t>Effective learning happens </a:t>
            </a:r>
            <a:endParaRPr sz="1800">
              <a:solidFill>
                <a:schemeClr val="dk1"/>
              </a:solidFill>
              <a:latin typeface="Lato"/>
              <a:ea typeface="Lato"/>
              <a:cs typeface="Lato"/>
              <a:sym typeface="Lato"/>
            </a:endParaRPr>
          </a:p>
          <a:p>
            <a:pPr marL="1371600" lvl="2" indent="-342900" algn="l" rtl="0">
              <a:lnSpc>
                <a:spcPct val="100000"/>
              </a:lnSpc>
              <a:spcBef>
                <a:spcPts val="0"/>
              </a:spcBef>
              <a:spcAft>
                <a:spcPts val="0"/>
              </a:spcAft>
              <a:buClr>
                <a:schemeClr val="dk1"/>
              </a:buClr>
              <a:buSzPts val="1800"/>
              <a:buFont typeface="Lato"/>
              <a:buAutoNum type="romanLcPeriod"/>
            </a:pPr>
            <a:r>
              <a:rPr lang="en-US" sz="1800">
                <a:solidFill>
                  <a:schemeClr val="dk1"/>
                </a:solidFill>
                <a:latin typeface="Lato"/>
                <a:ea typeface="Lato"/>
                <a:cs typeface="Lato"/>
                <a:sym typeface="Lato"/>
              </a:rPr>
              <a:t>in caring relationships</a:t>
            </a:r>
            <a:endParaRPr sz="1800">
              <a:solidFill>
                <a:schemeClr val="dk1"/>
              </a:solidFill>
              <a:latin typeface="Lato"/>
              <a:ea typeface="Lato"/>
              <a:cs typeface="Lato"/>
              <a:sym typeface="Lato"/>
            </a:endParaRPr>
          </a:p>
          <a:p>
            <a:pPr marL="1371600" lvl="2" indent="-342900" algn="l" rtl="0">
              <a:lnSpc>
                <a:spcPct val="100000"/>
              </a:lnSpc>
              <a:spcBef>
                <a:spcPts val="0"/>
              </a:spcBef>
              <a:spcAft>
                <a:spcPts val="0"/>
              </a:spcAft>
              <a:buClr>
                <a:schemeClr val="dk1"/>
              </a:buClr>
              <a:buSzPts val="1800"/>
              <a:buFont typeface="Lato"/>
              <a:buAutoNum type="romanLcPeriod"/>
            </a:pPr>
            <a:r>
              <a:rPr lang="en-US" sz="1800">
                <a:solidFill>
                  <a:schemeClr val="dk1"/>
                </a:solidFill>
                <a:latin typeface="Lato"/>
                <a:ea typeface="Lato"/>
                <a:cs typeface="Lato"/>
                <a:sym typeface="Lato"/>
              </a:rPr>
              <a:t>when physically and emotionally safe</a:t>
            </a:r>
            <a:endParaRPr sz="1800">
              <a:solidFill>
                <a:schemeClr val="dk1"/>
              </a:solidFill>
              <a:latin typeface="Lato"/>
              <a:ea typeface="Lato"/>
              <a:cs typeface="Lato"/>
              <a:sym typeface="Lato"/>
            </a:endParaRPr>
          </a:p>
          <a:p>
            <a:pPr marL="1371600" lvl="2" indent="-342900" algn="l" rtl="0">
              <a:lnSpc>
                <a:spcPct val="100000"/>
              </a:lnSpc>
              <a:spcBef>
                <a:spcPts val="0"/>
              </a:spcBef>
              <a:spcAft>
                <a:spcPts val="0"/>
              </a:spcAft>
              <a:buClr>
                <a:schemeClr val="dk1"/>
              </a:buClr>
              <a:buSzPts val="1800"/>
              <a:buFont typeface="Lato"/>
              <a:buAutoNum type="romanLcPeriod"/>
            </a:pPr>
            <a:r>
              <a:rPr lang="en-US" sz="1800">
                <a:solidFill>
                  <a:schemeClr val="dk1"/>
                </a:solidFill>
                <a:latin typeface="Lato"/>
                <a:ea typeface="Lato"/>
                <a:cs typeface="Lato"/>
                <a:sym typeface="Lato"/>
              </a:rPr>
              <a:t>when sense of belonging, connection, engagement</a:t>
            </a:r>
            <a:endParaRPr sz="1800">
              <a:solidFill>
                <a:schemeClr val="dk1"/>
              </a:solidFill>
              <a:latin typeface="Lato"/>
              <a:ea typeface="Lato"/>
              <a:cs typeface="Lato"/>
              <a:sym typeface="Lato"/>
            </a:endParaRPr>
          </a:p>
          <a:p>
            <a:pPr marL="1371600" lvl="2" indent="-342900" algn="l" rtl="0">
              <a:lnSpc>
                <a:spcPct val="100000"/>
              </a:lnSpc>
              <a:spcBef>
                <a:spcPts val="0"/>
              </a:spcBef>
              <a:spcAft>
                <a:spcPts val="0"/>
              </a:spcAft>
              <a:buClr>
                <a:schemeClr val="dk1"/>
              </a:buClr>
              <a:buSzPts val="1800"/>
              <a:buFont typeface="Lato"/>
              <a:buAutoNum type="romanLcPeriod"/>
            </a:pPr>
            <a:r>
              <a:rPr lang="en-US" sz="1800">
                <a:solidFill>
                  <a:schemeClr val="dk1"/>
                </a:solidFill>
                <a:latin typeface="Lato"/>
                <a:ea typeface="Lato"/>
                <a:cs typeface="Lato"/>
                <a:sym typeface="Lato"/>
              </a:rPr>
              <a:t>when opportunities for challenge, failure, and success are plentiful</a:t>
            </a:r>
            <a:endParaRPr sz="1800">
              <a:solidFill>
                <a:schemeClr val="dk1"/>
              </a:solidFill>
              <a:latin typeface="Lato"/>
              <a:ea typeface="Lato"/>
              <a:cs typeface="Lato"/>
              <a:sym typeface="Lato"/>
            </a:endParaRPr>
          </a:p>
          <a:p>
            <a:pPr marL="457200" lvl="0" indent="-342900" algn="l" rtl="0">
              <a:lnSpc>
                <a:spcPct val="100000"/>
              </a:lnSpc>
              <a:spcBef>
                <a:spcPts val="1000"/>
              </a:spcBef>
              <a:spcAft>
                <a:spcPts val="0"/>
              </a:spcAft>
              <a:buClr>
                <a:schemeClr val="dk1"/>
              </a:buClr>
              <a:buSzPts val="1800"/>
              <a:buFont typeface="Lato"/>
              <a:buAutoNum type="arabicPeriod"/>
            </a:pPr>
            <a:r>
              <a:rPr lang="en-US" sz="1800">
                <a:solidFill>
                  <a:schemeClr val="dk1"/>
                </a:solidFill>
                <a:latin typeface="Lato"/>
                <a:ea typeface="Lato"/>
                <a:cs typeface="Lato"/>
                <a:sym typeface="Lato"/>
              </a:rPr>
              <a:t>Individuals learn skills and concepts in different ways at different times</a:t>
            </a:r>
            <a:endParaRPr sz="1800">
              <a:solidFill>
                <a:schemeClr val="dk1"/>
              </a:solidFill>
              <a:latin typeface="Lato"/>
              <a:ea typeface="Lato"/>
              <a:cs typeface="Lato"/>
              <a:sym typeface="Lato"/>
            </a:endParaRPr>
          </a:p>
          <a:p>
            <a:pPr marL="457200" lvl="0" indent="-342900" algn="l" rtl="0">
              <a:lnSpc>
                <a:spcPct val="100000"/>
              </a:lnSpc>
              <a:spcBef>
                <a:spcPts val="1000"/>
              </a:spcBef>
              <a:spcAft>
                <a:spcPts val="0"/>
              </a:spcAft>
              <a:buClr>
                <a:schemeClr val="dk1"/>
              </a:buClr>
              <a:buSzPts val="1800"/>
              <a:buFont typeface="Lato"/>
              <a:buAutoNum type="arabicPeriod"/>
            </a:pPr>
            <a:r>
              <a:rPr lang="en-US" sz="1800">
                <a:solidFill>
                  <a:schemeClr val="dk1"/>
                </a:solidFill>
                <a:latin typeface="Lato"/>
                <a:ea typeface="Lato"/>
                <a:cs typeface="Lato"/>
                <a:sym typeface="Lato"/>
              </a:rPr>
              <a:t>Positive, stable relationships can buffer the potentially negative effects of even serious adversity</a:t>
            </a:r>
            <a:endParaRPr sz="1800">
              <a:solidFill>
                <a:schemeClr val="dk1"/>
              </a:solidFill>
              <a:latin typeface="Lato"/>
              <a:ea typeface="Lato"/>
              <a:cs typeface="Lato"/>
              <a:sym typeface="Lato"/>
            </a:endParaRPr>
          </a:p>
          <a:p>
            <a:pPr marL="457200" lvl="0" indent="0" algn="l" rtl="0">
              <a:spcBef>
                <a:spcPts val="1000"/>
              </a:spcBef>
              <a:spcAft>
                <a:spcPts val="1000"/>
              </a:spcAft>
              <a:buNone/>
            </a:pPr>
            <a:r>
              <a:rPr lang="en-US" sz="1100">
                <a:solidFill>
                  <a:schemeClr val="dk1"/>
                </a:solidFill>
                <a:latin typeface="Lato"/>
                <a:ea typeface="Lato"/>
                <a:cs typeface="Lato"/>
                <a:sym typeface="Lato"/>
              </a:rPr>
              <a:t>(Linda Darling-Hammond and Channa M. Cook-Harvey, Educating the Whole Child: Improving School Climate to Support Student Success, Learning Policy Institute, 2018 </a:t>
            </a:r>
            <a:r>
              <a:rPr lang="en-US" sz="1100" u="sng">
                <a:solidFill>
                  <a:srgbClr val="1155CC"/>
                </a:solidFill>
                <a:latin typeface="Lato"/>
                <a:ea typeface="Lato"/>
                <a:cs typeface="Lato"/>
                <a:sym typeface="Lato"/>
                <a:hlinkClick r:id="rId3"/>
              </a:rPr>
              <a:t>https://learningpolicyinstitute.org/sites/default/files/product-files/Educating_Whole_Child_REPORT.pdf</a:t>
            </a:r>
            <a:r>
              <a:rPr lang="en-US" sz="1100">
                <a:solidFill>
                  <a:schemeClr val="dk1"/>
                </a:solidFill>
                <a:latin typeface="Lato"/>
                <a:ea typeface="Lato"/>
                <a:cs typeface="Lato"/>
                <a:sym typeface="Lato"/>
              </a:rPr>
              <a:t>)</a:t>
            </a:r>
            <a:endParaRPr sz="1800">
              <a:solidFill>
                <a:schemeClr val="dk1"/>
              </a:solidFill>
              <a:latin typeface="Lato"/>
              <a:ea typeface="Lato"/>
              <a:cs typeface="Lato"/>
              <a:sym typeface="La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9"/>
          <p:cNvSpPr txBox="1"/>
          <p:nvPr/>
        </p:nvSpPr>
        <p:spPr>
          <a:xfrm>
            <a:off x="472081" y="230667"/>
            <a:ext cx="8091000" cy="474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700"/>
              <a:buFont typeface="Lato"/>
              <a:buNone/>
            </a:pPr>
            <a:r>
              <a:rPr lang="en-US" sz="2700" b="1">
                <a:solidFill>
                  <a:srgbClr val="FFFFFF"/>
                </a:solidFill>
                <a:latin typeface="Lato Black"/>
                <a:ea typeface="Lato Black"/>
                <a:cs typeface="Lato Black"/>
                <a:sym typeface="Lato Black"/>
              </a:rPr>
              <a:t>Key Takeaways (cont)</a:t>
            </a:r>
            <a:endParaRPr sz="2700" b="1" i="0" u="none" strike="noStrike" cap="none">
              <a:solidFill>
                <a:srgbClr val="FFFFFF"/>
              </a:solidFill>
              <a:latin typeface="Lato Black"/>
              <a:ea typeface="Lato Black"/>
              <a:cs typeface="Lato Black"/>
              <a:sym typeface="Lato Black"/>
            </a:endParaRPr>
          </a:p>
        </p:txBody>
      </p:sp>
      <p:sp>
        <p:nvSpPr>
          <p:cNvPr id="402" name="Google Shape;402;p49"/>
          <p:cNvSpPr txBox="1"/>
          <p:nvPr/>
        </p:nvSpPr>
        <p:spPr>
          <a:xfrm>
            <a:off x="1443175" y="909225"/>
            <a:ext cx="6705000" cy="4083000"/>
          </a:xfrm>
          <a:prstGeom prst="rect">
            <a:avLst/>
          </a:prstGeom>
          <a:noFill/>
          <a:ln>
            <a:noFill/>
          </a:ln>
        </p:spPr>
        <p:txBody>
          <a:bodyPr spcFirstLastPara="1" wrap="square" lIns="68575" tIns="68575" rIns="68575" bIns="68575" anchor="t" anchorCtr="0">
            <a:noAutofit/>
          </a:bodyPr>
          <a:lstStyle/>
          <a:p>
            <a:pPr marL="457200" lvl="0" indent="0" algn="l" rtl="0">
              <a:spcBef>
                <a:spcPts val="0"/>
              </a:spcBef>
              <a:spcAft>
                <a:spcPts val="0"/>
              </a:spcAft>
              <a:buNone/>
            </a:pPr>
            <a:endParaRPr sz="1100">
              <a:solidFill>
                <a:schemeClr val="dk1"/>
              </a:solidFill>
              <a:latin typeface="Lato"/>
              <a:ea typeface="Lato"/>
              <a:cs typeface="Lato"/>
              <a:sym typeface="Lato"/>
            </a:endParaRPr>
          </a:p>
          <a:p>
            <a:pPr marL="457200" lvl="0"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SEL and TSS philosophy and practices... </a:t>
            </a:r>
            <a:endParaRPr sz="1800">
              <a:solidFill>
                <a:schemeClr val="dk1"/>
              </a:solidFill>
              <a:latin typeface="Lato"/>
              <a:ea typeface="Lato"/>
              <a:cs typeface="Lato"/>
              <a:sym typeface="Lato"/>
            </a:endParaRPr>
          </a:p>
          <a:p>
            <a:pPr marL="914400" lvl="1"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support each other</a:t>
            </a:r>
            <a:endParaRPr sz="1800">
              <a:solidFill>
                <a:schemeClr val="dk1"/>
              </a:solidFill>
              <a:latin typeface="Lato"/>
              <a:ea typeface="Lato"/>
              <a:cs typeface="Lato"/>
              <a:sym typeface="Lato"/>
            </a:endParaRPr>
          </a:p>
          <a:p>
            <a:pPr marL="914400" lvl="1"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implemented at the universal level</a:t>
            </a:r>
            <a:endParaRPr sz="1800">
              <a:solidFill>
                <a:schemeClr val="dk1"/>
              </a:solidFill>
              <a:latin typeface="Lato"/>
              <a:ea typeface="Lato"/>
              <a:cs typeface="Lato"/>
              <a:sym typeface="Lato"/>
            </a:endParaRPr>
          </a:p>
          <a:p>
            <a:pPr marL="914400" lvl="1"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for students AND ADULTS</a:t>
            </a:r>
            <a:endParaRPr sz="1800">
              <a:solidFill>
                <a:schemeClr val="dk1"/>
              </a:solidFill>
              <a:latin typeface="Lato"/>
              <a:ea typeface="Lato"/>
              <a:cs typeface="Lato"/>
              <a:sym typeface="Lato"/>
            </a:endParaRPr>
          </a:p>
          <a:p>
            <a:pPr marL="914400" lvl="1"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need firm limits and boundaries</a:t>
            </a:r>
            <a:endParaRPr sz="1800">
              <a:solidFill>
                <a:schemeClr val="dk1"/>
              </a:solidFill>
              <a:latin typeface="Lato"/>
              <a:ea typeface="Lato"/>
              <a:cs typeface="Lato"/>
              <a:sym typeface="Lato"/>
            </a:endParaRPr>
          </a:p>
          <a:p>
            <a:pPr marL="914400" lvl="1"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must include an attention to cultural responsive practices and equity of access and outcomes</a:t>
            </a:r>
            <a:endParaRPr sz="1800">
              <a:solidFill>
                <a:schemeClr val="dk1"/>
              </a:solidFill>
              <a:latin typeface="Lato"/>
              <a:ea typeface="Lato"/>
              <a:cs typeface="Lato"/>
              <a:sym typeface="Lato"/>
            </a:endParaRPr>
          </a:p>
          <a:p>
            <a:pPr marL="914400" marR="0" lvl="0" indent="0" algn="l" rtl="0">
              <a:lnSpc>
                <a:spcPct val="100000"/>
              </a:lnSpc>
              <a:spcBef>
                <a:spcPts val="1000"/>
              </a:spcBef>
              <a:spcAft>
                <a:spcPts val="0"/>
              </a:spcAft>
              <a:buNone/>
            </a:pPr>
            <a:endParaRPr sz="1100">
              <a:solidFill>
                <a:schemeClr val="dk1"/>
              </a:solidFill>
              <a:latin typeface="Lato"/>
              <a:ea typeface="Lato"/>
              <a:cs typeface="Lato"/>
              <a:sym typeface="Lat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0"/>
          <p:cNvSpPr txBox="1"/>
          <p:nvPr/>
        </p:nvSpPr>
        <p:spPr>
          <a:xfrm>
            <a:off x="472081" y="230667"/>
            <a:ext cx="8091000" cy="474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700"/>
              <a:buFont typeface="Lato"/>
              <a:buNone/>
            </a:pPr>
            <a:r>
              <a:rPr lang="en-US" sz="2700" b="1">
                <a:solidFill>
                  <a:srgbClr val="FFFFFF"/>
                </a:solidFill>
                <a:latin typeface="Lato Black"/>
                <a:ea typeface="Lato Black"/>
                <a:cs typeface="Lato Black"/>
                <a:sym typeface="Lato Black"/>
              </a:rPr>
              <a:t>Key Takeaways (cont)</a:t>
            </a:r>
            <a:endParaRPr sz="2700" b="1" i="0" u="none" strike="noStrike" cap="none">
              <a:solidFill>
                <a:srgbClr val="FFFFFF"/>
              </a:solidFill>
              <a:latin typeface="Lato Black"/>
              <a:ea typeface="Lato Black"/>
              <a:cs typeface="Lato Black"/>
              <a:sym typeface="Lato Black"/>
            </a:endParaRPr>
          </a:p>
        </p:txBody>
      </p:sp>
      <p:sp>
        <p:nvSpPr>
          <p:cNvPr id="409" name="Google Shape;409;p50"/>
          <p:cNvSpPr txBox="1"/>
          <p:nvPr/>
        </p:nvSpPr>
        <p:spPr>
          <a:xfrm>
            <a:off x="2190625" y="857425"/>
            <a:ext cx="4803000" cy="4083000"/>
          </a:xfrm>
          <a:prstGeom prst="rect">
            <a:avLst/>
          </a:prstGeom>
          <a:noFill/>
          <a:ln>
            <a:noFill/>
          </a:ln>
        </p:spPr>
        <p:txBody>
          <a:bodyPr spcFirstLastPara="1" wrap="square" lIns="68575" tIns="68575" rIns="68575" bIns="68575" anchor="t" anchorCtr="0">
            <a:noAutofit/>
          </a:bodyPr>
          <a:lstStyle/>
          <a:p>
            <a:pPr marL="457200" lvl="0" indent="0" algn="l" rtl="0">
              <a:spcBef>
                <a:spcPts val="0"/>
              </a:spcBef>
              <a:spcAft>
                <a:spcPts val="0"/>
              </a:spcAft>
              <a:buNone/>
            </a:pPr>
            <a:endParaRPr sz="1100">
              <a:solidFill>
                <a:schemeClr val="dk1"/>
              </a:solidFill>
              <a:latin typeface="Lato"/>
              <a:ea typeface="Lato"/>
              <a:cs typeface="Lato"/>
              <a:sym typeface="Lato"/>
            </a:endParaRPr>
          </a:p>
          <a:p>
            <a:pPr marL="457200" lvl="0" indent="-342900" algn="l" rtl="0">
              <a:lnSpc>
                <a:spcPct val="100000"/>
              </a:lnSpc>
              <a:spcBef>
                <a:spcPts val="439"/>
              </a:spcBef>
              <a:spcAft>
                <a:spcPts val="0"/>
              </a:spcAft>
              <a:buClr>
                <a:schemeClr val="dk1"/>
              </a:buClr>
              <a:buSzPts val="1800"/>
              <a:buFont typeface="Lato"/>
              <a:buChar char="●"/>
            </a:pPr>
            <a:r>
              <a:rPr lang="en-US" sz="1800">
                <a:solidFill>
                  <a:schemeClr val="dk1"/>
                </a:solidFill>
                <a:latin typeface="Lato"/>
                <a:ea typeface="Lato"/>
                <a:cs typeface="Lato"/>
                <a:sym typeface="Lato"/>
              </a:rPr>
              <a:t>SEL and TSS philosophy and practices... </a:t>
            </a:r>
            <a:endParaRPr sz="1800">
              <a:solidFill>
                <a:schemeClr val="dk1"/>
              </a:solidFill>
              <a:latin typeface="Lato"/>
              <a:ea typeface="Lato"/>
              <a:cs typeface="Lato"/>
              <a:sym typeface="Lato"/>
            </a:endParaRPr>
          </a:p>
          <a:p>
            <a:pPr marL="914400" lvl="1" indent="-342900" algn="l" rtl="0">
              <a:lnSpc>
                <a:spcPct val="100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emphasizes the importance of... </a:t>
            </a:r>
            <a:endParaRPr sz="1800">
              <a:solidFill>
                <a:schemeClr val="dk1"/>
              </a:solidFill>
              <a:latin typeface="Lato"/>
              <a:ea typeface="Lato"/>
              <a:cs typeface="Lato"/>
              <a:sym typeface="Lato"/>
            </a:endParaRPr>
          </a:p>
          <a:p>
            <a:pPr marL="1371600" lvl="2"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caring relationships</a:t>
            </a:r>
            <a:endParaRPr sz="1800">
              <a:solidFill>
                <a:schemeClr val="dk1"/>
              </a:solidFill>
              <a:latin typeface="Lato"/>
              <a:ea typeface="Lato"/>
              <a:cs typeface="Lato"/>
              <a:sym typeface="Lato"/>
            </a:endParaRPr>
          </a:p>
          <a:p>
            <a:pPr marL="1371600" lvl="2"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safe, supportive, inclusive environments</a:t>
            </a:r>
            <a:endParaRPr sz="1800">
              <a:solidFill>
                <a:schemeClr val="dk1"/>
              </a:solidFill>
              <a:latin typeface="Lato"/>
              <a:ea typeface="Lato"/>
              <a:cs typeface="Lato"/>
              <a:sym typeface="Lato"/>
            </a:endParaRPr>
          </a:p>
          <a:p>
            <a:pPr marL="1371600" lvl="2"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sense of belonging</a:t>
            </a:r>
            <a:endParaRPr sz="1800">
              <a:solidFill>
                <a:schemeClr val="dk1"/>
              </a:solidFill>
              <a:latin typeface="Lato"/>
              <a:ea typeface="Lato"/>
              <a:cs typeface="Lato"/>
              <a:sym typeface="Lato"/>
            </a:endParaRPr>
          </a:p>
          <a:p>
            <a:pPr marL="1371600" lvl="2"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increasing protective factors and resilience for students and staff</a:t>
            </a:r>
            <a:endParaRPr sz="1800">
              <a:solidFill>
                <a:schemeClr val="dk1"/>
              </a:solidFill>
              <a:latin typeface="Lato"/>
              <a:ea typeface="Lato"/>
              <a:cs typeface="Lato"/>
              <a:sym typeface="Lato"/>
            </a:endParaRPr>
          </a:p>
          <a:p>
            <a:pPr marL="1371600" lvl="2" indent="-3429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need a team to lead and champion</a:t>
            </a:r>
            <a:endParaRPr sz="1800">
              <a:solidFill>
                <a:schemeClr val="dk1"/>
              </a:solidFill>
              <a:latin typeface="Lato"/>
              <a:ea typeface="Lato"/>
              <a:cs typeface="Lato"/>
              <a:sym typeface="Lato"/>
            </a:endParaRPr>
          </a:p>
          <a:p>
            <a:pPr marL="1371600" lvl="2" indent="-342900" algn="l" rtl="0">
              <a:lnSpc>
                <a:spcPct val="100000"/>
              </a:lnSpc>
              <a:spcBef>
                <a:spcPts val="1000"/>
              </a:spcBef>
              <a:spcAft>
                <a:spcPts val="1000"/>
              </a:spcAft>
              <a:buClr>
                <a:schemeClr val="dk1"/>
              </a:buClr>
              <a:buSzPts val="1800"/>
              <a:buFont typeface="Lato"/>
              <a:buChar char="■"/>
            </a:pPr>
            <a:r>
              <a:rPr lang="en-US" sz="1800">
                <a:solidFill>
                  <a:schemeClr val="dk1"/>
                </a:solidFill>
                <a:latin typeface="Lato"/>
                <a:ea typeface="Lato"/>
                <a:cs typeface="Lato"/>
                <a:sym typeface="Lato"/>
              </a:rPr>
              <a:t>are possible!</a:t>
            </a:r>
            <a:endParaRPr sz="1800">
              <a:solidFill>
                <a:schemeClr val="dk1"/>
              </a:solidFill>
              <a:latin typeface="Lato"/>
              <a:ea typeface="Lato"/>
              <a:cs typeface="Lato"/>
              <a:sym typeface="La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1"/>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3000"/>
              </a:spcAft>
              <a:buNone/>
            </a:pPr>
            <a:r>
              <a:rPr lang="en-US"/>
              <a:t>Special Thanks	</a:t>
            </a:r>
            <a:endParaRPr/>
          </a:p>
        </p:txBody>
      </p:sp>
      <p:sp>
        <p:nvSpPr>
          <p:cNvPr id="415" name="Google Shape;415;p51"/>
          <p:cNvSpPr txBox="1">
            <a:spLocks noGrp="1"/>
          </p:cNvSpPr>
          <p:nvPr>
            <p:ph type="body" idx="2"/>
          </p:nvPr>
        </p:nvSpPr>
        <p:spPr>
          <a:xfrm>
            <a:off x="2052025" y="1197425"/>
            <a:ext cx="5069700" cy="3787500"/>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a:solidFill>
                  <a:srgbClr val="3C78D8"/>
                </a:solidFill>
              </a:rPr>
              <a:t>Beth Herman </a:t>
            </a:r>
            <a:r>
              <a:rPr lang="en-US"/>
              <a:t>- DPI Consultant</a:t>
            </a:r>
            <a:endParaRPr/>
          </a:p>
          <a:p>
            <a:pPr marL="457200" lvl="0" indent="-381000" algn="l" rtl="0">
              <a:lnSpc>
                <a:spcPct val="100000"/>
              </a:lnSpc>
              <a:spcBef>
                <a:spcPts val="1000"/>
              </a:spcBef>
              <a:spcAft>
                <a:spcPts val="0"/>
              </a:spcAft>
              <a:buSzPts val="2400"/>
              <a:buChar char="•"/>
            </a:pPr>
            <a:r>
              <a:rPr lang="en-US"/>
              <a:t>Members of the DPI SSPW Team who work on continuous improvement of the mental health framework adn who have provided content used in this presentation </a:t>
            </a:r>
            <a:r>
              <a:rPr lang="en-US" sz="1800"/>
              <a:t>(Elizabeth Cook, Monica Caldwell, Beth Herman, Gregg Curtis, Louise Wilson, Kate McCoy, Elizabeth Krubsack, Kathryn Bush…)</a:t>
            </a:r>
            <a:endParaRPr sz="1800"/>
          </a:p>
          <a:p>
            <a:pPr marL="457200" lvl="0" indent="0" algn="l" rtl="0">
              <a:lnSpc>
                <a:spcPct val="100000"/>
              </a:lnSpc>
              <a:spcBef>
                <a:spcPts val="1000"/>
              </a:spcBef>
              <a:spcAft>
                <a:spcPts val="100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2"/>
          <p:cNvSpPr txBox="1"/>
          <p:nvPr/>
        </p:nvSpPr>
        <p:spPr>
          <a:xfrm>
            <a:off x="1792836" y="230667"/>
            <a:ext cx="5558400" cy="473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3000"/>
              <a:buFont typeface="Lato"/>
              <a:buNone/>
            </a:pPr>
            <a:r>
              <a:rPr lang="en-US" sz="3000" b="0" i="0" u="none" strike="noStrike" cap="none">
                <a:solidFill>
                  <a:schemeClr val="lt1"/>
                </a:solidFill>
                <a:latin typeface="Lato Black"/>
                <a:ea typeface="Lato Black"/>
                <a:cs typeface="Lato Black"/>
                <a:sym typeface="Lato Black"/>
              </a:rPr>
              <a:t>Resources</a:t>
            </a:r>
            <a:endParaRPr sz="1400" b="0" i="0" u="none" strike="noStrike" cap="none">
              <a:solidFill>
                <a:srgbClr val="000000"/>
              </a:solidFill>
              <a:latin typeface="Lato Black"/>
              <a:ea typeface="Lato Black"/>
              <a:cs typeface="Lato Black"/>
              <a:sym typeface="Lato Black"/>
            </a:endParaRPr>
          </a:p>
        </p:txBody>
      </p:sp>
      <p:sp>
        <p:nvSpPr>
          <p:cNvPr id="422" name="Google Shape;422;p52"/>
          <p:cNvSpPr txBox="1"/>
          <p:nvPr/>
        </p:nvSpPr>
        <p:spPr>
          <a:xfrm>
            <a:off x="462717" y="964759"/>
            <a:ext cx="8218500" cy="2922900"/>
          </a:xfrm>
          <a:prstGeom prst="rect">
            <a:avLst/>
          </a:prstGeom>
          <a:noFill/>
          <a:ln>
            <a:noFill/>
          </a:ln>
        </p:spPr>
        <p:txBody>
          <a:bodyPr spcFirstLastPara="1" wrap="square" lIns="68575" tIns="34275" rIns="68575" bIns="34275" anchor="t" anchorCtr="0">
            <a:noAutofit/>
          </a:bodyPr>
          <a:lstStyle/>
          <a:p>
            <a:pPr marL="254000" marR="0" lvl="0" indent="-254000" algn="l" rtl="0">
              <a:lnSpc>
                <a:spcPct val="100000"/>
              </a:lnSpc>
              <a:spcBef>
                <a:spcPts val="0"/>
              </a:spcBef>
              <a:spcAft>
                <a:spcPts val="0"/>
              </a:spcAft>
              <a:buClr>
                <a:schemeClr val="dk1"/>
              </a:buClr>
              <a:buSzPts val="2400"/>
              <a:buFont typeface="Arial"/>
              <a:buNone/>
            </a:pPr>
            <a:endParaRPr sz="1800" b="0" i="0" u="none" strike="noStrike" cap="none">
              <a:solidFill>
                <a:schemeClr val="dk1"/>
              </a:solidFill>
              <a:latin typeface="Lato"/>
              <a:ea typeface="Lato"/>
              <a:cs typeface="Lato"/>
              <a:sym typeface="Lato"/>
            </a:endParaRPr>
          </a:p>
          <a:p>
            <a:pPr marL="254000" marR="0" lvl="0" indent="-2159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Lato"/>
                <a:ea typeface="Lato"/>
                <a:cs typeface="Lato"/>
                <a:sym typeface="Lato"/>
              </a:rPr>
              <a:t>In-depth </a:t>
            </a:r>
            <a:r>
              <a:rPr lang="en-US" sz="1800" b="0" i="1" u="none" strike="noStrike" cap="none">
                <a:solidFill>
                  <a:schemeClr val="dk1"/>
                </a:solidFill>
                <a:latin typeface="Lato"/>
                <a:ea typeface="Lato"/>
                <a:cs typeface="Lato"/>
                <a:sym typeface="Lato"/>
              </a:rPr>
              <a:t>Professional Development on Trauma Sensitive Schools</a:t>
            </a:r>
            <a:r>
              <a:rPr lang="en-US" sz="1800" b="0" i="0" u="none" strike="noStrike" cap="none">
                <a:solidFill>
                  <a:schemeClr val="dk1"/>
                </a:solidFill>
                <a:latin typeface="Lato"/>
                <a:ea typeface="Lato"/>
                <a:cs typeface="Lato"/>
                <a:sym typeface="Lato"/>
              </a:rPr>
              <a:t>, including many of the resources shared today: </a:t>
            </a:r>
            <a:r>
              <a:rPr lang="en-US" sz="1800" b="0" i="1" u="sng" strike="noStrike" cap="none">
                <a:solidFill>
                  <a:schemeClr val="hlink"/>
                </a:solidFill>
                <a:latin typeface="Lato"/>
                <a:ea typeface="Lato"/>
                <a:cs typeface="Lato"/>
                <a:sym typeface="Lato"/>
                <a:hlinkClick r:id="rId3"/>
              </a:rPr>
              <a:t>http://dpi.wi.gov/sspw/mental-health/trauma</a:t>
            </a:r>
            <a:endParaRPr sz="1800" b="0" i="0" u="none" strike="noStrike" cap="none">
              <a:solidFill>
                <a:srgbClr val="000000"/>
              </a:solidFill>
              <a:latin typeface="Lato"/>
              <a:ea typeface="Lato"/>
              <a:cs typeface="Lato"/>
              <a:sym typeface="Lato"/>
            </a:endParaRPr>
          </a:p>
          <a:p>
            <a:pPr marL="203200" marR="0" lvl="0" indent="0" algn="l" rtl="0">
              <a:lnSpc>
                <a:spcPct val="100000"/>
              </a:lnSpc>
              <a:spcBef>
                <a:spcPts val="0"/>
              </a:spcBef>
              <a:spcAft>
                <a:spcPts val="0"/>
              </a:spcAft>
              <a:buClr>
                <a:srgbClr val="000000"/>
              </a:buClr>
              <a:buSzPts val="2400"/>
              <a:buFont typeface="Arial"/>
              <a:buNone/>
            </a:pPr>
            <a:endParaRPr sz="1800" b="0" i="1" u="none" strike="noStrike" cap="none">
              <a:solidFill>
                <a:schemeClr val="dk1"/>
              </a:solidFill>
              <a:latin typeface="Lato"/>
              <a:ea typeface="Lato"/>
              <a:cs typeface="Lato"/>
              <a:sym typeface="Lato"/>
            </a:endParaRPr>
          </a:p>
          <a:p>
            <a:pPr marL="254000" marR="0" lvl="0" indent="-2286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Lato"/>
                <a:ea typeface="Lato"/>
                <a:cs typeface="Lato"/>
                <a:sym typeface="Lato"/>
              </a:rPr>
              <a:t>Resources and support for </a:t>
            </a:r>
            <a:r>
              <a:rPr lang="en-US" sz="1800" b="0" i="1" u="none" strike="noStrike" cap="none">
                <a:solidFill>
                  <a:schemeClr val="dk1"/>
                </a:solidFill>
                <a:latin typeface="Lato"/>
                <a:ea typeface="Lato"/>
                <a:cs typeface="Lato"/>
                <a:sym typeface="Lato"/>
              </a:rPr>
              <a:t>School Mental Health in Wisconsin</a:t>
            </a:r>
            <a:r>
              <a:rPr lang="en-US" sz="1800" b="1" i="1" u="none" strike="noStrike" cap="none">
                <a:solidFill>
                  <a:schemeClr val="dk1"/>
                </a:solidFill>
                <a:latin typeface="Lato"/>
                <a:ea typeface="Lato"/>
                <a:cs typeface="Lato"/>
                <a:sym typeface="Lato"/>
              </a:rPr>
              <a:t>: </a:t>
            </a:r>
            <a:r>
              <a:rPr lang="en-US" sz="1800" b="0" i="1" u="sng" strike="noStrike" cap="none">
                <a:solidFill>
                  <a:schemeClr val="hlink"/>
                </a:solidFill>
                <a:latin typeface="Lato"/>
                <a:ea typeface="Lato"/>
                <a:cs typeface="Lato"/>
                <a:sym typeface="Lato"/>
                <a:hlinkClick r:id="rId4"/>
              </a:rPr>
              <a:t>http://dpi.wi.gov/sspw/mental-health</a:t>
            </a:r>
            <a:endParaRPr sz="1800" b="0" i="0" u="none" strike="noStrike" cap="none">
              <a:solidFill>
                <a:srgbClr val="000000"/>
              </a:solidFill>
              <a:latin typeface="Lato"/>
              <a:ea typeface="Lato"/>
              <a:cs typeface="Lato"/>
              <a:sym typeface="Lato"/>
            </a:endParaRPr>
          </a:p>
          <a:p>
            <a:pPr marL="2540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a:p>
            <a:pPr marL="254000" marR="0" lvl="0" indent="-228600" algn="l" rtl="0">
              <a:lnSpc>
                <a:spcPct val="100000"/>
              </a:lnSpc>
              <a:spcBef>
                <a:spcPts val="0"/>
              </a:spcBef>
              <a:spcAft>
                <a:spcPts val="0"/>
              </a:spcAft>
              <a:buClr>
                <a:schemeClr val="dk1"/>
              </a:buClr>
              <a:buSzPts val="1800"/>
              <a:buFont typeface="Lato"/>
              <a:buChar char="•"/>
            </a:pPr>
            <a:r>
              <a:rPr lang="en-US" sz="1800" b="0" i="0" u="none" strike="noStrike" cap="none">
                <a:solidFill>
                  <a:srgbClr val="000000"/>
                </a:solidFill>
                <a:latin typeface="Lato"/>
                <a:ea typeface="Lato"/>
                <a:cs typeface="Lato"/>
                <a:sym typeface="Lato"/>
              </a:rPr>
              <a:t>Wisconsin’s Framework for an Equitable Multi-Level System of Support: </a:t>
            </a:r>
            <a:r>
              <a:rPr lang="en-US" sz="1800" b="0" i="0" u="sng" strike="noStrike" cap="none">
                <a:solidFill>
                  <a:schemeClr val="hlink"/>
                </a:solidFill>
                <a:latin typeface="Lato"/>
                <a:ea typeface="Lato"/>
                <a:cs typeface="Lato"/>
                <a:sym typeface="Lato"/>
                <a:hlinkClick r:id="rId5"/>
              </a:rPr>
              <a:t>https://dpi.wi.gov/rti</a:t>
            </a:r>
            <a:r>
              <a:rPr lang="en-US" sz="1800" b="0" i="0" u="none" strike="noStrike" cap="none">
                <a:solidFill>
                  <a:srgbClr val="000000"/>
                </a:solidFill>
                <a:latin typeface="Lato"/>
                <a:ea typeface="Lato"/>
                <a:cs typeface="Lato"/>
                <a:sym typeface="Lato"/>
              </a:rPr>
              <a:t>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Arial"/>
              <a:buNone/>
            </a:pPr>
            <a:endParaRPr sz="2400" b="0" i="1" u="none" strike="noStrike" cap="none">
              <a:solidFill>
                <a:schemeClr val="dk1"/>
              </a:solidFill>
              <a:latin typeface="Lato"/>
              <a:ea typeface="Lato"/>
              <a:cs typeface="Lato"/>
              <a:sym typeface="Lato"/>
            </a:endParaRPr>
          </a:p>
          <a:p>
            <a:pPr marL="546100" marR="0" lvl="0" indent="-342900" algn="l" rtl="0">
              <a:lnSpc>
                <a:spcPct val="100000"/>
              </a:lnSpc>
              <a:spcBef>
                <a:spcPts val="0"/>
              </a:spcBef>
              <a:spcAft>
                <a:spcPts val="0"/>
              </a:spcAft>
              <a:buClr>
                <a:schemeClr val="dk1"/>
              </a:buClr>
              <a:buSzPts val="2100"/>
              <a:buFont typeface="Noto Sans Symbols"/>
              <a:buNone/>
            </a:pPr>
            <a:endParaRPr sz="2100" b="0" i="0" u="none" strike="noStrike" cap="none">
              <a:solidFill>
                <a:schemeClr val="dk1"/>
              </a:solidFill>
              <a:latin typeface="Lato"/>
              <a:ea typeface="Lato"/>
              <a:cs typeface="Lato"/>
              <a:sym typeface="Lato"/>
            </a:endParaRPr>
          </a:p>
          <a:p>
            <a:pPr marL="546100" marR="0" lvl="0" indent="-342900" algn="l" rtl="0">
              <a:lnSpc>
                <a:spcPct val="100000"/>
              </a:lnSpc>
              <a:spcBef>
                <a:spcPts val="0"/>
              </a:spcBef>
              <a:spcAft>
                <a:spcPts val="0"/>
              </a:spcAft>
              <a:buClr>
                <a:schemeClr val="dk1"/>
              </a:buClr>
              <a:buSzPts val="800"/>
              <a:buFont typeface="Noto Sans Symbols"/>
              <a:buNone/>
            </a:pPr>
            <a:endParaRPr sz="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Lato"/>
              <a:ea typeface="Lato"/>
              <a:cs typeface="Lato"/>
              <a:sym typeface="Lato"/>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3"/>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None/>
            </a:pPr>
            <a:r>
              <a:rPr lang="en-US"/>
              <a:t>Resources</a:t>
            </a:r>
            <a:endParaRPr/>
          </a:p>
        </p:txBody>
      </p:sp>
      <p:sp>
        <p:nvSpPr>
          <p:cNvPr id="428" name="Google Shape;428;p53"/>
          <p:cNvSpPr txBox="1">
            <a:spLocks noGrp="1"/>
          </p:cNvSpPr>
          <p:nvPr>
            <p:ph type="body" idx="2"/>
          </p:nvPr>
        </p:nvSpPr>
        <p:spPr>
          <a:xfrm>
            <a:off x="259325" y="998400"/>
            <a:ext cx="8277000" cy="40575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Clr>
                <a:srgbClr val="000000"/>
              </a:buClr>
              <a:buSzPts val="1200"/>
              <a:buFont typeface="Lato"/>
              <a:buChar char="•"/>
            </a:pPr>
            <a:r>
              <a:rPr lang="en-US" sz="1200" b="0">
                <a:solidFill>
                  <a:srgbClr val="000000"/>
                </a:solidFill>
              </a:rPr>
              <a:t>Elizabeth Cook,</a:t>
            </a:r>
            <a:r>
              <a:rPr lang="en-US" sz="1200" b="0" i="1">
                <a:solidFill>
                  <a:srgbClr val="000000"/>
                </a:solidFill>
              </a:rPr>
              <a:t> SEL as a Universal Trauma Sensitive Practice,</a:t>
            </a:r>
            <a:r>
              <a:rPr lang="en-US" sz="1200" b="0">
                <a:solidFill>
                  <a:srgbClr val="000000"/>
                </a:solidFill>
              </a:rPr>
              <a:t> Powerpoint, 2018</a:t>
            </a:r>
            <a:endParaRPr sz="1200" b="0">
              <a:solidFill>
                <a:srgbClr val="000000"/>
              </a:solidFill>
            </a:endParaRPr>
          </a:p>
          <a:p>
            <a:pPr marL="457200" lvl="0" indent="-304800" algn="l" rtl="0">
              <a:lnSpc>
                <a:spcPct val="100000"/>
              </a:lnSpc>
              <a:spcBef>
                <a:spcPts val="1000"/>
              </a:spcBef>
              <a:spcAft>
                <a:spcPts val="0"/>
              </a:spcAft>
              <a:buClr>
                <a:srgbClr val="000000"/>
              </a:buClr>
              <a:buSzPts val="1200"/>
              <a:buFont typeface="Lato"/>
              <a:buChar char="•"/>
            </a:pPr>
            <a:r>
              <a:rPr lang="en-US" sz="1200" b="0">
                <a:solidFill>
                  <a:srgbClr val="000000"/>
                </a:solidFill>
              </a:rPr>
              <a:t>Wisconsin Department of Public Instruction, </a:t>
            </a:r>
            <a:r>
              <a:rPr lang="en-US" sz="1200" b="0" i="1">
                <a:solidFill>
                  <a:srgbClr val="000000"/>
                </a:solidFill>
              </a:rPr>
              <a:t>Wisconsin School Mental Health Project Trauma-Sensitive Schools Professional Development: Social &amp; Emotional Learning Online Module</a:t>
            </a:r>
            <a:r>
              <a:rPr lang="en-US" sz="1200" b="0">
                <a:solidFill>
                  <a:srgbClr val="000000"/>
                </a:solidFill>
              </a:rPr>
              <a:t>, accessed March 2019, </a:t>
            </a:r>
            <a:r>
              <a:rPr lang="en-US" sz="1200" b="0" u="sng">
                <a:solidFill>
                  <a:srgbClr val="000000"/>
                </a:solidFill>
                <a:hlinkClick r:id="rId3"/>
              </a:rPr>
              <a:t>https://dpi.wi.gov/sspw/mental-health/trauma/modules</a:t>
            </a:r>
            <a:r>
              <a:rPr lang="en-US" sz="1200" b="0">
                <a:solidFill>
                  <a:srgbClr val="000000"/>
                </a:solidFill>
              </a:rPr>
              <a:t> </a:t>
            </a:r>
            <a:endParaRPr sz="1200" b="0">
              <a:solidFill>
                <a:srgbClr val="000000"/>
              </a:solidFill>
            </a:endParaRPr>
          </a:p>
          <a:p>
            <a:pPr marL="457200" lvl="0" indent="-304800" algn="l" rtl="0">
              <a:lnSpc>
                <a:spcPct val="100000"/>
              </a:lnSpc>
              <a:spcBef>
                <a:spcPts val="1000"/>
              </a:spcBef>
              <a:spcAft>
                <a:spcPts val="0"/>
              </a:spcAft>
              <a:buClr>
                <a:srgbClr val="000000"/>
              </a:buClr>
              <a:buSzPts val="1200"/>
              <a:buFont typeface="Lato"/>
              <a:buChar char="•"/>
            </a:pPr>
            <a:r>
              <a:rPr lang="en-US" sz="1200" b="0"/>
              <a:t>The Evidence Base for How We Learn: Supporting Students’ Social, Emotional, and Academic Development: </a:t>
            </a:r>
            <a:r>
              <a:rPr lang="en-US" sz="1200" b="0">
                <a:solidFill>
                  <a:srgbClr val="000000"/>
                </a:solidFill>
              </a:rPr>
              <a:t>Consensus Statements of Evidence From the Council of Distinguished Scientists </a:t>
            </a:r>
            <a:r>
              <a:rPr lang="en-US" sz="1200" b="0" u="sng">
                <a:solidFill>
                  <a:srgbClr val="000000"/>
                </a:solidFill>
                <a:hlinkClick r:id="rId4"/>
              </a:rPr>
              <a:t>https://assets.aspeninstitute.org/content/uploads/2017/09/SEAD-Research-Brief-9.12_updated-web.pdf</a:t>
            </a:r>
            <a:r>
              <a:rPr lang="en-US" sz="1200" b="0">
                <a:solidFill>
                  <a:srgbClr val="000000"/>
                </a:solidFill>
              </a:rPr>
              <a:t> </a:t>
            </a:r>
            <a:endParaRPr sz="1200" b="0">
              <a:solidFill>
                <a:srgbClr val="000000"/>
              </a:solidFill>
            </a:endParaRPr>
          </a:p>
          <a:p>
            <a:pPr marL="457200" lvl="0" indent="-304800" algn="l" rtl="0">
              <a:lnSpc>
                <a:spcPct val="100000"/>
              </a:lnSpc>
              <a:spcBef>
                <a:spcPts val="1000"/>
              </a:spcBef>
              <a:spcAft>
                <a:spcPts val="0"/>
              </a:spcAft>
              <a:buClr>
                <a:srgbClr val="000000"/>
              </a:buClr>
              <a:buSzPts val="1200"/>
              <a:buChar char="•"/>
            </a:pPr>
            <a:r>
              <a:rPr lang="en-US" sz="1200" b="0"/>
              <a:t>Mary Fertakis, </a:t>
            </a:r>
            <a:r>
              <a:rPr lang="en-US" sz="1200" b="0">
                <a:solidFill>
                  <a:srgbClr val="000000"/>
                </a:solidFill>
              </a:rPr>
              <a:t>Social and Emotional Learning and Equity, Power point2017, </a:t>
            </a:r>
            <a:r>
              <a:rPr lang="en-US" sz="1200" b="0" u="sng">
                <a:solidFill>
                  <a:srgbClr val="000000"/>
                </a:solidFill>
                <a:hlinkClick r:id="rId5"/>
              </a:rPr>
              <a:t>https://cdn-files.nsba.org/s3fs-public/Presentation_Fertakis_1.pdf</a:t>
            </a:r>
            <a:endParaRPr sz="1200" b="0">
              <a:solidFill>
                <a:srgbClr val="000000"/>
              </a:solidFill>
            </a:endParaRPr>
          </a:p>
          <a:p>
            <a:pPr marL="457200" lvl="0" indent="-304800" algn="l" rtl="0">
              <a:lnSpc>
                <a:spcPct val="100000"/>
              </a:lnSpc>
              <a:spcBef>
                <a:spcPts val="1000"/>
              </a:spcBef>
              <a:spcAft>
                <a:spcPts val="0"/>
              </a:spcAft>
              <a:buClr>
                <a:srgbClr val="000000"/>
              </a:buClr>
              <a:buSzPts val="1200"/>
              <a:buChar char="•"/>
            </a:pPr>
            <a:r>
              <a:rPr lang="en-US" sz="1200" b="0">
                <a:solidFill>
                  <a:srgbClr val="000000"/>
                </a:solidFill>
              </a:rPr>
              <a:t>Executive Function, Alberta Family Wellness, video, </a:t>
            </a:r>
            <a:r>
              <a:rPr lang="en-US" sz="1100" b="0" u="sng">
                <a:solidFill>
                  <a:schemeClr val="hlink"/>
                </a:solidFill>
                <a:latin typeface="Arial"/>
                <a:ea typeface="Arial"/>
                <a:cs typeface="Arial"/>
                <a:sym typeface="Arial"/>
                <a:hlinkClick r:id="rId6"/>
              </a:rPr>
              <a:t>https://www.albertafamilywellness.org/resources/watch/executive-function</a:t>
            </a:r>
            <a:endParaRPr sz="1100" b="0">
              <a:latin typeface="Arial"/>
              <a:ea typeface="Arial"/>
              <a:cs typeface="Arial"/>
              <a:sym typeface="Arial"/>
            </a:endParaRPr>
          </a:p>
          <a:p>
            <a:pPr marL="457200" lvl="0" indent="0" algn="l" rtl="0">
              <a:lnSpc>
                <a:spcPct val="100000"/>
              </a:lnSpc>
              <a:spcBef>
                <a:spcPts val="0"/>
              </a:spcBef>
              <a:spcAft>
                <a:spcPts val="0"/>
              </a:spcAft>
              <a:buNone/>
            </a:pPr>
            <a:endParaRPr sz="1100" b="0">
              <a:latin typeface="Arial"/>
              <a:ea typeface="Arial"/>
              <a:cs typeface="Arial"/>
              <a:sym typeface="Arial"/>
            </a:endParaRPr>
          </a:p>
          <a:p>
            <a:pPr marL="457200" lvl="0" indent="-304800" algn="l" rtl="0">
              <a:lnSpc>
                <a:spcPct val="100000"/>
              </a:lnSpc>
              <a:spcBef>
                <a:spcPts val="0"/>
              </a:spcBef>
              <a:spcAft>
                <a:spcPts val="0"/>
              </a:spcAft>
              <a:buClr>
                <a:srgbClr val="000000"/>
              </a:buClr>
              <a:buSzPts val="1200"/>
              <a:buChar char="•"/>
            </a:pPr>
            <a:r>
              <a:rPr lang="en-US" sz="1100" b="0" u="sng">
                <a:solidFill>
                  <a:schemeClr val="hlink"/>
                </a:solidFill>
                <a:latin typeface="Arial"/>
                <a:ea typeface="Arial"/>
                <a:cs typeface="Arial"/>
                <a:sym typeface="Arial"/>
                <a:hlinkClick r:id="rId7"/>
              </a:rPr>
              <a:t>https://www.edsurge.com/news/2018-07-02-integrating-sel-equity-and-trauma-work-for-multiplied-success</a:t>
            </a:r>
            <a:r>
              <a:rPr lang="en-US" sz="1100" b="0">
                <a:latin typeface="Arial"/>
                <a:ea typeface="Arial"/>
                <a:cs typeface="Arial"/>
                <a:sym typeface="Arial"/>
              </a:rPr>
              <a:t> </a:t>
            </a:r>
            <a:endParaRPr sz="1100" b="0">
              <a:latin typeface="Arial"/>
              <a:ea typeface="Arial"/>
              <a:cs typeface="Arial"/>
              <a:sym typeface="Arial"/>
            </a:endParaRPr>
          </a:p>
          <a:p>
            <a:pPr marL="457200" lvl="0" indent="0" algn="l" rtl="0">
              <a:lnSpc>
                <a:spcPct val="100000"/>
              </a:lnSpc>
              <a:spcBef>
                <a:spcPts val="0"/>
              </a:spcBef>
              <a:spcAft>
                <a:spcPts val="0"/>
              </a:spcAft>
              <a:buNone/>
            </a:pPr>
            <a:endParaRPr sz="1100" b="0">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200" b="0" u="sng">
                <a:hlinkClick r:id="rId8"/>
              </a:rPr>
              <a:t>Simmons DN</a:t>
            </a:r>
            <a:r>
              <a:rPr lang="en-US" sz="1200" b="0"/>
              <a:t>, </a:t>
            </a:r>
            <a:r>
              <a:rPr lang="en-US" sz="1200" b="0" u="sng">
                <a:hlinkClick r:id="rId9"/>
              </a:rPr>
              <a:t>Brackett MA</a:t>
            </a:r>
            <a:r>
              <a:rPr lang="en-US" sz="1200" b="0"/>
              <a:t>, and Adler N, Applying an Equity Lens to Social, Emotional, and Academic Development, Robert Wood Johnson Foundation, 2018 - </a:t>
            </a:r>
            <a:r>
              <a:rPr lang="en-US" sz="1200" b="0" u="sng">
                <a:hlinkClick r:id="rId10"/>
              </a:rPr>
              <a:t>https://www.rwjf.org/en/library/research/2018/06/applying-an-equity-lens-to-social-emotional-and-academic-development.html</a:t>
            </a:r>
            <a:endParaRPr sz="1100" b="0">
              <a:latin typeface="Arial"/>
              <a:ea typeface="Arial"/>
              <a:cs typeface="Arial"/>
              <a:sym typeface="Arial"/>
            </a:endParaRPr>
          </a:p>
          <a:p>
            <a:pPr marL="457200" lvl="0" indent="-298450" algn="l" rtl="0">
              <a:lnSpc>
                <a:spcPct val="100000"/>
              </a:lnSpc>
              <a:spcBef>
                <a:spcPts val="1000"/>
              </a:spcBef>
              <a:spcAft>
                <a:spcPts val="1000"/>
              </a:spcAft>
              <a:buSzPts val="1100"/>
              <a:buChar char="•"/>
            </a:pPr>
            <a:r>
              <a:rPr lang="en-US" sz="1100" b="0"/>
              <a:t>Linda Darling-Hammond and Channa M. Cook-Harvey, Educating the Whole Child: Improving School Climate to Support Student Success, Learning Policy Institute, 2018 </a:t>
            </a:r>
            <a:r>
              <a:rPr lang="en-US" sz="1100" b="0" u="sng">
                <a:solidFill>
                  <a:srgbClr val="1155CC"/>
                </a:solidFill>
                <a:hlinkClick r:id="rId11"/>
              </a:rPr>
              <a:t>https://learningpolicyinstitute.org/sites/default/files/product-files/Educating_Whole_Child_REPORT.pdf</a:t>
            </a:r>
            <a:endParaRPr sz="1100" b="0">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4"/>
          <p:cNvSpPr txBox="1"/>
          <p:nvPr/>
        </p:nvSpPr>
        <p:spPr>
          <a:xfrm>
            <a:off x="472081" y="230667"/>
            <a:ext cx="8091000" cy="474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700"/>
              <a:buFont typeface="Lato"/>
              <a:buNone/>
            </a:pPr>
            <a:r>
              <a:rPr lang="en-US" sz="2700" b="1">
                <a:solidFill>
                  <a:srgbClr val="FFFFFF"/>
                </a:solidFill>
                <a:latin typeface="Lato Black"/>
                <a:ea typeface="Lato Black"/>
                <a:cs typeface="Lato Black"/>
                <a:sym typeface="Lato Black"/>
              </a:rPr>
              <a:t>Questions!</a:t>
            </a:r>
            <a:endParaRPr sz="2700" b="1" i="0" u="none" strike="noStrike" cap="none">
              <a:solidFill>
                <a:srgbClr val="FFFFFF"/>
              </a:solidFill>
              <a:latin typeface="Lato Black"/>
              <a:ea typeface="Lato Black"/>
              <a:cs typeface="Lato Black"/>
              <a:sym typeface="Lato Black"/>
            </a:endParaRPr>
          </a:p>
        </p:txBody>
      </p:sp>
      <p:sp>
        <p:nvSpPr>
          <p:cNvPr id="435" name="Google Shape;435;p54"/>
          <p:cNvSpPr txBox="1"/>
          <p:nvPr/>
        </p:nvSpPr>
        <p:spPr>
          <a:xfrm>
            <a:off x="2478125" y="1170750"/>
            <a:ext cx="5366700" cy="3382200"/>
          </a:xfrm>
          <a:prstGeom prst="rect">
            <a:avLst/>
          </a:prstGeom>
          <a:noFill/>
          <a:ln>
            <a:noFill/>
          </a:ln>
        </p:spPr>
        <p:txBody>
          <a:bodyPr spcFirstLastPara="1" wrap="square" lIns="68575" tIns="68575" rIns="68575" bIns="68575" anchor="t" anchorCtr="0">
            <a:noAutofit/>
          </a:bodyPr>
          <a:lstStyle/>
          <a:p>
            <a:pPr marL="457200" marR="0" lvl="0" indent="0" algn="l" rtl="0">
              <a:lnSpc>
                <a:spcPct val="100000"/>
              </a:lnSpc>
              <a:spcBef>
                <a:spcPts val="0"/>
              </a:spcBef>
              <a:spcAft>
                <a:spcPts val="0"/>
              </a:spcAft>
              <a:buNone/>
            </a:pPr>
            <a:endParaRPr sz="1800">
              <a:solidFill>
                <a:schemeClr val="dk1"/>
              </a:solidFill>
              <a:latin typeface="Lato"/>
              <a:ea typeface="Lato"/>
              <a:cs typeface="Lato"/>
              <a:sym typeface="Lato"/>
            </a:endParaRPr>
          </a:p>
          <a:p>
            <a:pPr marL="457200" marR="0" lvl="0" indent="0" algn="l" rtl="0">
              <a:lnSpc>
                <a:spcPct val="100000"/>
              </a:lnSpc>
              <a:spcBef>
                <a:spcPts val="0"/>
              </a:spcBef>
              <a:spcAft>
                <a:spcPts val="0"/>
              </a:spcAft>
              <a:buNone/>
            </a:pPr>
            <a:r>
              <a:rPr lang="en-US" sz="1800">
                <a:solidFill>
                  <a:schemeClr val="dk1"/>
                </a:solidFill>
                <a:latin typeface="Lato"/>
                <a:ea typeface="Lato"/>
                <a:cs typeface="Lato"/>
                <a:sym typeface="Lato"/>
              </a:rPr>
              <a:t>Julie Incitti, MSW, CAPSW</a:t>
            </a:r>
            <a:endParaRPr sz="1800">
              <a:solidFill>
                <a:schemeClr val="dk1"/>
              </a:solidFill>
              <a:latin typeface="Lato"/>
              <a:ea typeface="Lato"/>
              <a:cs typeface="Lato"/>
              <a:sym typeface="Lato"/>
            </a:endParaRPr>
          </a:p>
          <a:p>
            <a:pPr marL="457200" marR="0" lvl="0" indent="0" algn="l" rtl="0">
              <a:lnSpc>
                <a:spcPct val="100000"/>
              </a:lnSpc>
              <a:spcBef>
                <a:spcPts val="0"/>
              </a:spcBef>
              <a:spcAft>
                <a:spcPts val="0"/>
              </a:spcAft>
              <a:buNone/>
            </a:pPr>
            <a:r>
              <a:rPr lang="en-US" sz="1800">
                <a:solidFill>
                  <a:schemeClr val="dk1"/>
                </a:solidFill>
                <a:latin typeface="Lato"/>
                <a:ea typeface="Lato"/>
                <a:cs typeface="Lato"/>
                <a:sym typeface="Lato"/>
              </a:rPr>
              <a:t>School Social Work Consultant</a:t>
            </a:r>
            <a:endParaRPr sz="1800">
              <a:solidFill>
                <a:schemeClr val="dk1"/>
              </a:solidFill>
              <a:latin typeface="Lato"/>
              <a:ea typeface="Lato"/>
              <a:cs typeface="Lato"/>
              <a:sym typeface="Lato"/>
            </a:endParaRPr>
          </a:p>
          <a:p>
            <a:pPr marL="457200" marR="0" lvl="0" indent="0" algn="l" rtl="0">
              <a:lnSpc>
                <a:spcPct val="100000"/>
              </a:lnSpc>
              <a:spcBef>
                <a:spcPts val="0"/>
              </a:spcBef>
              <a:spcAft>
                <a:spcPts val="0"/>
              </a:spcAft>
              <a:buNone/>
            </a:pPr>
            <a:r>
              <a:rPr lang="en-US" sz="1800">
                <a:solidFill>
                  <a:schemeClr val="dk1"/>
                </a:solidFill>
                <a:latin typeface="Lato"/>
                <a:ea typeface="Lato"/>
                <a:cs typeface="Lato"/>
                <a:sym typeface="Lato"/>
              </a:rPr>
              <a:t>(608) 266-0963</a:t>
            </a:r>
            <a:endParaRPr sz="1800">
              <a:solidFill>
                <a:schemeClr val="dk1"/>
              </a:solidFill>
              <a:latin typeface="Lato"/>
              <a:ea typeface="Lato"/>
              <a:cs typeface="Lato"/>
              <a:sym typeface="Lato"/>
            </a:endParaRPr>
          </a:p>
          <a:p>
            <a:pPr marL="457200" marR="0" lvl="0" indent="0" algn="l" rtl="0">
              <a:lnSpc>
                <a:spcPct val="100000"/>
              </a:lnSpc>
              <a:spcBef>
                <a:spcPts val="0"/>
              </a:spcBef>
              <a:spcAft>
                <a:spcPts val="0"/>
              </a:spcAft>
              <a:buNone/>
            </a:pPr>
            <a:r>
              <a:rPr lang="en-US" sz="1800">
                <a:solidFill>
                  <a:schemeClr val="dk1"/>
                </a:solidFill>
                <a:latin typeface="Lato"/>
                <a:ea typeface="Lato"/>
                <a:cs typeface="Lato"/>
                <a:sym typeface="Lato"/>
              </a:rPr>
              <a:t>Julie.Incitti@dpi.wi.gov</a:t>
            </a:r>
            <a:endParaRPr sz="1800">
              <a:solidFill>
                <a:schemeClr val="dk1"/>
              </a:solidFill>
              <a:latin typeface="Lato"/>
              <a:ea typeface="Lato"/>
              <a:cs typeface="Lato"/>
              <a:sym typeface="Lato"/>
            </a:endParaRPr>
          </a:p>
          <a:p>
            <a:pPr marL="457200" marR="0" lvl="0" indent="0" algn="l" rtl="0">
              <a:lnSpc>
                <a:spcPct val="100000"/>
              </a:lnSpc>
              <a:spcBef>
                <a:spcPts val="0"/>
              </a:spcBef>
              <a:spcAft>
                <a:spcPts val="0"/>
              </a:spcAft>
              <a:buNone/>
            </a:pPr>
            <a:endParaRPr sz="1800">
              <a:solidFill>
                <a:schemeClr val="dk1"/>
              </a:solidFill>
              <a:latin typeface="Lato"/>
              <a:ea typeface="Lato"/>
              <a:cs typeface="Lato"/>
              <a:sym typeface="Lato"/>
            </a:endParaRPr>
          </a:p>
          <a:p>
            <a:pPr marL="457200" marR="0" lvl="0" indent="0" algn="l" rtl="0">
              <a:lnSpc>
                <a:spcPct val="100000"/>
              </a:lnSpc>
              <a:spcBef>
                <a:spcPts val="0"/>
              </a:spcBef>
              <a:spcAft>
                <a:spcPts val="0"/>
              </a:spcAft>
              <a:buNone/>
            </a:pPr>
            <a:r>
              <a:rPr lang="en-US" sz="1800">
                <a:solidFill>
                  <a:schemeClr val="dk1"/>
                </a:solidFill>
                <a:latin typeface="Lato"/>
                <a:ea typeface="Lato"/>
                <a:cs typeface="Lato"/>
                <a:sym typeface="Lato"/>
              </a:rPr>
              <a:t>Beth Herman, MSE </a:t>
            </a:r>
            <a:endParaRPr sz="1800">
              <a:solidFill>
                <a:schemeClr val="dk1"/>
              </a:solidFill>
              <a:latin typeface="Lato"/>
              <a:ea typeface="Lato"/>
              <a:cs typeface="Lato"/>
              <a:sym typeface="Lato"/>
            </a:endParaRPr>
          </a:p>
          <a:p>
            <a:pPr marL="457200" marR="0" lvl="0" indent="0" algn="l" rtl="0">
              <a:lnSpc>
                <a:spcPct val="100000"/>
              </a:lnSpc>
              <a:spcBef>
                <a:spcPts val="0"/>
              </a:spcBef>
              <a:spcAft>
                <a:spcPts val="0"/>
              </a:spcAft>
              <a:buNone/>
            </a:pPr>
            <a:r>
              <a:rPr lang="en-US" sz="1800">
                <a:solidFill>
                  <a:schemeClr val="dk1"/>
                </a:solidFill>
                <a:latin typeface="Lato"/>
                <a:ea typeface="Lato"/>
                <a:cs typeface="Lato"/>
                <a:sym typeface="Lato"/>
              </a:rPr>
              <a:t>School Mental Health Training Consultant </a:t>
            </a:r>
            <a:endParaRPr sz="1800">
              <a:solidFill>
                <a:schemeClr val="dk1"/>
              </a:solidFill>
              <a:latin typeface="Lato"/>
              <a:ea typeface="Lato"/>
              <a:cs typeface="Lato"/>
              <a:sym typeface="Lato"/>
            </a:endParaRPr>
          </a:p>
          <a:p>
            <a:pPr marL="457200" marR="0" lvl="0" indent="0" algn="l" rtl="0">
              <a:lnSpc>
                <a:spcPct val="100000"/>
              </a:lnSpc>
              <a:spcBef>
                <a:spcPts val="0"/>
              </a:spcBef>
              <a:spcAft>
                <a:spcPts val="0"/>
              </a:spcAft>
              <a:buNone/>
            </a:pPr>
            <a:r>
              <a:rPr lang="en-US" sz="1800">
                <a:solidFill>
                  <a:schemeClr val="dk1"/>
                </a:solidFill>
                <a:latin typeface="Lato"/>
                <a:ea typeface="Lato"/>
                <a:cs typeface="Lato"/>
                <a:sym typeface="Lato"/>
              </a:rPr>
              <a:t>(608) 267-9242</a:t>
            </a:r>
            <a:endParaRPr sz="1800">
              <a:solidFill>
                <a:schemeClr val="dk1"/>
              </a:solidFill>
              <a:latin typeface="Lato"/>
              <a:ea typeface="Lato"/>
              <a:cs typeface="Lato"/>
              <a:sym typeface="Lato"/>
            </a:endParaRPr>
          </a:p>
          <a:p>
            <a:pPr marL="457200" marR="0" lvl="0" indent="0" algn="l" rtl="0">
              <a:lnSpc>
                <a:spcPct val="100000"/>
              </a:lnSpc>
              <a:spcBef>
                <a:spcPts val="0"/>
              </a:spcBef>
              <a:spcAft>
                <a:spcPts val="0"/>
              </a:spcAft>
              <a:buNone/>
            </a:pPr>
            <a:r>
              <a:rPr lang="en-US" sz="1800">
                <a:solidFill>
                  <a:schemeClr val="dk1"/>
                </a:solidFill>
                <a:latin typeface="Lato"/>
                <a:ea typeface="Lato"/>
                <a:cs typeface="Lato"/>
                <a:sym typeface="Lato"/>
              </a:rPr>
              <a:t>Beth.Herman@dpi.wi.gov</a:t>
            </a:r>
            <a:endParaRPr sz="1800">
              <a:solidFill>
                <a:schemeClr val="dk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4"/>
          <p:cNvSpPr txBox="1"/>
          <p:nvPr/>
        </p:nvSpPr>
        <p:spPr>
          <a:xfrm>
            <a:off x="472081" y="230667"/>
            <a:ext cx="8091000" cy="474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700"/>
              <a:buFont typeface="Lato"/>
              <a:buNone/>
            </a:pPr>
            <a:endParaRPr sz="2700" b="1" i="0" u="none" strike="noStrike" cap="none">
              <a:solidFill>
                <a:srgbClr val="000000"/>
              </a:solidFill>
              <a:latin typeface="Lato Black"/>
              <a:ea typeface="Lato Black"/>
              <a:cs typeface="Lato Black"/>
              <a:sym typeface="Lato Black"/>
            </a:endParaRPr>
          </a:p>
        </p:txBody>
      </p:sp>
      <p:sp>
        <p:nvSpPr>
          <p:cNvPr id="83" name="Google Shape;83;p14"/>
          <p:cNvSpPr txBox="1"/>
          <p:nvPr/>
        </p:nvSpPr>
        <p:spPr>
          <a:xfrm>
            <a:off x="1620775" y="955725"/>
            <a:ext cx="6105600" cy="39942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None/>
            </a:pPr>
            <a:r>
              <a:rPr lang="en-US" sz="1800">
                <a:solidFill>
                  <a:schemeClr val="dk1"/>
                </a:solidFill>
                <a:latin typeface="Lato"/>
                <a:ea typeface="Lato"/>
                <a:cs typeface="Lato"/>
                <a:sym typeface="Lato"/>
              </a:rPr>
              <a:t>4. Adversity affects learning and the philosophy, policies, and interventions schools employ make a difference</a:t>
            </a:r>
            <a:endParaRPr sz="1800">
              <a:solidFill>
                <a:schemeClr val="dk1"/>
              </a:solidFill>
              <a:latin typeface="Lato"/>
              <a:ea typeface="Lato"/>
              <a:cs typeface="Lato"/>
              <a:sym typeface="Lato"/>
            </a:endParaRPr>
          </a:p>
          <a:p>
            <a:pPr marL="0" lvl="0" indent="0" algn="l" rtl="0">
              <a:lnSpc>
                <a:spcPct val="100000"/>
              </a:lnSpc>
              <a:spcBef>
                <a:spcPts val="1000"/>
              </a:spcBef>
              <a:spcAft>
                <a:spcPts val="0"/>
              </a:spcAft>
              <a:buNone/>
            </a:pPr>
            <a:r>
              <a:rPr lang="en-US" sz="1800">
                <a:solidFill>
                  <a:schemeClr val="dk1"/>
                </a:solidFill>
                <a:latin typeface="Lato"/>
                <a:ea typeface="Lato"/>
                <a:cs typeface="Lato"/>
                <a:sym typeface="Lato"/>
              </a:rPr>
              <a:t>5. Emotions and social relationships affect learning</a:t>
            </a:r>
            <a:endParaRPr sz="1800">
              <a:solidFill>
                <a:schemeClr val="dk1"/>
              </a:solidFill>
              <a:latin typeface="Lato"/>
              <a:ea typeface="Lato"/>
              <a:cs typeface="Lato"/>
              <a:sym typeface="Lato"/>
            </a:endParaRPr>
          </a:p>
          <a:p>
            <a:pPr marL="914400" lvl="1" indent="-342900" algn="l" rtl="0">
              <a:lnSpc>
                <a:spcPct val="100000"/>
              </a:lnSpc>
              <a:spcBef>
                <a:spcPts val="0"/>
              </a:spcBef>
              <a:spcAft>
                <a:spcPts val="0"/>
              </a:spcAft>
              <a:buClr>
                <a:schemeClr val="dk1"/>
              </a:buClr>
              <a:buSzPts val="1800"/>
              <a:buFont typeface="Lato"/>
              <a:buAutoNum type="alphaLcPeriod"/>
            </a:pPr>
            <a:r>
              <a:rPr lang="en-US" sz="1800">
                <a:solidFill>
                  <a:schemeClr val="dk1"/>
                </a:solidFill>
                <a:latin typeface="Lato"/>
                <a:ea typeface="Lato"/>
                <a:cs typeface="Lato"/>
                <a:sym typeface="Lato"/>
              </a:rPr>
              <a:t>Interest and excitement increase learning</a:t>
            </a:r>
            <a:endParaRPr sz="1800">
              <a:solidFill>
                <a:schemeClr val="dk1"/>
              </a:solidFill>
              <a:latin typeface="Lato"/>
              <a:ea typeface="Lato"/>
              <a:cs typeface="Lato"/>
              <a:sym typeface="Lato"/>
            </a:endParaRPr>
          </a:p>
          <a:p>
            <a:pPr marL="914400" lvl="1" indent="-342900" algn="l" rtl="0">
              <a:lnSpc>
                <a:spcPct val="100000"/>
              </a:lnSpc>
              <a:spcBef>
                <a:spcPts val="0"/>
              </a:spcBef>
              <a:spcAft>
                <a:spcPts val="0"/>
              </a:spcAft>
              <a:buClr>
                <a:schemeClr val="dk1"/>
              </a:buClr>
              <a:buSzPts val="1800"/>
              <a:buFont typeface="Lato"/>
              <a:buAutoNum type="alphaLcPeriod"/>
            </a:pPr>
            <a:r>
              <a:rPr lang="en-US" sz="1800">
                <a:solidFill>
                  <a:schemeClr val="dk1"/>
                </a:solidFill>
                <a:latin typeface="Lato"/>
                <a:ea typeface="Lato"/>
                <a:cs typeface="Lato"/>
                <a:sym typeface="Lato"/>
              </a:rPr>
              <a:t>Fear, anxiety, self doubt reduce learning</a:t>
            </a:r>
            <a:endParaRPr sz="1800">
              <a:solidFill>
                <a:schemeClr val="dk1"/>
              </a:solidFill>
              <a:latin typeface="Lato"/>
              <a:ea typeface="Lato"/>
              <a:cs typeface="Lato"/>
              <a:sym typeface="Lato"/>
            </a:endParaRPr>
          </a:p>
          <a:p>
            <a:pPr marL="914400" lvl="1" indent="-342900" algn="l" rtl="0">
              <a:lnSpc>
                <a:spcPct val="100000"/>
              </a:lnSpc>
              <a:spcBef>
                <a:spcPts val="0"/>
              </a:spcBef>
              <a:spcAft>
                <a:spcPts val="0"/>
              </a:spcAft>
              <a:buClr>
                <a:schemeClr val="dk1"/>
              </a:buClr>
              <a:buSzPts val="1800"/>
              <a:buFont typeface="Lato"/>
              <a:buAutoNum type="alphaLcPeriod"/>
            </a:pPr>
            <a:r>
              <a:rPr lang="en-US" sz="1800">
                <a:solidFill>
                  <a:schemeClr val="dk1"/>
                </a:solidFill>
                <a:latin typeface="Lato"/>
                <a:ea typeface="Lato"/>
                <a:cs typeface="Lato"/>
                <a:sym typeface="Lato"/>
              </a:rPr>
              <a:t>Positive social and emotional skills that build on a foundation of empathy and self awareness contribute to relationships, safe environments and learning</a:t>
            </a:r>
            <a:endParaRPr sz="1800">
              <a:solidFill>
                <a:schemeClr val="dk1"/>
              </a:solidFill>
              <a:latin typeface="Lato"/>
              <a:ea typeface="Lato"/>
              <a:cs typeface="Lato"/>
              <a:sym typeface="Lato"/>
            </a:endParaRPr>
          </a:p>
          <a:p>
            <a:pPr marL="0" lvl="0" indent="0" algn="l" rtl="0">
              <a:lnSpc>
                <a:spcPct val="100000"/>
              </a:lnSpc>
              <a:spcBef>
                <a:spcPts val="1000"/>
              </a:spcBef>
              <a:spcAft>
                <a:spcPts val="0"/>
              </a:spcAft>
              <a:buNone/>
            </a:pPr>
            <a:r>
              <a:rPr lang="en-US" sz="1800">
                <a:solidFill>
                  <a:schemeClr val="dk1"/>
                </a:solidFill>
                <a:latin typeface="Lato"/>
                <a:ea typeface="Lato"/>
                <a:cs typeface="Lato"/>
                <a:sym typeface="Lato"/>
              </a:rPr>
              <a:t>6. Learning is increased with hands-on learning, skill practice, goal setting, and a sense of mastery</a:t>
            </a:r>
            <a:endParaRPr sz="1800">
              <a:solidFill>
                <a:schemeClr val="dk1"/>
              </a:solidFill>
              <a:latin typeface="Lato"/>
              <a:ea typeface="Lato"/>
              <a:cs typeface="Lato"/>
              <a:sym typeface="Lato"/>
            </a:endParaRPr>
          </a:p>
          <a:p>
            <a:pPr marL="457200" lvl="0" indent="0" algn="l" rtl="0">
              <a:lnSpc>
                <a:spcPct val="100000"/>
              </a:lnSpc>
              <a:spcBef>
                <a:spcPts val="1000"/>
              </a:spcBef>
              <a:spcAft>
                <a:spcPts val="1000"/>
              </a:spcAft>
              <a:buClr>
                <a:schemeClr val="dk1"/>
              </a:buClr>
              <a:buSzPts val="1100"/>
              <a:buFont typeface="Arial"/>
              <a:buNone/>
            </a:pPr>
            <a:r>
              <a:rPr lang="en-US" sz="1100">
                <a:solidFill>
                  <a:schemeClr val="dk1"/>
                </a:solidFill>
                <a:latin typeface="Lato"/>
                <a:ea typeface="Lato"/>
                <a:cs typeface="Lato"/>
                <a:sym typeface="Lato"/>
              </a:rPr>
              <a:t>(Linda Darling-Hammond and Channa M. Cook-Harvey, Educating the Whole Child: Improving School Climate to Support Student Success, Learning Policy Institute, 2018 </a:t>
            </a:r>
            <a:r>
              <a:rPr lang="en-US" sz="1100" u="sng">
                <a:solidFill>
                  <a:srgbClr val="1155CC"/>
                </a:solidFill>
                <a:latin typeface="Lato"/>
                <a:ea typeface="Lato"/>
                <a:cs typeface="Lato"/>
                <a:sym typeface="Lato"/>
                <a:hlinkClick r:id="rId3"/>
              </a:rPr>
              <a:t>https://learningpolicyinstitute.org/sites/default/files/product-files/Educating_Whole_Child_REPORT.pdf</a:t>
            </a:r>
            <a:r>
              <a:rPr lang="en-US" sz="1100">
                <a:solidFill>
                  <a:schemeClr val="dk1"/>
                </a:solidFill>
                <a:latin typeface="Lato"/>
                <a:ea typeface="Lato"/>
                <a:cs typeface="Lato"/>
                <a:sym typeface="Lato"/>
              </a:rPr>
              <a:t>)</a:t>
            </a:r>
            <a:endParaRPr sz="1100">
              <a:solidFill>
                <a:schemeClr val="dk1"/>
              </a:solidFill>
              <a:latin typeface="Lato"/>
              <a:ea typeface="Lato"/>
              <a:cs typeface="Lato"/>
              <a:sym typeface="Lato"/>
            </a:endParaRPr>
          </a:p>
        </p:txBody>
      </p:sp>
      <p:sp>
        <p:nvSpPr>
          <p:cNvPr id="84" name="Google Shape;84;p14"/>
          <p:cNvSpPr txBox="1"/>
          <p:nvPr/>
        </p:nvSpPr>
        <p:spPr>
          <a:xfrm>
            <a:off x="472081" y="230667"/>
            <a:ext cx="8091000" cy="474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700"/>
              <a:buFont typeface="Lato"/>
              <a:buNone/>
            </a:pPr>
            <a:r>
              <a:rPr lang="en-US" sz="2700" b="1">
                <a:solidFill>
                  <a:srgbClr val="FFFFFF"/>
                </a:solidFill>
                <a:latin typeface="Lato Black"/>
                <a:ea typeface="Lato Black"/>
                <a:cs typeface="Lato Black"/>
                <a:sym typeface="Lato Black"/>
              </a:rPr>
              <a:t>What We Know About Learning (cont)</a:t>
            </a:r>
            <a:endParaRPr sz="2700" b="1" i="0" u="none" strike="noStrike" cap="none">
              <a:solidFill>
                <a:srgbClr val="FFFFFF"/>
              </a:solidFill>
              <a:latin typeface="Lato Black"/>
              <a:ea typeface="Lato Black"/>
              <a:cs typeface="Lato Black"/>
              <a:sym typeface="Lato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3000"/>
              </a:spcAft>
              <a:buNone/>
            </a:pPr>
            <a:r>
              <a:rPr lang="en-US"/>
              <a:t>Trauma</a:t>
            </a:r>
            <a:endParaRPr/>
          </a:p>
        </p:txBody>
      </p:sp>
      <p:sp>
        <p:nvSpPr>
          <p:cNvPr id="90" name="Google Shape;90;p15"/>
          <p:cNvSpPr txBox="1">
            <a:spLocks noGrp="1"/>
          </p:cNvSpPr>
          <p:nvPr>
            <p:ph type="body" idx="2"/>
          </p:nvPr>
        </p:nvSpPr>
        <p:spPr>
          <a:xfrm>
            <a:off x="2052025" y="1197424"/>
            <a:ext cx="5046900" cy="3292500"/>
          </a:xfrm>
          <a:prstGeom prst="rect">
            <a:avLst/>
          </a:prstGeom>
        </p:spPr>
        <p:txBody>
          <a:bodyPr spcFirstLastPara="1" wrap="square" lIns="91425" tIns="45700" rIns="91425" bIns="45700" anchor="t" anchorCtr="0">
            <a:noAutofit/>
          </a:bodyPr>
          <a:lstStyle/>
          <a:p>
            <a:pPr marL="514350" lvl="0" indent="-476250" algn="l" rtl="0">
              <a:lnSpc>
                <a:spcPct val="100000"/>
              </a:lnSpc>
              <a:spcBef>
                <a:spcPts val="0"/>
              </a:spcBef>
              <a:spcAft>
                <a:spcPts val="0"/>
              </a:spcAft>
              <a:buSzPts val="2200"/>
              <a:buFont typeface="Lato"/>
              <a:buAutoNum type="arabicPeriod"/>
            </a:pPr>
            <a:r>
              <a:rPr lang="en-US" sz="2200" b="0"/>
              <a:t>Exposure to an event that threatens or harms the physical or emotional integrity of the individual or someone close to the individual</a:t>
            </a:r>
            <a:endParaRPr sz="2200" b="0"/>
          </a:p>
          <a:p>
            <a:pPr marL="514350" lvl="0" indent="-476250" algn="l" rtl="0">
              <a:lnSpc>
                <a:spcPct val="100000"/>
              </a:lnSpc>
              <a:spcBef>
                <a:spcPts val="560"/>
              </a:spcBef>
              <a:spcAft>
                <a:spcPts val="0"/>
              </a:spcAft>
              <a:buSzPts val="2200"/>
              <a:buFont typeface="Lato"/>
              <a:buAutoNum type="arabicPeriod"/>
            </a:pPr>
            <a:r>
              <a:rPr lang="en-US" sz="2200" b="0"/>
              <a:t>Overwhelms the person’s ability to respond</a:t>
            </a:r>
            <a:endParaRPr sz="2200" b="0"/>
          </a:p>
          <a:p>
            <a:pPr marL="514350" lvl="0" indent="-476250" algn="l" rtl="0">
              <a:lnSpc>
                <a:spcPct val="100000"/>
              </a:lnSpc>
              <a:spcBef>
                <a:spcPts val="560"/>
              </a:spcBef>
              <a:spcAft>
                <a:spcPts val="0"/>
              </a:spcAft>
              <a:buSzPts val="2200"/>
              <a:buFont typeface="Lato"/>
              <a:buAutoNum type="arabicPeriod"/>
            </a:pPr>
            <a:r>
              <a:rPr lang="en-US" sz="2200" b="0"/>
              <a:t>Creates significant difficulty in functioning</a:t>
            </a:r>
            <a:r>
              <a:rPr lang="en-US" sz="2200" b="0">
                <a:solidFill>
                  <a:srgbClr val="6AA84F"/>
                </a:solidFill>
              </a:rPr>
              <a:t>									</a:t>
            </a:r>
            <a:r>
              <a:rPr lang="en-US" sz="2200" b="0" i="1">
                <a:solidFill>
                  <a:srgbClr val="6AA84F"/>
                </a:solidFill>
              </a:rPr>
              <a:t>Tim Grove,  SaintA  (2010)</a:t>
            </a:r>
            <a:endParaRPr sz="2200" b="0"/>
          </a:p>
          <a:p>
            <a:pPr marL="0" lvl="0" indent="0" algn="l" rtl="0">
              <a:lnSpc>
                <a:spcPct val="100000"/>
              </a:lnSpc>
              <a:spcBef>
                <a:spcPts val="0"/>
              </a:spcBef>
              <a:spcAft>
                <a:spcPts val="439"/>
              </a:spcAft>
              <a:buNone/>
            </a:pP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6"/>
          <p:cNvPicPr preferRelativeResize="0"/>
          <p:nvPr/>
        </p:nvPicPr>
        <p:blipFill rotWithShape="1">
          <a:blip r:embed="rId3">
            <a:alphaModFix/>
          </a:blip>
          <a:srcRect/>
          <a:stretch/>
        </p:blipFill>
        <p:spPr>
          <a:xfrm>
            <a:off x="3359" y="-27859"/>
            <a:ext cx="9140642" cy="971033"/>
          </a:xfrm>
          <a:prstGeom prst="rect">
            <a:avLst/>
          </a:prstGeom>
          <a:noFill/>
          <a:ln>
            <a:noFill/>
          </a:ln>
        </p:spPr>
      </p:pic>
      <p:sp>
        <p:nvSpPr>
          <p:cNvPr id="97" name="Google Shape;97;p16"/>
          <p:cNvSpPr txBox="1"/>
          <p:nvPr/>
        </p:nvSpPr>
        <p:spPr>
          <a:xfrm>
            <a:off x="526553" y="214185"/>
            <a:ext cx="8091000" cy="474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600"/>
              <a:buFont typeface="Lato"/>
              <a:buNone/>
            </a:pPr>
            <a:r>
              <a:rPr lang="en-US" sz="2700" b="1" i="0" u="none" strike="noStrike" cap="none">
                <a:solidFill>
                  <a:schemeClr val="lt1"/>
                </a:solidFill>
                <a:latin typeface="Lato"/>
                <a:ea typeface="Lato"/>
                <a:cs typeface="Lato"/>
                <a:sym typeface="Lato"/>
              </a:rPr>
              <a:t>Adverse Childhood Experiences (ACES)</a:t>
            </a:r>
            <a:endParaRPr sz="2700" b="1" i="0" u="none" strike="noStrike" cap="none">
              <a:solidFill>
                <a:srgbClr val="000000"/>
              </a:solidFill>
              <a:latin typeface="Lato"/>
              <a:ea typeface="Lato"/>
              <a:cs typeface="Lato"/>
              <a:sym typeface="Lato"/>
            </a:endParaRPr>
          </a:p>
        </p:txBody>
      </p:sp>
      <p:sp>
        <p:nvSpPr>
          <p:cNvPr id="98" name="Google Shape;98;p16"/>
          <p:cNvSpPr/>
          <p:nvPr/>
        </p:nvSpPr>
        <p:spPr>
          <a:xfrm>
            <a:off x="634975" y="1095425"/>
            <a:ext cx="5023500" cy="3861000"/>
          </a:xfrm>
          <a:prstGeom prst="rect">
            <a:avLst/>
          </a:prstGeom>
          <a:noFill/>
          <a:ln>
            <a:noFill/>
          </a:ln>
        </p:spPr>
        <p:txBody>
          <a:bodyPr spcFirstLastPara="1" wrap="square" lIns="68575" tIns="34275" rIns="68575" bIns="34275" anchor="t" anchorCtr="0">
            <a:noAutofit/>
          </a:bodyPr>
          <a:lstStyle/>
          <a:p>
            <a:pPr marL="0" marR="0" lvl="0" indent="0" algn="l" rtl="0">
              <a:lnSpc>
                <a:spcPct val="110000"/>
              </a:lnSpc>
              <a:spcBef>
                <a:spcPts val="0"/>
              </a:spcBef>
              <a:spcAft>
                <a:spcPts val="0"/>
              </a:spcAft>
              <a:buClr>
                <a:schemeClr val="dk1"/>
              </a:buClr>
              <a:buSzPts val="1400"/>
              <a:buFont typeface="Lato"/>
              <a:buNone/>
            </a:pPr>
            <a:r>
              <a:rPr lang="en-US" sz="1800" b="1" i="0" u="none" strike="noStrike" cap="none">
                <a:solidFill>
                  <a:schemeClr val="dk1"/>
                </a:solidFill>
                <a:latin typeface="Lato"/>
                <a:ea typeface="Lato"/>
                <a:cs typeface="Lato"/>
                <a:sym typeface="Lato"/>
              </a:rPr>
              <a:t>Adverse Childhood Experiences (ACEs):</a:t>
            </a:r>
            <a:endParaRPr sz="1800" b="1" i="0" u="none" strike="noStrike" cap="none">
              <a:solidFill>
                <a:srgbClr val="000000"/>
              </a:solidFill>
              <a:latin typeface="Lato"/>
              <a:ea typeface="Lato"/>
              <a:cs typeface="Lato"/>
              <a:sym typeface="Lato"/>
            </a:endParaRPr>
          </a:p>
          <a:p>
            <a:pPr marL="558800" marR="0" lvl="1" indent="-266700" algn="l" rtl="0">
              <a:lnSpc>
                <a:spcPct val="100000"/>
              </a:lnSpc>
              <a:spcBef>
                <a:spcPts val="0"/>
              </a:spcBef>
              <a:spcAft>
                <a:spcPts val="0"/>
              </a:spcAft>
              <a:buClr>
                <a:schemeClr val="dk1"/>
              </a:buClr>
              <a:buSzPts val="1800"/>
              <a:buFont typeface="Lato"/>
              <a:buChar char="•"/>
            </a:pPr>
            <a:r>
              <a:rPr lang="en-US" sz="1800" b="0" i="0" u="none" strike="noStrike" cap="none">
                <a:solidFill>
                  <a:schemeClr val="dk1"/>
                </a:solidFill>
                <a:latin typeface="Lato"/>
                <a:ea typeface="Lato"/>
                <a:cs typeface="Lato"/>
                <a:sym typeface="Lato"/>
              </a:rPr>
              <a:t>A term given to describe many  types of abuse, neglect, and other traumatic experiences that occur to individuals under the age of 18.</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1000"/>
              </a:spcBef>
              <a:spcAft>
                <a:spcPts val="0"/>
              </a:spcAft>
              <a:buClr>
                <a:schemeClr val="dk1"/>
              </a:buClr>
              <a:buSzPts val="1400"/>
              <a:buFont typeface="Lato"/>
              <a:buNone/>
            </a:pPr>
            <a:r>
              <a:rPr lang="en-US" sz="1800" b="1" i="0" u="none" strike="noStrike" cap="none">
                <a:solidFill>
                  <a:schemeClr val="dk1"/>
                </a:solidFill>
                <a:latin typeface="Lato"/>
                <a:ea typeface="Lato"/>
                <a:cs typeface="Lato"/>
                <a:sym typeface="Lato"/>
              </a:rPr>
              <a:t>Where did ACEs Come From:</a:t>
            </a:r>
            <a:endParaRPr sz="1800" b="1" i="0" u="none" strike="noStrike" cap="none">
              <a:solidFill>
                <a:srgbClr val="000000"/>
              </a:solidFill>
              <a:latin typeface="Lato"/>
              <a:ea typeface="Lato"/>
              <a:cs typeface="Lato"/>
              <a:sym typeface="Lato"/>
            </a:endParaRPr>
          </a:p>
          <a:p>
            <a:pPr marL="558800" marR="0" lvl="1" indent="-266700" algn="l" rtl="0">
              <a:lnSpc>
                <a:spcPct val="100000"/>
              </a:lnSpc>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A study in California at Kaiser Permanente by Dr. Anda and Dr. Felitti from CDC</a:t>
            </a:r>
            <a:endParaRPr sz="1800">
              <a:solidFill>
                <a:schemeClr val="dk1"/>
              </a:solidFill>
              <a:latin typeface="Lato"/>
              <a:ea typeface="Lato"/>
              <a:cs typeface="Lato"/>
              <a:sym typeface="Lato"/>
            </a:endParaRPr>
          </a:p>
          <a:p>
            <a:pPr marL="0" lvl="0" indent="0" algn="l" rtl="0">
              <a:spcBef>
                <a:spcPts val="1000"/>
              </a:spcBef>
              <a:spcAft>
                <a:spcPts val="0"/>
              </a:spcAft>
              <a:buNone/>
            </a:pPr>
            <a:r>
              <a:rPr lang="en-US" sz="1800" b="1">
                <a:solidFill>
                  <a:schemeClr val="dk1"/>
                </a:solidFill>
                <a:latin typeface="Lato"/>
                <a:ea typeface="Lato"/>
                <a:cs typeface="Lato"/>
                <a:sym typeface="Lato"/>
              </a:rPr>
              <a:t>What’s the Point?</a:t>
            </a:r>
            <a:endParaRPr sz="1800" b="1">
              <a:solidFill>
                <a:schemeClr val="dk1"/>
              </a:solidFill>
              <a:latin typeface="Lato"/>
              <a:ea typeface="Lato"/>
              <a:cs typeface="Lato"/>
              <a:sym typeface="Lato"/>
            </a:endParaRPr>
          </a:p>
          <a:p>
            <a:pPr marL="457200" lvl="0" indent="-342900" algn="l" rtl="0">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Correlation between number of ACEs  and negative (physical and mental) health outcomes</a:t>
            </a:r>
            <a:endParaRPr sz="1800">
              <a:solidFill>
                <a:schemeClr val="dk1"/>
              </a:solidFill>
              <a:latin typeface="Lato"/>
              <a:ea typeface="Lato"/>
              <a:cs typeface="Lato"/>
              <a:sym typeface="Lato"/>
            </a:endParaRPr>
          </a:p>
          <a:p>
            <a:pPr marL="215900" marR="0" lvl="0" indent="-215900" algn="l" rtl="0">
              <a:lnSpc>
                <a:spcPct val="110000"/>
              </a:lnSpc>
              <a:spcBef>
                <a:spcPts val="1000"/>
              </a:spcBef>
              <a:spcAft>
                <a:spcPts val="0"/>
              </a:spcAft>
              <a:buClr>
                <a:schemeClr val="dk1"/>
              </a:buClr>
              <a:buSzPts val="1400"/>
              <a:buFont typeface="Arial"/>
              <a:buNone/>
            </a:pPr>
            <a:endParaRPr sz="1800" b="0" i="0" u="none" strike="noStrike" cap="none">
              <a:solidFill>
                <a:schemeClr val="dk1"/>
              </a:solidFill>
              <a:latin typeface="Lato"/>
              <a:ea typeface="Lato"/>
              <a:cs typeface="Lato"/>
              <a:sym typeface="Lato"/>
            </a:endParaRPr>
          </a:p>
        </p:txBody>
      </p:sp>
      <p:pic>
        <p:nvPicPr>
          <p:cNvPr id="99" name="Google Shape;99;p16">
            <a:hlinkClick r:id="rId4"/>
          </p:cNvPr>
          <p:cNvPicPr preferRelativeResize="0"/>
          <p:nvPr/>
        </p:nvPicPr>
        <p:blipFill>
          <a:blip r:embed="rId5">
            <a:alphaModFix/>
          </a:blip>
          <a:stretch>
            <a:fillRect/>
          </a:stretch>
        </p:blipFill>
        <p:spPr>
          <a:xfrm>
            <a:off x="6196175" y="1078162"/>
            <a:ext cx="1972110" cy="38955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body" idx="1"/>
          </p:nvPr>
        </p:nvSpPr>
        <p:spPr>
          <a:xfrm>
            <a:off x="0" y="107475"/>
            <a:ext cx="9144000" cy="921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3000"/>
              </a:spcAft>
              <a:buClr>
                <a:srgbClr val="000000"/>
              </a:buClr>
              <a:buSzPts val="1100"/>
              <a:buFont typeface="Arial"/>
              <a:buNone/>
            </a:pPr>
            <a:r>
              <a:rPr lang="en-US"/>
              <a:t>Impacts of Trauma on the Brain</a:t>
            </a:r>
            <a:endParaRPr/>
          </a:p>
        </p:txBody>
      </p:sp>
      <p:sp>
        <p:nvSpPr>
          <p:cNvPr id="105" name="Google Shape;105;p17"/>
          <p:cNvSpPr/>
          <p:nvPr/>
        </p:nvSpPr>
        <p:spPr>
          <a:xfrm>
            <a:off x="328700" y="1029075"/>
            <a:ext cx="2529000" cy="10065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Lato"/>
                <a:ea typeface="Lato"/>
                <a:cs typeface="Lato"/>
                <a:sym typeface="Lato"/>
              </a:rPr>
              <a:t>Structural Changes: </a:t>
            </a:r>
            <a:endParaRPr sz="1400" b="0" i="0" u="none" strike="noStrike" cap="none">
              <a:solidFill>
                <a:srgbClr val="FFFFFF"/>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Lato"/>
                <a:ea typeface="Lato"/>
                <a:cs typeface="Lato"/>
                <a:sym typeface="Lato"/>
              </a:rPr>
              <a:t>Reduced Volume In</a:t>
            </a:r>
            <a:endParaRPr sz="1400" b="0" i="0" u="none" strike="noStrike" cap="none">
              <a:solidFill>
                <a:srgbClr val="FFFFFF"/>
              </a:solidFill>
              <a:latin typeface="Lato"/>
              <a:ea typeface="Lato"/>
              <a:cs typeface="Lato"/>
              <a:sym typeface="Lato"/>
            </a:endParaRPr>
          </a:p>
        </p:txBody>
      </p:sp>
      <p:sp>
        <p:nvSpPr>
          <p:cNvPr id="106" name="Google Shape;106;p17"/>
          <p:cNvSpPr txBox="1"/>
          <p:nvPr/>
        </p:nvSpPr>
        <p:spPr>
          <a:xfrm>
            <a:off x="143000" y="1980413"/>
            <a:ext cx="2900400" cy="17994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Lato"/>
              <a:buChar char="●"/>
            </a:pPr>
            <a:r>
              <a:rPr lang="en-US" sz="1400" b="1" i="0" u="none" strike="noStrike" cap="none">
                <a:solidFill>
                  <a:srgbClr val="000000"/>
                </a:solidFill>
                <a:latin typeface="Lato"/>
                <a:ea typeface="Lato"/>
                <a:cs typeface="Lato"/>
                <a:sym typeface="Lato"/>
              </a:rPr>
              <a:t>Hippocampus </a:t>
            </a:r>
            <a:endParaRPr sz="1400" b="1" i="0" u="none" strike="noStrike" cap="none">
              <a:solidFill>
                <a:srgbClr val="000000"/>
              </a:solidFill>
              <a:latin typeface="Lato"/>
              <a:ea typeface="Lato"/>
              <a:cs typeface="Lato"/>
              <a:sym typeface="Lato"/>
            </a:endParaRPr>
          </a:p>
          <a:p>
            <a:pPr marL="914400" marR="0" lvl="1" indent="-317500" algn="l" rtl="0">
              <a:lnSpc>
                <a:spcPct val="100000"/>
              </a:lnSpc>
              <a:spcBef>
                <a:spcPts val="0"/>
              </a:spcBef>
              <a:spcAft>
                <a:spcPts val="0"/>
              </a:spcAft>
              <a:buClr>
                <a:srgbClr val="000000"/>
              </a:buClr>
              <a:buSzPts val="1400"/>
              <a:buFont typeface="Lato"/>
              <a:buChar char="○"/>
            </a:pPr>
            <a:r>
              <a:rPr lang="en-US" sz="1400" b="0" i="0" u="none" strike="noStrike" cap="none">
                <a:solidFill>
                  <a:srgbClr val="000000"/>
                </a:solidFill>
                <a:latin typeface="Lato"/>
                <a:ea typeface="Lato"/>
                <a:cs typeface="Lato"/>
                <a:sym typeface="Lato"/>
              </a:rPr>
              <a:t>Learning &amp; memory</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US" sz="1400" b="1" i="0" u="none" strike="noStrike" cap="none">
                <a:solidFill>
                  <a:srgbClr val="000000"/>
                </a:solidFill>
                <a:latin typeface="Lato"/>
                <a:ea typeface="Lato"/>
                <a:cs typeface="Lato"/>
                <a:sym typeface="Lato"/>
              </a:rPr>
              <a:t>Cerebellum</a:t>
            </a:r>
            <a:endParaRPr sz="1400" b="1" i="0" u="none" strike="noStrike" cap="none">
              <a:solidFill>
                <a:srgbClr val="000000"/>
              </a:solidFill>
              <a:latin typeface="Lato"/>
              <a:ea typeface="Lato"/>
              <a:cs typeface="Lato"/>
              <a:sym typeface="Lato"/>
            </a:endParaRPr>
          </a:p>
          <a:p>
            <a:pPr marL="914400" marR="0" lvl="1" indent="-317500" algn="l" rtl="0">
              <a:lnSpc>
                <a:spcPct val="100000"/>
              </a:lnSpc>
              <a:spcBef>
                <a:spcPts val="0"/>
              </a:spcBef>
              <a:spcAft>
                <a:spcPts val="0"/>
              </a:spcAft>
              <a:buClr>
                <a:srgbClr val="000000"/>
              </a:buClr>
              <a:buSzPts val="1400"/>
              <a:buFont typeface="Lato"/>
              <a:buChar char="○"/>
            </a:pPr>
            <a:r>
              <a:rPr lang="en-US" sz="1400" b="0" i="0" u="none" strike="noStrike" cap="none">
                <a:solidFill>
                  <a:srgbClr val="000000"/>
                </a:solidFill>
                <a:latin typeface="Lato"/>
                <a:ea typeface="Lato"/>
                <a:cs typeface="Lato"/>
                <a:sym typeface="Lato"/>
              </a:rPr>
              <a:t>Balance, coordination, executive functioning &amp; emotional control</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US" sz="1400" b="1" i="0" u="none" strike="noStrike" cap="none">
                <a:solidFill>
                  <a:srgbClr val="000000"/>
                </a:solidFill>
                <a:latin typeface="Lato"/>
                <a:ea typeface="Lato"/>
                <a:cs typeface="Lato"/>
                <a:sym typeface="Lato"/>
              </a:rPr>
              <a:t>Prefrontal Cortex</a:t>
            </a:r>
            <a:endParaRPr sz="1400" b="1" i="0" u="none" strike="noStrike" cap="none">
              <a:solidFill>
                <a:srgbClr val="000000"/>
              </a:solidFill>
              <a:latin typeface="Lato"/>
              <a:ea typeface="Lato"/>
              <a:cs typeface="Lato"/>
              <a:sym typeface="Lato"/>
            </a:endParaRPr>
          </a:p>
          <a:p>
            <a:pPr marL="914400" marR="0" lvl="1" indent="-317500" algn="l" rtl="0">
              <a:lnSpc>
                <a:spcPct val="100000"/>
              </a:lnSpc>
              <a:spcBef>
                <a:spcPts val="0"/>
              </a:spcBef>
              <a:spcAft>
                <a:spcPts val="0"/>
              </a:spcAft>
              <a:buClr>
                <a:srgbClr val="000000"/>
              </a:buClr>
              <a:buSzPts val="1400"/>
              <a:buFont typeface="Lato"/>
              <a:buChar char="○"/>
            </a:pPr>
            <a:r>
              <a:rPr lang="en-US" sz="1400" b="0" i="0" u="none" strike="noStrike" cap="none">
                <a:solidFill>
                  <a:srgbClr val="000000"/>
                </a:solidFill>
                <a:latin typeface="Lato"/>
                <a:ea typeface="Lato"/>
                <a:cs typeface="Lato"/>
                <a:sym typeface="Lato"/>
              </a:rPr>
              <a:t>Executive skills</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US" sz="1400" b="0" i="0" u="none" strike="noStrike" cap="none">
                <a:solidFill>
                  <a:srgbClr val="000000"/>
                </a:solidFill>
                <a:latin typeface="Lato"/>
                <a:ea typeface="Lato"/>
                <a:cs typeface="Lato"/>
                <a:sym typeface="Lato"/>
              </a:rPr>
              <a:t>Other structures &amp; metabolism</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07" name="Google Shape;107;p17"/>
          <p:cNvSpPr/>
          <p:nvPr/>
        </p:nvSpPr>
        <p:spPr>
          <a:xfrm>
            <a:off x="3307500" y="1029075"/>
            <a:ext cx="2529000" cy="10065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3F3F3"/>
                </a:solidFill>
                <a:latin typeface="Lato"/>
                <a:ea typeface="Lato"/>
                <a:cs typeface="Lato"/>
                <a:sym typeface="Lato"/>
              </a:rPr>
              <a:t>Activity Changes:</a:t>
            </a:r>
            <a:endParaRPr sz="1400" b="0" i="0" u="none" strike="noStrike" cap="none">
              <a:solidFill>
                <a:srgbClr val="F3F3F3"/>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3F3F3"/>
                </a:solidFill>
                <a:latin typeface="Lato"/>
                <a:ea typeface="Lato"/>
                <a:cs typeface="Lato"/>
                <a:sym typeface="Lato"/>
              </a:rPr>
              <a:t>Changes in neural activity</a:t>
            </a:r>
            <a:endParaRPr sz="1400" b="0" i="0" u="none" strike="noStrike" cap="none">
              <a:solidFill>
                <a:srgbClr val="F3F3F3"/>
              </a:solidFill>
              <a:latin typeface="Lato"/>
              <a:ea typeface="Lato"/>
              <a:cs typeface="Lato"/>
              <a:sym typeface="Lato"/>
            </a:endParaRPr>
          </a:p>
        </p:txBody>
      </p:sp>
      <p:sp>
        <p:nvSpPr>
          <p:cNvPr id="108" name="Google Shape;108;p17"/>
          <p:cNvSpPr txBox="1"/>
          <p:nvPr/>
        </p:nvSpPr>
        <p:spPr>
          <a:xfrm>
            <a:off x="3121800" y="2035575"/>
            <a:ext cx="2993400" cy="17994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Lato"/>
              <a:buChar char="●"/>
            </a:pPr>
            <a:r>
              <a:rPr lang="en-US" sz="1400" b="1" i="0" u="none" strike="noStrike" cap="none">
                <a:solidFill>
                  <a:srgbClr val="000000"/>
                </a:solidFill>
                <a:latin typeface="Lato"/>
                <a:ea typeface="Lato"/>
                <a:cs typeface="Lato"/>
                <a:sym typeface="Lato"/>
              </a:rPr>
              <a:t>Amygdala</a:t>
            </a:r>
            <a:endParaRPr sz="1400" b="1" i="0" u="none" strike="noStrike" cap="none">
              <a:solidFill>
                <a:srgbClr val="000000"/>
              </a:solidFill>
              <a:latin typeface="Lato"/>
              <a:ea typeface="Lato"/>
              <a:cs typeface="Lato"/>
              <a:sym typeface="Lato"/>
            </a:endParaRPr>
          </a:p>
          <a:p>
            <a:pPr marL="914400" marR="0" lvl="1" indent="-317500" algn="l" rtl="0">
              <a:lnSpc>
                <a:spcPct val="100000"/>
              </a:lnSpc>
              <a:spcBef>
                <a:spcPts val="0"/>
              </a:spcBef>
              <a:spcAft>
                <a:spcPts val="0"/>
              </a:spcAft>
              <a:buClr>
                <a:srgbClr val="000000"/>
              </a:buClr>
              <a:buSzPts val="1400"/>
              <a:buFont typeface="Lato"/>
              <a:buChar char="○"/>
            </a:pPr>
            <a:r>
              <a:rPr lang="en-US" sz="1400" b="0" i="0" u="none" strike="noStrike" cap="none">
                <a:solidFill>
                  <a:srgbClr val="000000"/>
                </a:solidFill>
                <a:latin typeface="Lato"/>
                <a:ea typeface="Lato"/>
                <a:cs typeface="Lato"/>
                <a:sym typeface="Lato"/>
              </a:rPr>
              <a:t>Assessing threats</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US" sz="1400" b="1" i="0" u="none" strike="noStrike" cap="none">
                <a:solidFill>
                  <a:srgbClr val="000000"/>
                </a:solidFill>
                <a:latin typeface="Lato"/>
                <a:ea typeface="Lato"/>
                <a:cs typeface="Lato"/>
                <a:sym typeface="Lato"/>
              </a:rPr>
              <a:t>Abnormal Cortisol Levels</a:t>
            </a:r>
            <a:endParaRPr sz="1400" b="1" i="0" u="none" strike="noStrike" cap="none">
              <a:solidFill>
                <a:srgbClr val="000000"/>
              </a:solidFill>
              <a:latin typeface="Lato"/>
              <a:ea typeface="Lato"/>
              <a:cs typeface="Lato"/>
              <a:sym typeface="Lato"/>
            </a:endParaRPr>
          </a:p>
          <a:p>
            <a:pPr marL="914400" marR="0" lvl="1" indent="-317500" algn="l" rtl="0">
              <a:lnSpc>
                <a:spcPct val="100000"/>
              </a:lnSpc>
              <a:spcBef>
                <a:spcPts val="0"/>
              </a:spcBef>
              <a:spcAft>
                <a:spcPts val="0"/>
              </a:spcAft>
              <a:buClr>
                <a:srgbClr val="000000"/>
              </a:buClr>
              <a:buSzPts val="1400"/>
              <a:buFont typeface="Lato"/>
              <a:buChar char="○"/>
            </a:pPr>
            <a:r>
              <a:rPr lang="en-US" sz="1400" b="0" i="0" u="none" strike="noStrike" cap="none">
                <a:solidFill>
                  <a:srgbClr val="000000"/>
                </a:solidFill>
                <a:latin typeface="Lato"/>
                <a:ea typeface="Lato"/>
                <a:cs typeface="Lato"/>
                <a:sym typeface="Lato"/>
              </a:rPr>
              <a:t>Too low</a:t>
            </a:r>
            <a:endParaRPr sz="1400" b="0" i="0" u="none" strike="noStrike" cap="none">
              <a:solidFill>
                <a:srgbClr val="000000"/>
              </a:solidFill>
              <a:latin typeface="Lato"/>
              <a:ea typeface="Lato"/>
              <a:cs typeface="Lato"/>
              <a:sym typeface="Lato"/>
            </a:endParaRPr>
          </a:p>
          <a:p>
            <a:pPr marL="914400" marR="0" lvl="1" indent="-317500" algn="l" rtl="0">
              <a:lnSpc>
                <a:spcPct val="100000"/>
              </a:lnSpc>
              <a:spcBef>
                <a:spcPts val="0"/>
              </a:spcBef>
              <a:spcAft>
                <a:spcPts val="0"/>
              </a:spcAft>
              <a:buClr>
                <a:srgbClr val="000000"/>
              </a:buClr>
              <a:buSzPts val="1400"/>
              <a:buFont typeface="Lato"/>
              <a:buChar char="○"/>
            </a:pPr>
            <a:r>
              <a:rPr lang="en-US" sz="1400" b="0" i="0" u="none" strike="noStrike" cap="none">
                <a:solidFill>
                  <a:srgbClr val="000000"/>
                </a:solidFill>
                <a:latin typeface="Lato"/>
                <a:ea typeface="Lato"/>
                <a:cs typeface="Lato"/>
                <a:sym typeface="Lato"/>
              </a:rPr>
              <a:t>Too high</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US" sz="1400" b="1" i="0" u="none" strike="noStrike" cap="none">
                <a:solidFill>
                  <a:srgbClr val="000000"/>
                </a:solidFill>
                <a:latin typeface="Lato"/>
                <a:ea typeface="Lato"/>
                <a:cs typeface="Lato"/>
                <a:sym typeface="Lato"/>
              </a:rPr>
              <a:t>Prefrontal Cortex</a:t>
            </a:r>
            <a:endParaRPr sz="1400" b="1" i="0" u="none" strike="noStrike" cap="none">
              <a:solidFill>
                <a:srgbClr val="000000"/>
              </a:solidFill>
              <a:latin typeface="Lato"/>
              <a:ea typeface="Lato"/>
              <a:cs typeface="Lato"/>
              <a:sym typeface="Lato"/>
            </a:endParaRPr>
          </a:p>
          <a:p>
            <a:pPr marL="914400" marR="0" lvl="1" indent="-317500" algn="l" rtl="0">
              <a:lnSpc>
                <a:spcPct val="100000"/>
              </a:lnSpc>
              <a:spcBef>
                <a:spcPts val="0"/>
              </a:spcBef>
              <a:spcAft>
                <a:spcPts val="0"/>
              </a:spcAft>
              <a:buClr>
                <a:srgbClr val="000000"/>
              </a:buClr>
              <a:buSzPts val="1400"/>
              <a:buFont typeface="Lato"/>
              <a:buChar char="○"/>
            </a:pPr>
            <a:r>
              <a:rPr lang="en-US" sz="1400" b="0" i="0" u="none" strike="noStrike" cap="none">
                <a:solidFill>
                  <a:srgbClr val="000000"/>
                </a:solidFill>
                <a:latin typeface="Lato"/>
                <a:ea typeface="Lato"/>
                <a:cs typeface="Lato"/>
                <a:sym typeface="Lato"/>
              </a:rPr>
              <a:t>Executive skills</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US" sz="1400" b="1" i="0" u="none" strike="noStrike" cap="none">
                <a:solidFill>
                  <a:srgbClr val="000000"/>
                </a:solidFill>
                <a:latin typeface="Lato"/>
                <a:ea typeface="Lato"/>
                <a:cs typeface="Lato"/>
                <a:sym typeface="Lato"/>
              </a:rPr>
              <a:t>Reduced Neural connectivity</a:t>
            </a:r>
            <a:endParaRPr sz="1400" b="1"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09" name="Google Shape;109;p17"/>
          <p:cNvSpPr/>
          <p:nvPr/>
        </p:nvSpPr>
        <p:spPr>
          <a:xfrm>
            <a:off x="6286300" y="1029075"/>
            <a:ext cx="2529000" cy="10065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3F3F3"/>
                </a:solidFill>
                <a:latin typeface="Lato"/>
                <a:ea typeface="Lato"/>
                <a:cs typeface="Lato"/>
                <a:sym typeface="Lato"/>
              </a:rPr>
              <a:t>Functional  Changes: </a:t>
            </a:r>
            <a:endParaRPr sz="1400" b="0" i="0" u="none" strike="noStrike" cap="none">
              <a:solidFill>
                <a:srgbClr val="F3F3F3"/>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3F3F3"/>
                </a:solidFill>
                <a:latin typeface="Lato"/>
                <a:ea typeface="Lato"/>
                <a:cs typeface="Lato"/>
                <a:sym typeface="Lato"/>
              </a:rPr>
              <a:t>Behavioral Changes</a:t>
            </a:r>
            <a:endParaRPr sz="1400" b="0" i="0" u="none" strike="noStrike" cap="none">
              <a:solidFill>
                <a:srgbClr val="F3F3F3"/>
              </a:solidFill>
              <a:latin typeface="Lato"/>
              <a:ea typeface="Lato"/>
              <a:cs typeface="Lato"/>
              <a:sym typeface="Lato"/>
            </a:endParaRPr>
          </a:p>
        </p:txBody>
      </p:sp>
      <p:sp>
        <p:nvSpPr>
          <p:cNvPr id="110" name="Google Shape;110;p17"/>
          <p:cNvSpPr txBox="1"/>
          <p:nvPr/>
        </p:nvSpPr>
        <p:spPr>
          <a:xfrm>
            <a:off x="6193600" y="2145125"/>
            <a:ext cx="2993400" cy="17994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Lato"/>
              <a:buChar char="●"/>
            </a:pPr>
            <a:r>
              <a:rPr lang="en-US" sz="1400" b="0" i="0" u="none" strike="noStrike" cap="none">
                <a:solidFill>
                  <a:srgbClr val="000000"/>
                </a:solidFill>
                <a:latin typeface="Lato"/>
                <a:ea typeface="Lato"/>
                <a:cs typeface="Lato"/>
                <a:sym typeface="Lato"/>
              </a:rPr>
              <a:t>Persistent fear response</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US" sz="1400" b="0" i="0" u="none" strike="noStrike" cap="none">
                <a:solidFill>
                  <a:srgbClr val="000000"/>
                </a:solidFill>
                <a:latin typeface="Lato"/>
                <a:ea typeface="Lato"/>
                <a:cs typeface="Lato"/>
                <a:sym typeface="Lato"/>
              </a:rPr>
              <a:t>Hyperarousal</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US" sz="1400" b="0" i="0" u="none" strike="noStrike" cap="none">
                <a:solidFill>
                  <a:srgbClr val="000000"/>
                </a:solidFill>
                <a:latin typeface="Lato"/>
                <a:ea typeface="Lato"/>
                <a:cs typeface="Lato"/>
                <a:sym typeface="Lato"/>
              </a:rPr>
              <a:t>Reduced Working Memory</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US" sz="1400" b="0" i="0" u="none" strike="noStrike" cap="none">
                <a:solidFill>
                  <a:srgbClr val="000000"/>
                </a:solidFill>
                <a:latin typeface="Lato"/>
                <a:ea typeface="Lato"/>
                <a:cs typeface="Lato"/>
                <a:sym typeface="Lato"/>
              </a:rPr>
              <a:t>Impulsive</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US" sz="1400" b="0" i="0" u="none" strike="noStrike" cap="none">
                <a:solidFill>
                  <a:srgbClr val="000000"/>
                </a:solidFill>
                <a:latin typeface="Lato"/>
                <a:ea typeface="Lato"/>
                <a:cs typeface="Lato"/>
                <a:sym typeface="Lato"/>
              </a:rPr>
              <a:t>Increased risk taking</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US" sz="1400" b="0" i="0" u="none" strike="noStrike" cap="none">
                <a:solidFill>
                  <a:srgbClr val="000000"/>
                </a:solidFill>
                <a:latin typeface="Lato"/>
                <a:ea typeface="Lato"/>
                <a:cs typeface="Lato"/>
                <a:sym typeface="Lato"/>
              </a:rPr>
              <a:t>Difficulties navigating social situations</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US" sz="1400" b="0" i="0" u="none" strike="noStrike" cap="none">
                <a:solidFill>
                  <a:srgbClr val="000000"/>
                </a:solidFill>
                <a:latin typeface="Lato"/>
                <a:ea typeface="Lato"/>
                <a:cs typeface="Lato"/>
                <a:sym typeface="Lato"/>
              </a:rPr>
              <a:t>Weakened response to positive feedback</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11" name="Google Shape;111;p17"/>
          <p:cNvSpPr txBox="1">
            <a:spLocks noGrp="1"/>
          </p:cNvSpPr>
          <p:nvPr>
            <p:ph type="title" idx="4294967295"/>
          </p:nvPr>
        </p:nvSpPr>
        <p:spPr>
          <a:xfrm>
            <a:off x="143000" y="4561475"/>
            <a:ext cx="4446900" cy="523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endParaRPr sz="1400">
              <a:solidFill>
                <a:srgbClr val="000000"/>
              </a:solidFill>
            </a:endParaRPr>
          </a:p>
          <a:p>
            <a:pPr marL="0" lvl="0" indent="0" algn="l" rtl="0">
              <a:lnSpc>
                <a:spcPct val="90000"/>
              </a:lnSpc>
              <a:spcBef>
                <a:spcPts val="0"/>
              </a:spcBef>
              <a:spcAft>
                <a:spcPts val="0"/>
              </a:spcAft>
              <a:buSzPts val="1400"/>
              <a:buNone/>
            </a:pPr>
            <a:r>
              <a:rPr lang="en-US" sz="1000">
                <a:solidFill>
                  <a:srgbClr val="000000"/>
                </a:solidFill>
                <a:latin typeface="Lato"/>
                <a:ea typeface="Lato"/>
                <a:cs typeface="Lato"/>
                <a:sym typeface="Lato"/>
              </a:rPr>
              <a:t>Children’s Bureau: https://www.childwelfare.gov/pubPDFs/brain_development.pdf</a:t>
            </a:r>
            <a:endParaRPr sz="1000">
              <a:solidFill>
                <a:srgbClr val="000000"/>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par>
                                <p:cTn id="8" presetID="10" presetClass="entr" presetSubtype="0" fill="hold"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1000"/>
                                        <p:tgtEl>
                                          <p:spTgt spid="10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fade">
                                      <p:cBhvr>
                                        <p:cTn id="15" dur="1000"/>
                                        <p:tgtEl>
                                          <p:spTgt spid="107"/>
                                        </p:tgtEl>
                                      </p:cBhvr>
                                    </p:animEffect>
                                  </p:childTnLst>
                                </p:cTn>
                              </p:par>
                              <p:par>
                                <p:cTn id="16" presetID="10" presetClass="entr" presetSubtype="0" fill="hold" nodeType="with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fade">
                                      <p:cBhvr>
                                        <p:cTn id="18" dur="1000"/>
                                        <p:tgtEl>
                                          <p:spTgt spid="10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fade">
                                      <p:cBhvr>
                                        <p:cTn id="23" dur="1000"/>
                                        <p:tgtEl>
                                          <p:spTgt spid="109"/>
                                        </p:tgtEl>
                                      </p:cBhvr>
                                    </p:animEffect>
                                  </p:childTnLst>
                                </p:cTn>
                              </p:par>
                              <p:par>
                                <p:cTn id="24" presetID="10" presetClass="entr" presetSubtype="0" fill="hold" nodeType="with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fade">
                                      <p:cBhvr>
                                        <p:cTn id="26"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p:nvPr/>
        </p:nvSpPr>
        <p:spPr>
          <a:xfrm>
            <a:off x="472081" y="230667"/>
            <a:ext cx="8091000" cy="474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2700"/>
              <a:buFont typeface="Lato"/>
              <a:buNone/>
            </a:pPr>
            <a:r>
              <a:rPr lang="en-US" sz="2700" b="1" i="0" u="none" strike="noStrike" cap="none">
                <a:solidFill>
                  <a:schemeClr val="lt1"/>
                </a:solidFill>
                <a:latin typeface="Lato Black"/>
                <a:ea typeface="Lato Black"/>
                <a:cs typeface="Lato Black"/>
                <a:sym typeface="Lato Black"/>
              </a:rPr>
              <a:t>What Is a Trauma Sensitive School?</a:t>
            </a:r>
            <a:endParaRPr sz="2700" b="1" i="0" u="none" strike="noStrike" cap="none">
              <a:solidFill>
                <a:srgbClr val="000000"/>
              </a:solidFill>
              <a:latin typeface="Lato Black"/>
              <a:ea typeface="Lato Black"/>
              <a:cs typeface="Lato Black"/>
              <a:sym typeface="Lato Black"/>
            </a:endParaRPr>
          </a:p>
        </p:txBody>
      </p:sp>
      <p:sp>
        <p:nvSpPr>
          <p:cNvPr id="118" name="Google Shape;118;p18"/>
          <p:cNvSpPr txBox="1"/>
          <p:nvPr/>
        </p:nvSpPr>
        <p:spPr>
          <a:xfrm>
            <a:off x="650326" y="857431"/>
            <a:ext cx="7912500" cy="30276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800"/>
              <a:buFont typeface="Arial"/>
              <a:buNone/>
            </a:pPr>
            <a:r>
              <a:rPr lang="en-US" sz="1800" b="1" i="1" u="none" strike="noStrike" cap="none">
                <a:solidFill>
                  <a:srgbClr val="000000"/>
                </a:solidFill>
                <a:latin typeface="Lato"/>
                <a:ea typeface="Lato"/>
                <a:cs typeface="Lato"/>
                <a:sym typeface="Lato"/>
              </a:rPr>
              <a:t>"Trauma Sensitive Schools (TSS) is an innovation in which schools infuse the  core values safety, trust, choice, collaboration and empowerment into their Multi-level System of Support’s practices, assessments and program adjustments.   </a:t>
            </a:r>
            <a:endParaRPr sz="1800" b="1"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chemeClr val="dk1"/>
              </a:buClr>
              <a:buSzPts val="1800"/>
              <a:buFont typeface="Arial"/>
              <a:buNone/>
            </a:pPr>
            <a:endParaRPr sz="1800" b="1"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chemeClr val="dk1"/>
              </a:buClr>
              <a:buSzPts val="1800"/>
              <a:buFont typeface="Arial"/>
              <a:buNone/>
            </a:pPr>
            <a:r>
              <a:rPr lang="en-US" sz="1800" b="1" i="1" u="none" strike="noStrike" cap="none">
                <a:solidFill>
                  <a:srgbClr val="000000"/>
                </a:solidFill>
                <a:latin typeface="Lato"/>
                <a:ea typeface="Lato"/>
                <a:cs typeface="Lato"/>
                <a:sym typeface="Lato"/>
              </a:rPr>
              <a:t>TSS acknowledges the high prevalence of traumatic exposure for students, the importance of staff wellness and strives to meet the unique needs of all learners.”</a:t>
            </a:r>
            <a:endParaRPr sz="1800" b="1" i="0" u="none" strike="noStrike" cap="none">
              <a:solidFill>
                <a:srgbClr val="000000"/>
              </a:solidFill>
              <a:latin typeface="Lato"/>
              <a:ea typeface="Lato"/>
              <a:cs typeface="Lato"/>
              <a:sym typeface="Lato"/>
            </a:endParaRPr>
          </a:p>
          <a:p>
            <a:pPr marL="0" marR="0" lvl="0" indent="0" algn="r" rtl="0">
              <a:lnSpc>
                <a:spcPct val="100000"/>
              </a:lnSpc>
              <a:spcBef>
                <a:spcPts val="0"/>
              </a:spcBef>
              <a:spcAft>
                <a:spcPts val="0"/>
              </a:spcAft>
              <a:buClr>
                <a:schemeClr val="dk1"/>
              </a:buClr>
              <a:buSzPts val="2100"/>
              <a:buFont typeface="Arial"/>
              <a:buNone/>
            </a:pPr>
            <a:endParaRPr sz="2100" b="0" i="0" u="none" strike="noStrike" cap="none">
              <a:solidFill>
                <a:schemeClr val="dk1"/>
              </a:solidFill>
              <a:latin typeface="Lato"/>
              <a:ea typeface="Lato"/>
              <a:cs typeface="Lato"/>
              <a:sym typeface="Lato"/>
            </a:endParaRPr>
          </a:p>
          <a:p>
            <a:pPr marL="0" marR="0" lvl="0" indent="0" algn="r"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Lato"/>
              <a:ea typeface="Lato"/>
              <a:cs typeface="Lato"/>
              <a:sym typeface="Lato"/>
            </a:endParaRPr>
          </a:p>
          <a:p>
            <a:pPr marL="0" marR="0" lvl="0" indent="0" algn="r" rtl="0">
              <a:lnSpc>
                <a:spcPct val="100000"/>
              </a:lnSpc>
              <a:spcBef>
                <a:spcPts val="0"/>
              </a:spcBef>
              <a:spcAft>
                <a:spcPts val="0"/>
              </a:spcAft>
              <a:buClr>
                <a:schemeClr val="dk1"/>
              </a:buClr>
              <a:buSzPts val="1500"/>
              <a:buFont typeface="Arial"/>
              <a:buNone/>
            </a:pPr>
            <a:r>
              <a:rPr lang="en-US" sz="1500" b="0" i="0" u="none" strike="noStrike" cap="none">
                <a:solidFill>
                  <a:schemeClr val="dk1"/>
                </a:solidFill>
                <a:latin typeface="Lato"/>
                <a:ea typeface="Lato"/>
                <a:cs typeface="Lato"/>
                <a:sym typeface="Lato"/>
              </a:rPr>
              <a:t>Black, P., Cook, E., &amp; Daniel, S. 2017</a:t>
            </a:r>
            <a:endParaRPr sz="1500" b="0" i="1" u="none" strike="noStrike" cap="none">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5079</Words>
  <Application>Microsoft Office PowerPoint</Application>
  <PresentationFormat>On-screen Show (16:9)</PresentationFormat>
  <Paragraphs>492</Paragraphs>
  <Slides>45</Slides>
  <Notes>45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Cambria</vt:lpstr>
      <vt:lpstr>Garamond</vt:lpstr>
      <vt:lpstr>Lato Black</vt:lpstr>
      <vt:lpstr>Helvetica Neue</vt:lpstr>
      <vt:lpstr>Arial</vt:lpstr>
      <vt:lpstr>Calibri</vt:lpstr>
      <vt:lpstr>Questrial</vt:lpstr>
      <vt:lpstr>Noto Sans Symbols</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Children’s Bureau: https://www.childwelfare.gov/pubPDFs/brain_development.pdf</vt:lpstr>
      <vt:lpstr>PowerPoint Presentation</vt:lpstr>
      <vt:lpstr>PowerPoint Presentation</vt:lpstr>
      <vt:lpstr>PowerPoint Presentation</vt:lpstr>
      <vt:lpstr>PowerPoint Presentation</vt:lpstr>
      <vt:lpstr>PowerPoint Presentation</vt:lpstr>
      <vt:lpstr>What is SEL?</vt:lpstr>
      <vt:lpstr>PowerPoint Presentation</vt:lpstr>
      <vt:lpstr>Wisconsin Mental Health Initiative</vt:lpstr>
      <vt:lpstr>SEL in Wisconsin PK-12 Schools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 and TSS and Functioning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Glaus, Marci A.   DPI</dc:creator>
  <cp:lastModifiedBy>Glaus, Marci A.   DPI</cp:lastModifiedBy>
  <cp:revision>1</cp:revision>
  <dcterms:modified xsi:type="dcterms:W3CDTF">2019-04-26T19:09:22Z</dcterms:modified>
</cp:coreProperties>
</file>